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8" r:id="rId4"/>
  </p:sldMasterIdLst>
  <p:notesMasterIdLst>
    <p:notesMasterId r:id="rId34"/>
  </p:notesMasterIdLst>
  <p:handoutMasterIdLst>
    <p:handoutMasterId r:id="rId35"/>
  </p:handoutMasterIdLst>
  <p:sldIdLst>
    <p:sldId id="1707" r:id="rId5"/>
    <p:sldId id="2167" r:id="rId6"/>
    <p:sldId id="2170" r:id="rId7"/>
    <p:sldId id="2175" r:id="rId8"/>
    <p:sldId id="2135" r:id="rId9"/>
    <p:sldId id="2136" r:id="rId10"/>
    <p:sldId id="2171" r:id="rId11"/>
    <p:sldId id="2137" r:id="rId12"/>
    <p:sldId id="2138" r:id="rId13"/>
    <p:sldId id="2139" r:id="rId14"/>
    <p:sldId id="2162" r:id="rId15"/>
    <p:sldId id="2178" r:id="rId16"/>
    <p:sldId id="2140" r:id="rId17"/>
    <p:sldId id="2141" r:id="rId18"/>
    <p:sldId id="2142" r:id="rId19"/>
    <p:sldId id="2143" r:id="rId20"/>
    <p:sldId id="2144" r:id="rId21"/>
    <p:sldId id="2145" r:id="rId22"/>
    <p:sldId id="2172" r:id="rId23"/>
    <p:sldId id="2146" r:id="rId24"/>
    <p:sldId id="2147" r:id="rId25"/>
    <p:sldId id="2148" r:id="rId26"/>
    <p:sldId id="2094" r:id="rId27"/>
    <p:sldId id="2159" r:id="rId28"/>
    <p:sldId id="2176" r:id="rId29"/>
    <p:sldId id="2177" r:id="rId30"/>
    <p:sldId id="2086" r:id="rId31"/>
    <p:sldId id="2174" r:id="rId32"/>
    <p:sldId id="2173" r:id="rId33"/>
  </p:sldIdLst>
  <p:sldSz cx="9144000" cy="6858000" type="letter"/>
  <p:notesSz cx="7086600" cy="9429750"/>
  <p:custShowLst>
    <p:custShow name="Short Overview" id="0">
      <p:sldLst/>
    </p:custShow>
    <p:custShow name="Test Show" id="1">
      <p:sldLst/>
    </p:custShow>
  </p:custShowLst>
  <p:defaultTextStyle>
    <a:defPPr>
      <a:defRPr lang="en-US"/>
    </a:defPPr>
    <a:lvl1pPr algn="l" rtl="0" fontAlgn="base">
      <a:spcBef>
        <a:spcPct val="0"/>
      </a:spcBef>
      <a:spcAft>
        <a:spcPct val="0"/>
      </a:spcAft>
      <a:defRPr sz="1400" kern="1200">
        <a:solidFill>
          <a:schemeClr val="tx1"/>
        </a:solidFill>
        <a:latin typeface="Arial" pitchFamily="34" charset="0"/>
        <a:ea typeface="Arial Unicode MS" pitchFamily="34" charset="-128"/>
        <a:cs typeface="Arial Unicode MS" pitchFamily="34" charset="-128"/>
      </a:defRPr>
    </a:lvl1pPr>
    <a:lvl2pPr marL="457200" algn="l" rtl="0" fontAlgn="base">
      <a:spcBef>
        <a:spcPct val="0"/>
      </a:spcBef>
      <a:spcAft>
        <a:spcPct val="0"/>
      </a:spcAft>
      <a:defRPr sz="1400" kern="1200">
        <a:solidFill>
          <a:schemeClr val="tx1"/>
        </a:solidFill>
        <a:latin typeface="Arial" pitchFamily="34" charset="0"/>
        <a:ea typeface="Arial Unicode MS" pitchFamily="34" charset="-128"/>
        <a:cs typeface="Arial Unicode MS" pitchFamily="34" charset="-128"/>
      </a:defRPr>
    </a:lvl2pPr>
    <a:lvl3pPr marL="914400" algn="l" rtl="0" fontAlgn="base">
      <a:spcBef>
        <a:spcPct val="0"/>
      </a:spcBef>
      <a:spcAft>
        <a:spcPct val="0"/>
      </a:spcAft>
      <a:defRPr sz="1400" kern="1200">
        <a:solidFill>
          <a:schemeClr val="tx1"/>
        </a:solidFill>
        <a:latin typeface="Arial" pitchFamily="34" charset="0"/>
        <a:ea typeface="Arial Unicode MS" pitchFamily="34" charset="-128"/>
        <a:cs typeface="Arial Unicode MS" pitchFamily="34" charset="-128"/>
      </a:defRPr>
    </a:lvl3pPr>
    <a:lvl4pPr marL="1371600" algn="l" rtl="0" fontAlgn="base">
      <a:spcBef>
        <a:spcPct val="0"/>
      </a:spcBef>
      <a:spcAft>
        <a:spcPct val="0"/>
      </a:spcAft>
      <a:defRPr sz="1400" kern="1200">
        <a:solidFill>
          <a:schemeClr val="tx1"/>
        </a:solidFill>
        <a:latin typeface="Arial" pitchFamily="34" charset="0"/>
        <a:ea typeface="Arial Unicode MS" pitchFamily="34" charset="-128"/>
        <a:cs typeface="Arial Unicode MS" pitchFamily="34" charset="-128"/>
      </a:defRPr>
    </a:lvl4pPr>
    <a:lvl5pPr marL="1828800" algn="l" rtl="0" fontAlgn="base">
      <a:spcBef>
        <a:spcPct val="0"/>
      </a:spcBef>
      <a:spcAft>
        <a:spcPct val="0"/>
      </a:spcAft>
      <a:defRPr sz="1400"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sz="1400"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sz="1400"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sz="1400"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sz="1400" kern="1200">
        <a:solidFill>
          <a:schemeClr val="tx1"/>
        </a:solidFill>
        <a:latin typeface="Arial" pitchFamily="34"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5215FF"/>
    <a:srgbClr val="42638A"/>
    <a:srgbClr val="286BCE"/>
    <a:srgbClr val="336699"/>
    <a:srgbClr val="152BFF"/>
    <a:srgbClr val="66CCFF"/>
    <a:srgbClr val="292929"/>
    <a:srgbClr val="0091C4"/>
    <a:srgbClr val="F9B24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2505" autoAdjust="0"/>
    <p:restoredTop sz="96992" autoAdjust="0"/>
  </p:normalViewPr>
  <p:slideViewPr>
    <p:cSldViewPr snapToGrid="0">
      <p:cViewPr>
        <p:scale>
          <a:sx n="100" d="100"/>
          <a:sy n="100" d="100"/>
        </p:scale>
        <p:origin x="-158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2436" y="-90"/>
      </p:cViewPr>
      <p:guideLst>
        <p:guide orient="horz" pos="2971"/>
        <p:guide pos="22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3719C-5A3D-4F4E-B7F5-7E19F0A17EFC}" type="doc">
      <dgm:prSet loTypeId="urn:microsoft.com/office/officeart/2005/8/layout/arrow2" loCatId="process" qsTypeId="urn:microsoft.com/office/officeart/2005/8/quickstyle/simple1" qsCatId="simple" csTypeId="urn:microsoft.com/office/officeart/2005/8/colors/accent1_2" csCatId="accent1" phldr="1"/>
      <dgm:spPr/>
    </dgm:pt>
    <dgm:pt modelId="{B3D38657-03F6-451A-805D-B21FB20EDEAB}">
      <dgm:prSet phldrT="[Text]"/>
      <dgm:spPr/>
      <dgm:t>
        <a:bodyPr/>
        <a:lstStyle/>
        <a:p>
          <a:r>
            <a:rPr lang="en-US" dirty="0" smtClean="0">
              <a:solidFill>
                <a:schemeClr val="bg1"/>
              </a:solidFill>
            </a:rPr>
            <a:t>Query</a:t>
          </a:r>
          <a:endParaRPr lang="en-US" dirty="0">
            <a:solidFill>
              <a:schemeClr val="bg1"/>
            </a:solidFill>
          </a:endParaRPr>
        </a:p>
      </dgm:t>
    </dgm:pt>
    <dgm:pt modelId="{B074D475-2B47-4109-80B4-ABD0FF8F13BC}" type="parTrans" cxnId="{C7B64418-94F1-4237-95C2-E9913CF94058}">
      <dgm:prSet/>
      <dgm:spPr/>
      <dgm:t>
        <a:bodyPr/>
        <a:lstStyle/>
        <a:p>
          <a:endParaRPr lang="en-US"/>
        </a:p>
      </dgm:t>
    </dgm:pt>
    <dgm:pt modelId="{021DEAA3-C244-4499-9C93-6467F1DC0357}" type="sibTrans" cxnId="{C7B64418-94F1-4237-95C2-E9913CF94058}">
      <dgm:prSet/>
      <dgm:spPr/>
      <dgm:t>
        <a:bodyPr/>
        <a:lstStyle/>
        <a:p>
          <a:endParaRPr lang="en-US"/>
        </a:p>
      </dgm:t>
    </dgm:pt>
    <dgm:pt modelId="{4E7B9F77-4099-4E1B-9500-EEB7E5CFBC06}">
      <dgm:prSet phldrT="[Text]"/>
      <dgm:spPr/>
      <dgm:t>
        <a:bodyPr/>
        <a:lstStyle/>
        <a:p>
          <a:r>
            <a:rPr lang="en-US" dirty="0" smtClean="0">
              <a:solidFill>
                <a:schemeClr val="bg1"/>
              </a:solidFill>
            </a:rPr>
            <a:t>Query</a:t>
          </a:r>
          <a:endParaRPr lang="en-US" dirty="0">
            <a:solidFill>
              <a:schemeClr val="bg1"/>
            </a:solidFill>
          </a:endParaRPr>
        </a:p>
      </dgm:t>
    </dgm:pt>
    <dgm:pt modelId="{F5F2E904-0BCD-4856-B238-3CD4F02404E0}" type="parTrans" cxnId="{07524683-8AB5-40DD-BE75-49F17C781357}">
      <dgm:prSet/>
      <dgm:spPr/>
      <dgm:t>
        <a:bodyPr/>
        <a:lstStyle/>
        <a:p>
          <a:endParaRPr lang="en-US"/>
        </a:p>
      </dgm:t>
    </dgm:pt>
    <dgm:pt modelId="{7082E716-FCDF-48A3-AE32-D404DC4594D4}" type="sibTrans" cxnId="{07524683-8AB5-40DD-BE75-49F17C781357}">
      <dgm:prSet/>
      <dgm:spPr/>
      <dgm:t>
        <a:bodyPr/>
        <a:lstStyle/>
        <a:p>
          <a:endParaRPr lang="en-US"/>
        </a:p>
      </dgm:t>
    </dgm:pt>
    <dgm:pt modelId="{30143756-6D69-4DA7-99E7-D932C53BD729}">
      <dgm:prSet phldrT="[Text]"/>
      <dgm:spPr/>
      <dgm:t>
        <a:bodyPr/>
        <a:lstStyle/>
        <a:p>
          <a:r>
            <a:rPr lang="en-US" dirty="0" smtClean="0">
              <a:solidFill>
                <a:schemeClr val="bg1"/>
              </a:solidFill>
            </a:rPr>
            <a:t>Query</a:t>
          </a:r>
          <a:endParaRPr lang="en-US" dirty="0">
            <a:solidFill>
              <a:schemeClr val="bg1"/>
            </a:solidFill>
          </a:endParaRPr>
        </a:p>
      </dgm:t>
    </dgm:pt>
    <dgm:pt modelId="{D596C0E3-DBFE-459F-9695-4B0AACB7591B}" type="sibTrans" cxnId="{3093B6FD-91F4-4AE6-BCB3-E7FF43505AFB}">
      <dgm:prSet/>
      <dgm:spPr/>
      <dgm:t>
        <a:bodyPr/>
        <a:lstStyle/>
        <a:p>
          <a:endParaRPr lang="en-US"/>
        </a:p>
      </dgm:t>
    </dgm:pt>
    <dgm:pt modelId="{B965792A-CA08-4184-AA2F-29C13C9236DD}" type="parTrans" cxnId="{3093B6FD-91F4-4AE6-BCB3-E7FF43505AFB}">
      <dgm:prSet/>
      <dgm:spPr/>
      <dgm:t>
        <a:bodyPr/>
        <a:lstStyle/>
        <a:p>
          <a:endParaRPr lang="en-US"/>
        </a:p>
      </dgm:t>
    </dgm:pt>
    <dgm:pt modelId="{20367B01-C039-4310-8CE3-1BC6F1E71D5D}" type="pres">
      <dgm:prSet presAssocID="{45F3719C-5A3D-4F4E-B7F5-7E19F0A17EFC}" presName="arrowDiagram" presStyleCnt="0">
        <dgm:presLayoutVars>
          <dgm:chMax val="5"/>
          <dgm:dir/>
          <dgm:resizeHandles val="exact"/>
        </dgm:presLayoutVars>
      </dgm:prSet>
      <dgm:spPr/>
    </dgm:pt>
    <dgm:pt modelId="{A456CFCE-9EB9-421D-8E45-CF0E95BD1D6E}" type="pres">
      <dgm:prSet presAssocID="{45F3719C-5A3D-4F4E-B7F5-7E19F0A17EFC}" presName="arrow" presStyleLbl="bgShp" presStyleIdx="0" presStyleCnt="1"/>
      <dgm:spPr>
        <a:solidFill>
          <a:srgbClr val="0070C0"/>
        </a:solidFill>
      </dgm:spPr>
    </dgm:pt>
    <dgm:pt modelId="{A822907E-622B-4B99-BA0E-F093A5256BBA}" type="pres">
      <dgm:prSet presAssocID="{45F3719C-5A3D-4F4E-B7F5-7E19F0A17EFC}" presName="arrowDiagram3" presStyleCnt="0"/>
      <dgm:spPr/>
    </dgm:pt>
    <dgm:pt modelId="{BD7952FF-195E-4D57-BDE0-38568DD145E3}" type="pres">
      <dgm:prSet presAssocID="{B3D38657-03F6-451A-805D-B21FB20EDEAB}" presName="bullet3a" presStyleLbl="node1" presStyleIdx="0" presStyleCnt="3"/>
      <dgm:spPr/>
    </dgm:pt>
    <dgm:pt modelId="{D011E8CB-F9DB-45DE-A29B-259E8D25E1B5}" type="pres">
      <dgm:prSet presAssocID="{B3D38657-03F6-451A-805D-B21FB20EDEAB}" presName="textBox3a" presStyleLbl="revTx" presStyleIdx="0" presStyleCnt="3" custAng="0">
        <dgm:presLayoutVars>
          <dgm:bulletEnabled val="1"/>
        </dgm:presLayoutVars>
      </dgm:prSet>
      <dgm:spPr/>
      <dgm:t>
        <a:bodyPr/>
        <a:lstStyle/>
        <a:p>
          <a:endParaRPr lang="en-US"/>
        </a:p>
      </dgm:t>
    </dgm:pt>
    <dgm:pt modelId="{2176A0E9-18E5-433E-A044-EC4AC2DE06A3}" type="pres">
      <dgm:prSet presAssocID="{4E7B9F77-4099-4E1B-9500-EEB7E5CFBC06}" presName="bullet3b" presStyleLbl="node1" presStyleIdx="1" presStyleCnt="3"/>
      <dgm:spPr/>
    </dgm:pt>
    <dgm:pt modelId="{43F9127E-BE27-4697-A5A3-82E7A1941C89}" type="pres">
      <dgm:prSet presAssocID="{4E7B9F77-4099-4E1B-9500-EEB7E5CFBC06}" presName="textBox3b" presStyleLbl="revTx" presStyleIdx="1" presStyleCnt="3">
        <dgm:presLayoutVars>
          <dgm:bulletEnabled val="1"/>
        </dgm:presLayoutVars>
      </dgm:prSet>
      <dgm:spPr/>
      <dgm:t>
        <a:bodyPr/>
        <a:lstStyle/>
        <a:p>
          <a:endParaRPr lang="en-US"/>
        </a:p>
      </dgm:t>
    </dgm:pt>
    <dgm:pt modelId="{2D0E262D-8C47-40A2-B569-EA1CFF0C6439}" type="pres">
      <dgm:prSet presAssocID="{30143756-6D69-4DA7-99E7-D932C53BD729}" presName="bullet3c" presStyleLbl="node1" presStyleIdx="2" presStyleCnt="3"/>
      <dgm:spPr/>
    </dgm:pt>
    <dgm:pt modelId="{5D51FE0D-B354-4FD3-B454-F75420F46E8B}" type="pres">
      <dgm:prSet presAssocID="{30143756-6D69-4DA7-99E7-D932C53BD729}" presName="textBox3c" presStyleLbl="revTx" presStyleIdx="2" presStyleCnt="3">
        <dgm:presLayoutVars>
          <dgm:bulletEnabled val="1"/>
        </dgm:presLayoutVars>
      </dgm:prSet>
      <dgm:spPr/>
      <dgm:t>
        <a:bodyPr/>
        <a:lstStyle/>
        <a:p>
          <a:endParaRPr lang="en-US"/>
        </a:p>
      </dgm:t>
    </dgm:pt>
  </dgm:ptLst>
  <dgm:cxnLst>
    <dgm:cxn modelId="{7479F708-F754-4860-B99B-1A5CDAF3EE07}" type="presOf" srcId="{45F3719C-5A3D-4F4E-B7F5-7E19F0A17EFC}" destId="{20367B01-C039-4310-8CE3-1BC6F1E71D5D}" srcOrd="0" destOrd="0" presId="urn:microsoft.com/office/officeart/2005/8/layout/arrow2"/>
    <dgm:cxn modelId="{09F463D2-92C8-441E-AB5C-9676D50A0817}" type="presOf" srcId="{4E7B9F77-4099-4E1B-9500-EEB7E5CFBC06}" destId="{43F9127E-BE27-4697-A5A3-82E7A1941C89}" srcOrd="0" destOrd="0" presId="urn:microsoft.com/office/officeart/2005/8/layout/arrow2"/>
    <dgm:cxn modelId="{07524683-8AB5-40DD-BE75-49F17C781357}" srcId="{45F3719C-5A3D-4F4E-B7F5-7E19F0A17EFC}" destId="{4E7B9F77-4099-4E1B-9500-EEB7E5CFBC06}" srcOrd="1" destOrd="0" parTransId="{F5F2E904-0BCD-4856-B238-3CD4F02404E0}" sibTransId="{7082E716-FCDF-48A3-AE32-D404DC4594D4}"/>
    <dgm:cxn modelId="{9A8CA8E3-7E78-443B-95DD-9698C2390648}" type="presOf" srcId="{B3D38657-03F6-451A-805D-B21FB20EDEAB}" destId="{D011E8CB-F9DB-45DE-A29B-259E8D25E1B5}" srcOrd="0" destOrd="0" presId="urn:microsoft.com/office/officeart/2005/8/layout/arrow2"/>
    <dgm:cxn modelId="{D1A33B53-F214-4DB2-B2DA-85582D2CE29A}" type="presOf" srcId="{30143756-6D69-4DA7-99E7-D932C53BD729}" destId="{5D51FE0D-B354-4FD3-B454-F75420F46E8B}" srcOrd="0" destOrd="0" presId="urn:microsoft.com/office/officeart/2005/8/layout/arrow2"/>
    <dgm:cxn modelId="{3093B6FD-91F4-4AE6-BCB3-E7FF43505AFB}" srcId="{45F3719C-5A3D-4F4E-B7F5-7E19F0A17EFC}" destId="{30143756-6D69-4DA7-99E7-D932C53BD729}" srcOrd="2" destOrd="0" parTransId="{B965792A-CA08-4184-AA2F-29C13C9236DD}" sibTransId="{D596C0E3-DBFE-459F-9695-4B0AACB7591B}"/>
    <dgm:cxn modelId="{C7B64418-94F1-4237-95C2-E9913CF94058}" srcId="{45F3719C-5A3D-4F4E-B7F5-7E19F0A17EFC}" destId="{B3D38657-03F6-451A-805D-B21FB20EDEAB}" srcOrd="0" destOrd="0" parTransId="{B074D475-2B47-4109-80B4-ABD0FF8F13BC}" sibTransId="{021DEAA3-C244-4499-9C93-6467F1DC0357}"/>
    <dgm:cxn modelId="{B14B3DC3-47ED-4310-8247-07908FAADF11}" type="presParOf" srcId="{20367B01-C039-4310-8CE3-1BC6F1E71D5D}" destId="{A456CFCE-9EB9-421D-8E45-CF0E95BD1D6E}" srcOrd="0" destOrd="0" presId="urn:microsoft.com/office/officeart/2005/8/layout/arrow2"/>
    <dgm:cxn modelId="{028C25BC-C865-4D64-8891-0108287AB7B6}" type="presParOf" srcId="{20367B01-C039-4310-8CE3-1BC6F1E71D5D}" destId="{A822907E-622B-4B99-BA0E-F093A5256BBA}" srcOrd="1" destOrd="0" presId="urn:microsoft.com/office/officeart/2005/8/layout/arrow2"/>
    <dgm:cxn modelId="{0A60C0F7-2076-43DD-A22C-012C05CC8A81}" type="presParOf" srcId="{A822907E-622B-4B99-BA0E-F093A5256BBA}" destId="{BD7952FF-195E-4D57-BDE0-38568DD145E3}" srcOrd="0" destOrd="0" presId="urn:microsoft.com/office/officeart/2005/8/layout/arrow2"/>
    <dgm:cxn modelId="{0AE79977-01E8-42AF-A48A-3619CA5AA9D7}" type="presParOf" srcId="{A822907E-622B-4B99-BA0E-F093A5256BBA}" destId="{D011E8CB-F9DB-45DE-A29B-259E8D25E1B5}" srcOrd="1" destOrd="0" presId="urn:microsoft.com/office/officeart/2005/8/layout/arrow2"/>
    <dgm:cxn modelId="{14661FFB-E6C2-4616-9D95-EEE506E42745}" type="presParOf" srcId="{A822907E-622B-4B99-BA0E-F093A5256BBA}" destId="{2176A0E9-18E5-433E-A044-EC4AC2DE06A3}" srcOrd="2" destOrd="0" presId="urn:microsoft.com/office/officeart/2005/8/layout/arrow2"/>
    <dgm:cxn modelId="{4A7C771B-1539-4686-8C18-DD88AB654ABF}" type="presParOf" srcId="{A822907E-622B-4B99-BA0E-F093A5256BBA}" destId="{43F9127E-BE27-4697-A5A3-82E7A1941C89}" srcOrd="3" destOrd="0" presId="urn:microsoft.com/office/officeart/2005/8/layout/arrow2"/>
    <dgm:cxn modelId="{A8F9A3DD-B017-473F-9B8A-2238FEB94439}" type="presParOf" srcId="{A822907E-622B-4B99-BA0E-F093A5256BBA}" destId="{2D0E262D-8C47-40A2-B569-EA1CFF0C6439}" srcOrd="4" destOrd="0" presId="urn:microsoft.com/office/officeart/2005/8/layout/arrow2"/>
    <dgm:cxn modelId="{5FC3446E-030B-4180-AB67-EB718DD231F6}" type="presParOf" srcId="{A822907E-622B-4B99-BA0E-F093A5256BBA}" destId="{5D51FE0D-B354-4FD3-B454-F75420F46E8B}" srcOrd="5" destOrd="0" presId="urn:microsoft.com/office/officeart/2005/8/layout/arrow2"/>
  </dgm:cxnLst>
  <dgm:bg/>
  <dgm:whole/>
</dgm:dataModel>
</file>

<file path=ppt/diagrams/data2.xml><?xml version="1.0" encoding="utf-8"?>
<dgm:dataModel xmlns:dgm="http://schemas.openxmlformats.org/drawingml/2006/diagram" xmlns:a="http://schemas.openxmlformats.org/drawingml/2006/main">
  <dgm:ptLst>
    <dgm:pt modelId="{45F3719C-5A3D-4F4E-B7F5-7E19F0A17EFC}"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B3D38657-03F6-451A-805D-B21FB20EDEAB}">
      <dgm:prSet phldrT="[Text]" custT="1"/>
      <dgm:spPr/>
      <dgm:t>
        <a:bodyPr/>
        <a:lstStyle/>
        <a:p>
          <a:r>
            <a:rPr lang="en-US" sz="900" dirty="0" smtClean="0">
              <a:solidFill>
                <a:schemeClr val="bg1"/>
              </a:solidFill>
            </a:rPr>
            <a:t>Response</a:t>
          </a:r>
          <a:endParaRPr lang="en-US" sz="900" dirty="0">
            <a:solidFill>
              <a:schemeClr val="bg1"/>
            </a:solidFill>
          </a:endParaRPr>
        </a:p>
      </dgm:t>
    </dgm:pt>
    <dgm:pt modelId="{B074D475-2B47-4109-80B4-ABD0FF8F13BC}" type="parTrans" cxnId="{C7B64418-94F1-4237-95C2-E9913CF94058}">
      <dgm:prSet/>
      <dgm:spPr/>
      <dgm:t>
        <a:bodyPr/>
        <a:lstStyle/>
        <a:p>
          <a:endParaRPr lang="en-US"/>
        </a:p>
      </dgm:t>
    </dgm:pt>
    <dgm:pt modelId="{021DEAA3-C244-4499-9C93-6467F1DC0357}" type="sibTrans" cxnId="{C7B64418-94F1-4237-95C2-E9913CF94058}">
      <dgm:prSet/>
      <dgm:spPr/>
      <dgm:t>
        <a:bodyPr/>
        <a:lstStyle/>
        <a:p>
          <a:endParaRPr lang="en-US"/>
        </a:p>
      </dgm:t>
    </dgm:pt>
    <dgm:pt modelId="{4E7B9F77-4099-4E1B-9500-EEB7E5CFBC06}">
      <dgm:prSet phldrT="[Text]"/>
      <dgm:spPr/>
      <dgm:t>
        <a:bodyPr/>
        <a:lstStyle/>
        <a:p>
          <a:r>
            <a:rPr lang="en-US" dirty="0" smtClean="0">
              <a:solidFill>
                <a:schemeClr val="bg1"/>
              </a:solidFill>
            </a:rPr>
            <a:t>Response</a:t>
          </a:r>
          <a:endParaRPr lang="en-US" dirty="0">
            <a:solidFill>
              <a:schemeClr val="bg1"/>
            </a:solidFill>
          </a:endParaRPr>
        </a:p>
      </dgm:t>
    </dgm:pt>
    <dgm:pt modelId="{7082E716-FCDF-48A3-AE32-D404DC4594D4}" type="sibTrans" cxnId="{07524683-8AB5-40DD-BE75-49F17C781357}">
      <dgm:prSet/>
      <dgm:spPr/>
      <dgm:t>
        <a:bodyPr/>
        <a:lstStyle/>
        <a:p>
          <a:endParaRPr lang="en-US"/>
        </a:p>
      </dgm:t>
    </dgm:pt>
    <dgm:pt modelId="{F5F2E904-0BCD-4856-B238-3CD4F02404E0}" type="parTrans" cxnId="{07524683-8AB5-40DD-BE75-49F17C781357}">
      <dgm:prSet/>
      <dgm:spPr/>
      <dgm:t>
        <a:bodyPr/>
        <a:lstStyle/>
        <a:p>
          <a:endParaRPr lang="en-US"/>
        </a:p>
      </dgm:t>
    </dgm:pt>
    <dgm:pt modelId="{30143756-6D69-4DA7-99E7-D932C53BD729}">
      <dgm:prSet phldrT="[Text]"/>
      <dgm:spPr/>
      <dgm:t>
        <a:bodyPr/>
        <a:lstStyle/>
        <a:p>
          <a:endParaRPr lang="en-US" dirty="0" smtClean="0">
            <a:solidFill>
              <a:schemeClr val="accent5">
                <a:lumMod val="60000"/>
                <a:lumOff val="40000"/>
              </a:schemeClr>
            </a:solidFill>
          </a:endParaRPr>
        </a:p>
        <a:p>
          <a:r>
            <a:rPr lang="en-US" dirty="0" smtClean="0">
              <a:solidFill>
                <a:schemeClr val="accent5">
                  <a:lumMod val="60000"/>
                  <a:lumOff val="40000"/>
                </a:schemeClr>
              </a:solidFill>
            </a:rPr>
            <a:t>        </a:t>
          </a:r>
          <a:r>
            <a:rPr lang="en-US" dirty="0" smtClean="0">
              <a:solidFill>
                <a:schemeClr val="bg1"/>
              </a:solidFill>
            </a:rPr>
            <a:t>Response</a:t>
          </a:r>
          <a:endParaRPr lang="en-US" dirty="0">
            <a:solidFill>
              <a:schemeClr val="bg1"/>
            </a:solidFill>
          </a:endParaRPr>
        </a:p>
      </dgm:t>
    </dgm:pt>
    <dgm:pt modelId="{D596C0E3-DBFE-459F-9695-4B0AACB7591B}" type="sibTrans" cxnId="{3093B6FD-91F4-4AE6-BCB3-E7FF43505AFB}">
      <dgm:prSet/>
      <dgm:spPr/>
      <dgm:t>
        <a:bodyPr/>
        <a:lstStyle/>
        <a:p>
          <a:endParaRPr lang="en-US"/>
        </a:p>
      </dgm:t>
    </dgm:pt>
    <dgm:pt modelId="{B965792A-CA08-4184-AA2F-29C13C9236DD}" type="parTrans" cxnId="{3093B6FD-91F4-4AE6-BCB3-E7FF43505AFB}">
      <dgm:prSet/>
      <dgm:spPr/>
      <dgm:t>
        <a:bodyPr/>
        <a:lstStyle/>
        <a:p>
          <a:endParaRPr lang="en-US"/>
        </a:p>
      </dgm:t>
    </dgm:pt>
    <dgm:pt modelId="{20367B01-C039-4310-8CE3-1BC6F1E71D5D}" type="pres">
      <dgm:prSet presAssocID="{45F3719C-5A3D-4F4E-B7F5-7E19F0A17EFC}" presName="arrowDiagram" presStyleCnt="0">
        <dgm:presLayoutVars>
          <dgm:chMax val="5"/>
          <dgm:dir/>
          <dgm:resizeHandles val="exact"/>
        </dgm:presLayoutVars>
      </dgm:prSet>
      <dgm:spPr/>
      <dgm:t>
        <a:bodyPr/>
        <a:lstStyle/>
        <a:p>
          <a:endParaRPr lang="en-US"/>
        </a:p>
      </dgm:t>
    </dgm:pt>
    <dgm:pt modelId="{A456CFCE-9EB9-421D-8E45-CF0E95BD1D6E}" type="pres">
      <dgm:prSet presAssocID="{45F3719C-5A3D-4F4E-B7F5-7E19F0A17EFC}" presName="arrow" presStyleLbl="bgShp" presStyleIdx="0" presStyleCnt="1" custAng="8981344"/>
      <dgm:spPr>
        <a:solidFill>
          <a:srgbClr val="0070C0"/>
        </a:solidFill>
      </dgm:spPr>
      <dgm:t>
        <a:bodyPr/>
        <a:lstStyle/>
        <a:p>
          <a:endParaRPr lang="en-US"/>
        </a:p>
      </dgm:t>
    </dgm:pt>
    <dgm:pt modelId="{A822907E-622B-4B99-BA0E-F093A5256BBA}" type="pres">
      <dgm:prSet presAssocID="{45F3719C-5A3D-4F4E-B7F5-7E19F0A17EFC}" presName="arrowDiagram3" presStyleCnt="0"/>
      <dgm:spPr/>
    </dgm:pt>
    <dgm:pt modelId="{BD7952FF-195E-4D57-BDE0-38568DD145E3}" type="pres">
      <dgm:prSet presAssocID="{B3D38657-03F6-451A-805D-B21FB20EDEAB}" presName="bullet3a" presStyleLbl="node1" presStyleIdx="0" presStyleCnt="3" custScaleX="238443" custScaleY="206242" custLinFactX="400000" custLinFactY="182950" custLinFactNeighborX="465801" custLinFactNeighborY="200000"/>
      <dgm:spPr/>
    </dgm:pt>
    <dgm:pt modelId="{D011E8CB-F9DB-45DE-A29B-259E8D25E1B5}" type="pres">
      <dgm:prSet presAssocID="{B3D38657-03F6-451A-805D-B21FB20EDEAB}" presName="textBox3a" presStyleLbl="revTx" presStyleIdx="0" presStyleCnt="3" custAng="0" custScaleX="216447" custScaleY="54314" custLinFactX="95083" custLinFactNeighborX="100000" custLinFactNeighborY="23967">
        <dgm:presLayoutVars>
          <dgm:bulletEnabled val="1"/>
        </dgm:presLayoutVars>
      </dgm:prSet>
      <dgm:spPr/>
      <dgm:t>
        <a:bodyPr/>
        <a:lstStyle/>
        <a:p>
          <a:endParaRPr lang="en-US"/>
        </a:p>
      </dgm:t>
    </dgm:pt>
    <dgm:pt modelId="{2176A0E9-18E5-433E-A044-EC4AC2DE06A3}" type="pres">
      <dgm:prSet presAssocID="{4E7B9F77-4099-4E1B-9500-EEB7E5CFBC06}" presName="bullet3b" presStyleLbl="node1" presStyleIdx="1" presStyleCnt="3" custLinFactX="131583" custLinFactY="100000" custLinFactNeighborX="200000" custLinFactNeighborY="111845"/>
      <dgm:spPr/>
    </dgm:pt>
    <dgm:pt modelId="{43F9127E-BE27-4697-A5A3-82E7A1941C89}" type="pres">
      <dgm:prSet presAssocID="{4E7B9F77-4099-4E1B-9500-EEB7E5CFBC06}" presName="textBox3b" presStyleLbl="revTx" presStyleIdx="1" presStyleCnt="3" custScaleX="97404" custScaleY="65544" custLinFactNeighborX="63131" custLinFactNeighborY="20372">
        <dgm:presLayoutVars>
          <dgm:bulletEnabled val="1"/>
        </dgm:presLayoutVars>
      </dgm:prSet>
      <dgm:spPr/>
      <dgm:t>
        <a:bodyPr/>
        <a:lstStyle/>
        <a:p>
          <a:endParaRPr lang="en-US"/>
        </a:p>
      </dgm:t>
    </dgm:pt>
    <dgm:pt modelId="{2D0E262D-8C47-40A2-B569-EA1CFF0C6439}" type="pres">
      <dgm:prSet presAssocID="{30143756-6D69-4DA7-99E7-D932C53BD729}" presName="bullet3c" presStyleLbl="node1" presStyleIdx="2" presStyleCnt="3" custFlipVert="1" custFlipHor="1" custScaleX="39960" custScaleY="39960"/>
      <dgm:spPr/>
    </dgm:pt>
    <dgm:pt modelId="{5D51FE0D-B354-4FD3-B454-F75420F46E8B}" type="pres">
      <dgm:prSet presAssocID="{30143756-6D69-4DA7-99E7-D932C53BD729}" presName="textBox3c" presStyleLbl="revTx" presStyleIdx="2" presStyleCnt="3" custScaleX="182775" custScaleY="103281">
        <dgm:presLayoutVars>
          <dgm:bulletEnabled val="1"/>
        </dgm:presLayoutVars>
      </dgm:prSet>
      <dgm:spPr/>
      <dgm:t>
        <a:bodyPr/>
        <a:lstStyle/>
        <a:p>
          <a:endParaRPr lang="en-US"/>
        </a:p>
      </dgm:t>
    </dgm:pt>
  </dgm:ptLst>
  <dgm:cxnLst>
    <dgm:cxn modelId="{07524683-8AB5-40DD-BE75-49F17C781357}" srcId="{45F3719C-5A3D-4F4E-B7F5-7E19F0A17EFC}" destId="{4E7B9F77-4099-4E1B-9500-EEB7E5CFBC06}" srcOrd="1" destOrd="0" parTransId="{F5F2E904-0BCD-4856-B238-3CD4F02404E0}" sibTransId="{7082E716-FCDF-48A3-AE32-D404DC4594D4}"/>
    <dgm:cxn modelId="{64142942-068E-4F50-9F72-1B2B091618D6}" type="presOf" srcId="{B3D38657-03F6-451A-805D-B21FB20EDEAB}" destId="{D011E8CB-F9DB-45DE-A29B-259E8D25E1B5}" srcOrd="0" destOrd="0" presId="urn:microsoft.com/office/officeart/2005/8/layout/arrow2"/>
    <dgm:cxn modelId="{C2B416C3-E6B2-4B64-B782-81788C638EF8}" type="presOf" srcId="{4E7B9F77-4099-4E1B-9500-EEB7E5CFBC06}" destId="{43F9127E-BE27-4697-A5A3-82E7A1941C89}" srcOrd="0" destOrd="0" presId="urn:microsoft.com/office/officeart/2005/8/layout/arrow2"/>
    <dgm:cxn modelId="{3093B6FD-91F4-4AE6-BCB3-E7FF43505AFB}" srcId="{45F3719C-5A3D-4F4E-B7F5-7E19F0A17EFC}" destId="{30143756-6D69-4DA7-99E7-D932C53BD729}" srcOrd="2" destOrd="0" parTransId="{B965792A-CA08-4184-AA2F-29C13C9236DD}" sibTransId="{D596C0E3-DBFE-459F-9695-4B0AACB7591B}"/>
    <dgm:cxn modelId="{C7B64418-94F1-4237-95C2-E9913CF94058}" srcId="{45F3719C-5A3D-4F4E-B7F5-7E19F0A17EFC}" destId="{B3D38657-03F6-451A-805D-B21FB20EDEAB}" srcOrd="0" destOrd="0" parTransId="{B074D475-2B47-4109-80B4-ABD0FF8F13BC}" sibTransId="{021DEAA3-C244-4499-9C93-6467F1DC0357}"/>
    <dgm:cxn modelId="{246F78DA-BCB5-40F1-B748-FFA597CCE64A}" type="presOf" srcId="{30143756-6D69-4DA7-99E7-D932C53BD729}" destId="{5D51FE0D-B354-4FD3-B454-F75420F46E8B}" srcOrd="0" destOrd="0" presId="urn:microsoft.com/office/officeart/2005/8/layout/arrow2"/>
    <dgm:cxn modelId="{C4CAFE82-2313-481F-89CD-195DB531BFC6}" type="presOf" srcId="{45F3719C-5A3D-4F4E-B7F5-7E19F0A17EFC}" destId="{20367B01-C039-4310-8CE3-1BC6F1E71D5D}" srcOrd="0" destOrd="0" presId="urn:microsoft.com/office/officeart/2005/8/layout/arrow2"/>
    <dgm:cxn modelId="{322C51D1-9858-4B86-97EE-26881B6E7163}" type="presParOf" srcId="{20367B01-C039-4310-8CE3-1BC6F1E71D5D}" destId="{A456CFCE-9EB9-421D-8E45-CF0E95BD1D6E}" srcOrd="0" destOrd="0" presId="urn:microsoft.com/office/officeart/2005/8/layout/arrow2"/>
    <dgm:cxn modelId="{15D217A9-4824-45C1-8677-444396878968}" type="presParOf" srcId="{20367B01-C039-4310-8CE3-1BC6F1E71D5D}" destId="{A822907E-622B-4B99-BA0E-F093A5256BBA}" srcOrd="1" destOrd="0" presId="urn:microsoft.com/office/officeart/2005/8/layout/arrow2"/>
    <dgm:cxn modelId="{34998D14-73FE-4DCA-B0B0-52EF85BAE8CD}" type="presParOf" srcId="{A822907E-622B-4B99-BA0E-F093A5256BBA}" destId="{BD7952FF-195E-4D57-BDE0-38568DD145E3}" srcOrd="0" destOrd="0" presId="urn:microsoft.com/office/officeart/2005/8/layout/arrow2"/>
    <dgm:cxn modelId="{4BD7B61B-7C4E-42C6-9988-34F6FAAB17B0}" type="presParOf" srcId="{A822907E-622B-4B99-BA0E-F093A5256BBA}" destId="{D011E8CB-F9DB-45DE-A29B-259E8D25E1B5}" srcOrd="1" destOrd="0" presId="urn:microsoft.com/office/officeart/2005/8/layout/arrow2"/>
    <dgm:cxn modelId="{7E31DD6D-A0F7-4875-B7F5-F1F16547DDBB}" type="presParOf" srcId="{A822907E-622B-4B99-BA0E-F093A5256BBA}" destId="{2176A0E9-18E5-433E-A044-EC4AC2DE06A3}" srcOrd="2" destOrd="0" presId="urn:microsoft.com/office/officeart/2005/8/layout/arrow2"/>
    <dgm:cxn modelId="{AC9935D2-4730-48AF-B6D9-7D475DA6FF87}" type="presParOf" srcId="{A822907E-622B-4B99-BA0E-F093A5256BBA}" destId="{43F9127E-BE27-4697-A5A3-82E7A1941C89}" srcOrd="3" destOrd="0" presId="urn:microsoft.com/office/officeart/2005/8/layout/arrow2"/>
    <dgm:cxn modelId="{68E6B9D7-4EDE-42C0-B996-EAD70B9B260B}" type="presParOf" srcId="{A822907E-622B-4B99-BA0E-F093A5256BBA}" destId="{2D0E262D-8C47-40A2-B569-EA1CFF0C6439}" srcOrd="4" destOrd="0" presId="urn:microsoft.com/office/officeart/2005/8/layout/arrow2"/>
    <dgm:cxn modelId="{EAE147A2-8C8A-4A91-8F5A-3A3194DFBD36}" type="presParOf" srcId="{A822907E-622B-4B99-BA0E-F093A5256BBA}" destId="{5D51FE0D-B354-4FD3-B454-F75420F46E8B}" srcOrd="5"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71502" cy="470199"/>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3757" eaLnBrk="1" hangingPunct="1">
              <a:defRPr sz="1200" b="1">
                <a:solidFill>
                  <a:schemeClr val="bg1"/>
                </a:solidFill>
                <a:latin typeface="Arial" pitchFamily="34" charset="0"/>
              </a:defRPr>
            </a:lvl1pPr>
          </a:lstStyle>
          <a:p>
            <a:pPr>
              <a:defRPr/>
            </a:pPr>
            <a:endParaRPr lang="en-US"/>
          </a:p>
        </p:txBody>
      </p:sp>
      <p:sp>
        <p:nvSpPr>
          <p:cNvPr id="8195" name="Rectangle 3"/>
          <p:cNvSpPr>
            <a:spLocks noGrp="1" noChangeArrowheads="1"/>
          </p:cNvSpPr>
          <p:nvPr>
            <p:ph type="dt" sz="quarter" idx="1"/>
          </p:nvPr>
        </p:nvSpPr>
        <p:spPr bwMode="auto">
          <a:xfrm>
            <a:off x="4015099" y="0"/>
            <a:ext cx="3071502" cy="470199"/>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3757" eaLnBrk="1" hangingPunct="1">
              <a:defRPr sz="1200" b="1">
                <a:solidFill>
                  <a:schemeClr val="bg1"/>
                </a:solidFill>
                <a:latin typeface="Arial" pitchFamily="34" charset="0"/>
              </a:defRPr>
            </a:lvl1pPr>
          </a:lstStyle>
          <a:p>
            <a:pPr>
              <a:defRPr/>
            </a:pPr>
            <a:endParaRPr lang="en-US"/>
          </a:p>
        </p:txBody>
      </p:sp>
      <p:sp>
        <p:nvSpPr>
          <p:cNvPr id="8196" name="Rectangle 4"/>
          <p:cNvSpPr>
            <a:spLocks noGrp="1" noChangeArrowheads="1"/>
          </p:cNvSpPr>
          <p:nvPr>
            <p:ph type="ftr" sz="quarter" idx="2"/>
          </p:nvPr>
        </p:nvSpPr>
        <p:spPr bwMode="auto">
          <a:xfrm>
            <a:off x="1" y="8959552"/>
            <a:ext cx="3071502" cy="470199"/>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3757" eaLnBrk="1" hangingPunct="1">
              <a:defRPr sz="1200" b="1">
                <a:solidFill>
                  <a:schemeClr val="bg1"/>
                </a:solidFill>
                <a:latin typeface="Arial"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4015099" y="8959552"/>
            <a:ext cx="3071502" cy="470199"/>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3757" eaLnBrk="1" hangingPunct="1">
              <a:defRPr sz="1200" b="1">
                <a:latin typeface="Arial" pitchFamily="34" charset="0"/>
              </a:defRPr>
            </a:lvl1pPr>
          </a:lstStyle>
          <a:p>
            <a:pPr>
              <a:defRPr/>
            </a:pPr>
            <a:r>
              <a:rPr lang="en-US"/>
              <a:t>Cray Proprietary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71502" cy="470199"/>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3757" eaLnBrk="1" hangingPunct="1">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015099" y="0"/>
            <a:ext cx="3071502" cy="470199"/>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3757" eaLnBrk="1" hangingPunct="1">
              <a:defRPr sz="1200">
                <a:latin typeface="Times New Roman" pitchFamily="18"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5863" y="708025"/>
            <a:ext cx="4714875" cy="35369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3597" y="4479776"/>
            <a:ext cx="5199408" cy="4241455"/>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959552"/>
            <a:ext cx="3071502" cy="470199"/>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3757" eaLnBrk="1" hangingPunct="1">
              <a:defRPr sz="1200">
                <a:latin typeface="Times New Roman" pitchFamily="18" charset="0"/>
              </a:defRPr>
            </a:lvl1pPr>
          </a:lstStyle>
          <a:p>
            <a:pPr>
              <a:defRPr/>
            </a:pPr>
            <a:r>
              <a:rPr lang="en-US"/>
              <a:t>Cray Proprietary</a:t>
            </a:r>
          </a:p>
        </p:txBody>
      </p:sp>
      <p:sp>
        <p:nvSpPr>
          <p:cNvPr id="4103" name="Rectangle 7"/>
          <p:cNvSpPr>
            <a:spLocks noGrp="1" noChangeArrowheads="1"/>
          </p:cNvSpPr>
          <p:nvPr>
            <p:ph type="sldNum" sz="quarter" idx="5"/>
          </p:nvPr>
        </p:nvSpPr>
        <p:spPr bwMode="auto">
          <a:xfrm>
            <a:off x="4015099" y="8959552"/>
            <a:ext cx="3071502" cy="470199"/>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3757" eaLnBrk="1" hangingPunct="1">
              <a:defRPr sz="1200">
                <a:latin typeface="Times New Roman" pitchFamily="18" charset="0"/>
              </a:defRPr>
            </a:lvl1pPr>
          </a:lstStyle>
          <a:p>
            <a:pPr>
              <a:defRPr/>
            </a:pPr>
            <a:fld id="{055EDDCA-FD2A-4D8F-8B81-4F62B0EF098A}"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40000"/>
      </a:spcBef>
      <a:spcAft>
        <a:spcPct val="0"/>
      </a:spcAft>
      <a:defRPr sz="1200" kern="1200">
        <a:solidFill>
          <a:schemeClr val="tx1"/>
        </a:solidFill>
        <a:latin typeface="Arial" pitchFamily="34" charset="0"/>
        <a:ea typeface="+mn-ea"/>
        <a:cs typeface="+mn-cs"/>
      </a:defRPr>
    </a:lvl1pPr>
    <a:lvl2pPr marL="361950" indent="-182563" algn="l" rtl="0" eaLnBrk="0" fontAlgn="base" hangingPunct="0">
      <a:spcBef>
        <a:spcPct val="40000"/>
      </a:spcBef>
      <a:spcAft>
        <a:spcPct val="0"/>
      </a:spcAft>
      <a:defRPr sz="1200" kern="1200">
        <a:solidFill>
          <a:schemeClr val="tx1"/>
        </a:solidFill>
        <a:latin typeface="Arial" pitchFamily="34" charset="0"/>
        <a:ea typeface="+mn-ea"/>
        <a:cs typeface="+mn-cs"/>
      </a:defRPr>
    </a:lvl2pPr>
    <a:lvl3pPr marL="712788" indent="-171450" algn="l" rtl="0" eaLnBrk="0" fontAlgn="base" hangingPunct="0">
      <a:spcBef>
        <a:spcPct val="40000"/>
      </a:spcBef>
      <a:spcAft>
        <a:spcPct val="0"/>
      </a:spcAft>
      <a:defRPr sz="1200" kern="1200">
        <a:solidFill>
          <a:schemeClr val="tx1"/>
        </a:solidFill>
        <a:latin typeface="Arial" pitchFamily="34" charset="0"/>
        <a:ea typeface="+mn-ea"/>
        <a:cs typeface="+mn-cs"/>
      </a:defRPr>
    </a:lvl3pPr>
    <a:lvl4pPr marL="1076325" indent="-184150" algn="l" rtl="0" eaLnBrk="0" fontAlgn="base" hangingPunct="0">
      <a:spcBef>
        <a:spcPct val="40000"/>
      </a:spcBef>
      <a:spcAft>
        <a:spcPct val="0"/>
      </a:spcAft>
      <a:defRPr sz="1200" kern="1200">
        <a:solidFill>
          <a:schemeClr val="tx1"/>
        </a:solidFill>
        <a:latin typeface="Arial" pitchFamily="34" charset="0"/>
        <a:ea typeface="+mn-ea"/>
        <a:cs typeface="+mn-cs"/>
      </a:defRPr>
    </a:lvl4pPr>
    <a:lvl5pPr marL="1427163" indent="-171450" algn="l" rtl="0" eaLnBrk="0" fontAlgn="base" hangingPunct="0">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Cray Proprietary</a:t>
            </a:r>
            <a:endParaRPr lang="en-US" dirty="0"/>
          </a:p>
        </p:txBody>
      </p:sp>
      <p:sp>
        <p:nvSpPr>
          <p:cNvPr id="5" name="Slide Number Placeholder 4"/>
          <p:cNvSpPr>
            <a:spLocks noGrp="1"/>
          </p:cNvSpPr>
          <p:nvPr>
            <p:ph type="sldNum" sz="quarter" idx="11"/>
          </p:nvPr>
        </p:nvSpPr>
        <p:spPr/>
        <p:txBody>
          <a:bodyPr/>
          <a:lstStyle/>
          <a:p>
            <a:pPr>
              <a:defRPr/>
            </a:pPr>
            <a:fld id="{D7712B09-A01D-4FAF-816C-9A216AA8503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Cray Proprietary</a:t>
            </a:r>
            <a:endParaRPr lang="en-US"/>
          </a:p>
        </p:txBody>
      </p:sp>
      <p:sp>
        <p:nvSpPr>
          <p:cNvPr id="5" name="Slide Number Placeholder 4"/>
          <p:cNvSpPr>
            <a:spLocks noGrp="1"/>
          </p:cNvSpPr>
          <p:nvPr>
            <p:ph type="sldNum" sz="quarter" idx="11"/>
          </p:nvPr>
        </p:nvSpPr>
        <p:spPr/>
        <p:txBody>
          <a:bodyPr/>
          <a:lstStyle/>
          <a:p>
            <a:pPr>
              <a:defRPr/>
            </a:pPr>
            <a:fld id="{055EDDCA-FD2A-4D8F-8B81-4F62B0EF098A}" type="slidenum">
              <a:rPr lang="en-US" smtClean="0"/>
              <a:pPr>
                <a:defRPr/>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txBox="1">
            <a:spLocks noGrp="1" noChangeArrowheads="1"/>
          </p:cNvSpPr>
          <p:nvPr/>
        </p:nvSpPr>
        <p:spPr bwMode="auto">
          <a:xfrm>
            <a:off x="1" y="8959552"/>
            <a:ext cx="3071502" cy="470199"/>
          </a:xfrm>
          <a:prstGeom prst="rect">
            <a:avLst/>
          </a:prstGeom>
          <a:noFill/>
          <a:ln w="9525">
            <a:noFill/>
            <a:miter lim="800000"/>
            <a:headEnd/>
            <a:tailEnd/>
          </a:ln>
        </p:spPr>
        <p:txBody>
          <a:bodyPr lIns="94375" tIns="47188" rIns="94375" bIns="47188" anchor="b"/>
          <a:lstStyle/>
          <a:p>
            <a:pPr defTabSz="943757"/>
            <a:r>
              <a:rPr lang="en-US" sz="1200" dirty="0">
                <a:latin typeface="Times New Roman" pitchFamily="18" charset="0"/>
              </a:rPr>
              <a:t>Cray Proprietary</a:t>
            </a:r>
          </a:p>
        </p:txBody>
      </p:sp>
      <p:sp>
        <p:nvSpPr>
          <p:cNvPr id="135171" name="Rectangle 7"/>
          <p:cNvSpPr txBox="1">
            <a:spLocks noGrp="1" noChangeArrowheads="1"/>
          </p:cNvSpPr>
          <p:nvPr/>
        </p:nvSpPr>
        <p:spPr bwMode="auto">
          <a:xfrm>
            <a:off x="4015099" y="8959552"/>
            <a:ext cx="3071502" cy="470199"/>
          </a:xfrm>
          <a:prstGeom prst="rect">
            <a:avLst/>
          </a:prstGeom>
          <a:noFill/>
          <a:ln w="9525">
            <a:noFill/>
            <a:miter lim="800000"/>
            <a:headEnd/>
            <a:tailEnd/>
          </a:ln>
        </p:spPr>
        <p:txBody>
          <a:bodyPr lIns="94375" tIns="47188" rIns="94375" bIns="47188" anchor="b"/>
          <a:lstStyle/>
          <a:p>
            <a:pPr algn="r" defTabSz="943757"/>
            <a:fld id="{1382BA28-7E62-4E6C-B23E-3E6E404DCD1A}" type="slidenum">
              <a:rPr lang="en-US" sz="1200">
                <a:latin typeface="Times New Roman" pitchFamily="18" charset="0"/>
              </a:rPr>
              <a:pPr algn="r" defTabSz="943757"/>
              <a:t>29</a:t>
            </a:fld>
            <a:endParaRPr lang="en-US" sz="1200" dirty="0">
              <a:latin typeface="Times New Roman" pitchFamily="18" charset="0"/>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997085-01F9-4516-A2F3-0D3EB3029EB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Cray Proprietary</a:t>
            </a:r>
            <a:endParaRPr lang="en-US"/>
          </a:p>
        </p:txBody>
      </p:sp>
      <p:sp>
        <p:nvSpPr>
          <p:cNvPr id="5" name="Slide Number Placeholder 4"/>
          <p:cNvSpPr>
            <a:spLocks noGrp="1"/>
          </p:cNvSpPr>
          <p:nvPr>
            <p:ph type="sldNum" sz="quarter" idx="11"/>
          </p:nvPr>
        </p:nvSpPr>
        <p:spPr/>
        <p:txBody>
          <a:bodyPr/>
          <a:lstStyle/>
          <a:p>
            <a:pPr>
              <a:defRPr/>
            </a:pPr>
            <a:fld id="{055EDDCA-FD2A-4D8F-8B81-4F62B0EF098A}"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Arial" charset="0"/>
            </a:endParaRPr>
          </a:p>
        </p:txBody>
      </p:sp>
      <p:sp>
        <p:nvSpPr>
          <p:cNvPr id="56324" name="Slide Number Placeholder 3"/>
          <p:cNvSpPr>
            <a:spLocks noGrp="1"/>
          </p:cNvSpPr>
          <p:nvPr>
            <p:ph type="sldNum" sz="quarter" idx="5"/>
          </p:nvPr>
        </p:nvSpPr>
        <p:spPr>
          <a:noFill/>
        </p:spPr>
        <p:txBody>
          <a:bodyPr/>
          <a:lstStyle/>
          <a:p>
            <a:fld id="{4D17BF12-30B6-49A1-A416-5D2F8A4764FF}" type="slidenum">
              <a:rPr lang="en-US">
                <a:solidFill>
                  <a:srgbClr val="000000"/>
                </a:solidFill>
                <a:latin typeface="Times New Roman" pitchFamily="-108" charset="0"/>
                <a:ea typeface="+mn-ea"/>
                <a:cs typeface="Arial Unicode MS" pitchFamily="-108" charset="0"/>
              </a:rPr>
              <a:pPr/>
              <a:t>6</a:t>
            </a:fld>
            <a:endParaRPr lang="en-US" dirty="0">
              <a:solidFill>
                <a:srgbClr val="000000"/>
              </a:solidFill>
              <a:latin typeface="Times New Roman" pitchFamily="-108" charset="0"/>
              <a:ea typeface="+mn-ea"/>
              <a:cs typeface="Arial Unicode MS" pitchFamily="-10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Cray Proprietary</a:t>
            </a:r>
            <a:endParaRPr lang="en-US"/>
          </a:p>
        </p:txBody>
      </p:sp>
      <p:sp>
        <p:nvSpPr>
          <p:cNvPr id="5" name="Slide Number Placeholder 4"/>
          <p:cNvSpPr>
            <a:spLocks noGrp="1"/>
          </p:cNvSpPr>
          <p:nvPr>
            <p:ph type="sldNum" sz="quarter" idx="11"/>
          </p:nvPr>
        </p:nvSpPr>
        <p:spPr/>
        <p:txBody>
          <a:bodyPr/>
          <a:lstStyle/>
          <a:p>
            <a:pPr>
              <a:defRPr/>
            </a:pPr>
            <a:fld id="{055EDDCA-FD2A-4D8F-8B81-4F62B0EF098A}"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Cray Proprietary</a:t>
            </a:r>
            <a:endParaRPr lang="en-US"/>
          </a:p>
        </p:txBody>
      </p:sp>
      <p:sp>
        <p:nvSpPr>
          <p:cNvPr id="5" name="Slide Number Placeholder 4"/>
          <p:cNvSpPr>
            <a:spLocks noGrp="1"/>
          </p:cNvSpPr>
          <p:nvPr>
            <p:ph type="sldNum" sz="quarter" idx="11"/>
          </p:nvPr>
        </p:nvSpPr>
        <p:spPr/>
        <p:txBody>
          <a:bodyPr/>
          <a:lstStyle/>
          <a:p>
            <a:pPr>
              <a:defRPr/>
            </a:pPr>
            <a:fld id="{055EDDCA-FD2A-4D8F-8B81-4F62B0EF098A}"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Cray Proprietary</a:t>
            </a:r>
            <a:endParaRPr lang="en-US"/>
          </a:p>
        </p:txBody>
      </p:sp>
      <p:sp>
        <p:nvSpPr>
          <p:cNvPr id="5" name="Slide Number Placeholder 4"/>
          <p:cNvSpPr>
            <a:spLocks noGrp="1"/>
          </p:cNvSpPr>
          <p:nvPr>
            <p:ph type="sldNum" sz="quarter" idx="11"/>
          </p:nvPr>
        </p:nvSpPr>
        <p:spPr/>
        <p:txBody>
          <a:bodyPr/>
          <a:lstStyle/>
          <a:p>
            <a:pPr>
              <a:defRPr/>
            </a:pPr>
            <a:fld id="{055EDDCA-FD2A-4D8F-8B81-4F62B0EF098A}"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4.7 billion RDF triples, which are interlinked by around 142 million RDF links</a:t>
            </a:r>
            <a:endParaRPr lang="en-US" dirty="0"/>
          </a:p>
        </p:txBody>
      </p:sp>
      <p:sp>
        <p:nvSpPr>
          <p:cNvPr id="4" name="Footer Placeholder 3"/>
          <p:cNvSpPr>
            <a:spLocks noGrp="1"/>
          </p:cNvSpPr>
          <p:nvPr>
            <p:ph type="ftr" sz="quarter" idx="10"/>
          </p:nvPr>
        </p:nvSpPr>
        <p:spPr/>
        <p:txBody>
          <a:bodyPr/>
          <a:lstStyle/>
          <a:p>
            <a:pPr>
              <a:defRPr/>
            </a:pPr>
            <a:r>
              <a:rPr lang="en-US" smtClean="0"/>
              <a:t>Cray Proprietary</a:t>
            </a:r>
            <a:endParaRPr lang="en-US"/>
          </a:p>
        </p:txBody>
      </p:sp>
      <p:sp>
        <p:nvSpPr>
          <p:cNvPr id="5" name="Slide Number Placeholder 4"/>
          <p:cNvSpPr>
            <a:spLocks noGrp="1"/>
          </p:cNvSpPr>
          <p:nvPr>
            <p:ph type="sldNum" sz="quarter" idx="11"/>
          </p:nvPr>
        </p:nvSpPr>
        <p:spPr/>
        <p:txBody>
          <a:bodyPr/>
          <a:lstStyle/>
          <a:p>
            <a:pPr>
              <a:defRPr/>
            </a:pPr>
            <a:fld id="{055EDDCA-FD2A-4D8F-8B81-4F62B0EF098A}"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Cray Proprietary</a:t>
            </a:r>
            <a:endParaRPr lang="en-US"/>
          </a:p>
        </p:txBody>
      </p:sp>
      <p:sp>
        <p:nvSpPr>
          <p:cNvPr id="5" name="Slide Number Placeholder 4"/>
          <p:cNvSpPr>
            <a:spLocks noGrp="1"/>
          </p:cNvSpPr>
          <p:nvPr>
            <p:ph type="sldNum" sz="quarter" idx="11"/>
          </p:nvPr>
        </p:nvSpPr>
        <p:spPr/>
        <p:txBody>
          <a:bodyPr/>
          <a:lstStyle/>
          <a:p>
            <a:pPr>
              <a:defRPr/>
            </a:pPr>
            <a:fld id="{055EDDCA-FD2A-4D8F-8B81-4F62B0EF098A}"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19400"/>
            <a:ext cx="6858000" cy="533400"/>
          </a:xfrm>
        </p:spPr>
        <p:txBody>
          <a:bodyPr>
            <a:normAutofit/>
          </a:bodyPr>
          <a:lstStyle>
            <a:lvl1pPr algn="ct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smtClean="0">
                <a:solidFill>
                  <a:schemeClr val="accent6">
                    <a:lumMod val="50000"/>
                  </a:schemeClr>
                </a:solidFill>
              </a:defRPr>
            </a:lvl1pPr>
          </a:lstStyle>
          <a:p>
            <a:pPr>
              <a:defRPr/>
            </a:pPr>
            <a:fld id="{242C60C8-E439-4A8A-BA58-8D9FB911FC9E}" type="datetime1">
              <a:rPr lang="en-US" smtClean="0"/>
              <a:pPr>
                <a:defRPr/>
              </a:pPr>
              <a:t>11/9/2010</a:t>
            </a:fld>
            <a:r>
              <a:rPr lang="en-US" smtClean="0"/>
              <a:t>March 28, 2007</a:t>
            </a:r>
            <a:endParaRPr lang="en-US"/>
          </a:p>
        </p:txBody>
      </p:sp>
      <p:sp>
        <p:nvSpPr>
          <p:cNvPr id="4" name="Footer Placeholder 3"/>
          <p:cNvSpPr>
            <a:spLocks noGrp="1"/>
          </p:cNvSpPr>
          <p:nvPr>
            <p:ph type="ftr" sz="quarter" idx="11"/>
          </p:nvPr>
        </p:nvSpPr>
        <p:spPr/>
        <p:txBody>
          <a:bodyPr/>
          <a:lstStyle>
            <a:lvl1pPr>
              <a:defRPr dirty="0">
                <a:solidFill>
                  <a:schemeClr val="accent6">
                    <a:lumMod val="50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smtClean="0">
                <a:solidFill>
                  <a:schemeClr val="accent6">
                    <a:lumMod val="50000"/>
                  </a:schemeClr>
                </a:solidFill>
              </a:defRPr>
            </a:lvl1pPr>
          </a:lstStyle>
          <a:p>
            <a:pPr>
              <a:defRPr/>
            </a:pPr>
            <a:r>
              <a:rPr lang="en-US" smtClean="0"/>
              <a:t>Slide </a:t>
            </a:r>
            <a:fld id="{4F689506-80A9-4A6D-AFCE-52BB08BCD585}" type="slidenum">
              <a:rPr lang="en-US" smtClean="0"/>
              <a:pPr>
                <a:defRPr/>
              </a:pPr>
              <a:t>‹#›</a:t>
            </a:fld>
            <a:r>
              <a:rPr lang="en-US" smtClean="0"/>
              <a:t> </a:t>
            </a:r>
            <a:endParaRPr lang="en-US"/>
          </a:p>
        </p:txBody>
      </p:sp>
    </p:spTree>
  </p:cSld>
  <p:clrMapOvr>
    <a:masterClrMapping/>
  </p:clrMapOvr>
  <p:transition>
    <p:fade/>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4572000"/>
          </a:xfrm>
        </p:spPr>
        <p:txBody>
          <a:bodyPr/>
          <a:lstStyle>
            <a:lvl1pPr marL="0" indent="0">
              <a:lnSpc>
                <a:spcPct val="125000"/>
              </a:lnSpc>
              <a:spcAft>
                <a:spcPts val="1000"/>
              </a:spcAft>
              <a:buNone/>
              <a:defRPr sz="1600">
                <a:solidFill>
                  <a:schemeClr val="accent2">
                    <a:lumMod val="50000"/>
                  </a:schemeClr>
                </a:solidFill>
                <a:latin typeface="Calibri" pitchFamily="34" charset="0"/>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accent2">
                    <a:lumMod val="50000"/>
                  </a:schemeClr>
                </a:solidFill>
                <a:effectLst/>
                <a:latin typeface="Calibri" pitchFamily="34" charset="0"/>
                <a:ea typeface="+mn-ea"/>
                <a:cs typeface="+mn-cs"/>
              </a:defRPr>
            </a:lvl1pPr>
          </a:lstStyle>
          <a:p>
            <a:r>
              <a:rPr lang="en-US" smtClean="0"/>
              <a:t>Click to edit Master title style</a:t>
            </a:r>
            <a:endParaRPr lang="en-US" dirty="0"/>
          </a:p>
        </p:txBody>
      </p:sp>
      <p:sp>
        <p:nvSpPr>
          <p:cNvPr id="5" name="Date Placeholder 7"/>
          <p:cNvSpPr>
            <a:spLocks noGrp="1"/>
          </p:cNvSpPr>
          <p:nvPr>
            <p:ph type="dt" sz="half" idx="10"/>
          </p:nvPr>
        </p:nvSpPr>
        <p:spPr/>
        <p:txBody>
          <a:bodyPr/>
          <a:lstStyle>
            <a:lvl1pPr>
              <a:defRPr/>
            </a:lvl1pPr>
          </a:lstStyle>
          <a:p>
            <a:pPr>
              <a:defRPr/>
            </a:pPr>
            <a:fld id="{5296141A-FB52-463E-819A-4A163DF12D0A}" type="datetime1">
              <a:rPr lang="en-US" smtClean="0"/>
              <a:pPr>
                <a:defRPr/>
              </a:pPr>
              <a:t>11/9/2010</a:t>
            </a:fld>
            <a:r>
              <a:rPr lang="en-US" smtClean="0"/>
              <a:t>March 28, 2007</a:t>
            </a:r>
            <a:endParaRPr lang="en-US"/>
          </a:p>
        </p:txBody>
      </p:sp>
      <p:sp>
        <p:nvSpPr>
          <p:cNvPr id="6" name="Slide Number Placeholder 8"/>
          <p:cNvSpPr>
            <a:spLocks noGrp="1"/>
          </p:cNvSpPr>
          <p:nvPr>
            <p:ph type="sldNum" sz="quarter" idx="11"/>
          </p:nvPr>
        </p:nvSpPr>
        <p:spPr/>
        <p:txBody>
          <a:bodyPr/>
          <a:lstStyle>
            <a:lvl1pPr>
              <a:defRPr/>
            </a:lvl1pPr>
          </a:lstStyle>
          <a:p>
            <a:pPr>
              <a:defRPr/>
            </a:pPr>
            <a:r>
              <a:rPr lang="en-US" smtClean="0"/>
              <a:t>Slide </a:t>
            </a:r>
            <a:fld id="{198D5C61-0DAA-4A2B-B426-F010C5B11A2A}" type="slidenum">
              <a:rPr lang="en-US" smtClean="0"/>
              <a:pPr>
                <a:defRPr/>
              </a:pPr>
              <a:t>‹#›</a:t>
            </a:fld>
            <a:r>
              <a:rPr lang="en-US" smtClean="0"/>
              <a:t> </a:t>
            </a:r>
            <a:endParaRPr lang="en-US"/>
          </a:p>
        </p:txBody>
      </p:sp>
      <p:sp>
        <p:nvSpPr>
          <p:cNvPr id="7" name="Footer Placeholder 9"/>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1066800"/>
            <a:ext cx="2057400" cy="914400"/>
          </a:xfrm>
        </p:spPr>
        <p:txBody>
          <a:bodyPr lIns="91440" tIns="91440"/>
          <a:lstStyle>
            <a:lvl1pPr algn="l">
              <a:buNone/>
              <a:defRPr sz="1800" b="1" spc="-50" baseline="0">
                <a:ln w="3175">
                  <a:noFill/>
                </a:ln>
                <a:solidFill>
                  <a:schemeClr val="accent2">
                    <a:lumMod val="50000"/>
                  </a:schemeClr>
                </a:solidFill>
                <a:effectLst/>
                <a:latin typeface="Calibri" pitchFamily="34" charset="0"/>
                <a:ea typeface="+mn-ea"/>
                <a:cs typeface="+mn-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066800"/>
            <a:ext cx="6019800" cy="4953000"/>
          </a:xfrm>
          <a:solidFill>
            <a:schemeClr val="tx2">
              <a:tint val="40000"/>
            </a:schemeClr>
          </a:solidFill>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629400" y="2133600"/>
            <a:ext cx="2057400" cy="3886200"/>
          </a:xfrm>
        </p:spPr>
        <p:txBody>
          <a:bodyPr/>
          <a:lstStyle>
            <a:lvl1pPr marL="0" indent="0">
              <a:lnSpc>
                <a:spcPct val="125000"/>
              </a:lnSpc>
              <a:spcAft>
                <a:spcPts val="1000"/>
              </a:spcAft>
              <a:buFontTx/>
              <a:buNone/>
              <a:defRPr sz="1600" b="0">
                <a:solidFill>
                  <a:schemeClr val="accent2">
                    <a:lumMod val="50000"/>
                  </a:schemeClr>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8B0F8B32-EB44-4E0E-89B6-63230D224EE0}" type="datetime1">
              <a:rPr lang="en-US" smtClean="0"/>
              <a:pPr>
                <a:defRPr/>
              </a:pPr>
              <a:t>11/9/2010</a:t>
            </a:fld>
            <a:r>
              <a:rPr lang="en-US" smtClean="0"/>
              <a:t>March 28, 2007</a:t>
            </a:r>
            <a:endParaRPr lang="en-US"/>
          </a:p>
        </p:txBody>
      </p:sp>
      <p:sp>
        <p:nvSpPr>
          <p:cNvPr id="6" name="Footer Placeholder 9"/>
          <p:cNvSpPr>
            <a:spLocks noGrp="1"/>
          </p:cNvSpPr>
          <p:nvPr>
            <p:ph type="ftr" sz="quarter" idx="11"/>
          </p:nvPr>
        </p:nvSpPr>
        <p:spPr/>
        <p:txBody>
          <a:bodyPr/>
          <a:lstStyle>
            <a:lvl1pPr>
              <a:defRPr/>
            </a:lvl1pPr>
          </a:lstStyle>
          <a:p>
            <a:endParaRPr lang="en-US"/>
          </a:p>
        </p:txBody>
      </p:sp>
      <p:sp>
        <p:nvSpPr>
          <p:cNvPr id="7" name="Slide Number Placeholder 21"/>
          <p:cNvSpPr>
            <a:spLocks noGrp="1"/>
          </p:cNvSpPr>
          <p:nvPr>
            <p:ph type="sldNum" sz="quarter" idx="12"/>
          </p:nvPr>
        </p:nvSpPr>
        <p:spPr/>
        <p:txBody>
          <a:bodyPr/>
          <a:lstStyle>
            <a:lvl1pPr>
              <a:defRPr/>
            </a:lvl1pPr>
          </a:lstStyle>
          <a:p>
            <a:pPr>
              <a:defRPr/>
            </a:pPr>
            <a:r>
              <a:rPr lang="en-US" smtClean="0"/>
              <a:t>Slide </a:t>
            </a:r>
            <a:fld id="{39D31792-EED5-4165-BE89-138F134EE68E}" type="slidenum">
              <a:rPr lang="en-US" smtClean="0"/>
              <a:pPr>
                <a:defRPr/>
              </a:pPr>
              <a:t>‹#›</a:t>
            </a:fld>
            <a:r>
              <a:rPr lang="en-US" smtClean="0"/>
              <a:t> </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4B1F812-DDAB-4C01-8AA6-7609E9499AC5}" type="datetime1">
              <a:rPr lang="en-US" smtClean="0"/>
              <a:pPr>
                <a:defRPr/>
              </a:pPr>
              <a:t>11/9/2010</a:t>
            </a:fld>
            <a:r>
              <a:rPr lang="en-US" smtClean="0"/>
              <a:t>March 28, 2007</a:t>
            </a:r>
            <a:endParaRPr lang="en-US"/>
          </a:p>
        </p:txBody>
      </p:sp>
      <p:sp>
        <p:nvSpPr>
          <p:cNvPr id="5" name="Footer Placeholder 9"/>
          <p:cNvSpPr>
            <a:spLocks noGrp="1"/>
          </p:cNvSpPr>
          <p:nvPr>
            <p:ph type="ftr" sz="quarter" idx="11"/>
          </p:nvPr>
        </p:nvSpPr>
        <p:spPr/>
        <p:txBody>
          <a:bodyPr/>
          <a:lstStyle>
            <a:lvl1pPr>
              <a:defRPr/>
            </a:lvl1pPr>
          </a:lstStyle>
          <a:p>
            <a:endParaRPr lang="en-US"/>
          </a:p>
        </p:txBody>
      </p:sp>
      <p:sp>
        <p:nvSpPr>
          <p:cNvPr id="6" name="Slide Number Placeholder 21"/>
          <p:cNvSpPr>
            <a:spLocks noGrp="1"/>
          </p:cNvSpPr>
          <p:nvPr>
            <p:ph type="sldNum" sz="quarter" idx="12"/>
          </p:nvPr>
        </p:nvSpPr>
        <p:spPr/>
        <p:txBody>
          <a:bodyPr/>
          <a:lstStyle>
            <a:lvl1pPr>
              <a:defRPr/>
            </a:lvl1pPr>
          </a:lstStyle>
          <a:p>
            <a:pPr>
              <a:defRPr/>
            </a:pPr>
            <a:r>
              <a:rPr lang="en-US" smtClean="0"/>
              <a:t>Slide </a:t>
            </a:r>
            <a:fld id="{494AA802-A1B7-42F9-8A37-884C7E150E2A}" type="slidenum">
              <a:rPr lang="en-US" smtClean="0"/>
              <a:pPr>
                <a:defRPr/>
              </a:pPr>
              <a:t>‹#›</a:t>
            </a:fld>
            <a:r>
              <a:rPr lang="en-US" smtClean="0"/>
              <a:t> </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381625" y="6499225"/>
            <a:ext cx="2590800" cy="384175"/>
          </a:xfrm>
        </p:spPr>
        <p:txBody>
          <a:bodyPr/>
          <a:lstStyle>
            <a:lvl1pPr>
              <a:defRPr/>
            </a:lvl1pPr>
          </a:lstStyle>
          <a:p>
            <a:pPr>
              <a:defRPr/>
            </a:pPr>
            <a:fld id="{50C6143A-0810-482C-934F-3A7F9E27E975}" type="datetime1">
              <a:rPr lang="en-US" smtClean="0"/>
              <a:pPr>
                <a:defRPr/>
              </a:pPr>
              <a:t>11/9/2010</a:t>
            </a:fld>
            <a:r>
              <a:rPr lang="en-US" smtClean="0"/>
              <a:t>March 28, 2007</a:t>
            </a:r>
            <a:endParaRPr lang="en-US"/>
          </a:p>
        </p:txBody>
      </p:sp>
      <p:sp>
        <p:nvSpPr>
          <p:cNvPr id="5" name="Footer Placeholder 4"/>
          <p:cNvSpPr>
            <a:spLocks noGrp="1"/>
          </p:cNvSpPr>
          <p:nvPr>
            <p:ph type="ftr" sz="quarter" idx="11"/>
          </p:nvPr>
        </p:nvSpPr>
        <p:spPr>
          <a:xfrm>
            <a:off x="1724025" y="6499225"/>
            <a:ext cx="3581400" cy="384175"/>
          </a:xfrm>
        </p:spPr>
        <p:txBody>
          <a:bodyPr/>
          <a:lstStyle>
            <a:lvl1pPr>
              <a:defRPr/>
            </a:lvl1pPr>
          </a:lstStyle>
          <a:p>
            <a:endParaRPr lang="en-US"/>
          </a:p>
        </p:txBody>
      </p:sp>
      <p:sp>
        <p:nvSpPr>
          <p:cNvPr id="6" name="Slide Number Placeholder 5"/>
          <p:cNvSpPr>
            <a:spLocks noGrp="1"/>
          </p:cNvSpPr>
          <p:nvPr>
            <p:ph type="sldNum" sz="quarter" idx="12"/>
          </p:nvPr>
        </p:nvSpPr>
        <p:spPr>
          <a:xfrm>
            <a:off x="8001000" y="6477000"/>
            <a:ext cx="609600" cy="457200"/>
          </a:xfrm>
        </p:spPr>
        <p:txBody>
          <a:bodyPr/>
          <a:lstStyle>
            <a:lvl1pPr>
              <a:defRPr/>
            </a:lvl1pPr>
          </a:lstStyle>
          <a:p>
            <a:pPr>
              <a:defRPr/>
            </a:pPr>
            <a:r>
              <a:rPr lang="en-US" smtClean="0"/>
              <a:t>Slide </a:t>
            </a:r>
            <a:fld id="{281CFE24-9E2B-45C4-86B0-E3D9C94A5159}" type="slidenum">
              <a:rPr lang="en-US" smtClean="0"/>
              <a:pPr>
                <a:defRPr/>
              </a:pPr>
              <a:t>‹#›</a:t>
            </a:fld>
            <a:r>
              <a:rPr lang="en-US" smtClean="0"/>
              <a:t> </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6"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accent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chemeClr val="accent6">
                    <a:lumMod val="50000"/>
                  </a:schemeClr>
                </a:solidFill>
                <a:effectLst>
                  <a:innerShdw blurRad="50800" dist="25400" dir="13500000">
                    <a:srgbClr val="000000">
                      <a:alpha val="70000"/>
                    </a:srgbClr>
                  </a:innerShdw>
                </a:effectLst>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242C60C8-E439-4A8A-BA58-8D9FB911FC9E}" type="datetime1">
              <a:rPr lang="en-US" smtClean="0"/>
              <a:pPr>
                <a:defRPr/>
              </a:pPr>
              <a:t>11/9/2010</a:t>
            </a:fld>
            <a:r>
              <a:rPr lang="en-US" smtClean="0"/>
              <a:t>March 28, 2007</a:t>
            </a:r>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8" name="Slide Number Placeholder 4"/>
          <p:cNvSpPr>
            <a:spLocks noGrp="1"/>
          </p:cNvSpPr>
          <p:nvPr>
            <p:ph type="sldNum" sz="quarter" idx="12"/>
          </p:nvPr>
        </p:nvSpPr>
        <p:spPr/>
        <p:txBody>
          <a:bodyPr/>
          <a:lstStyle>
            <a:lvl1pPr>
              <a:defRPr/>
            </a:lvl1pPr>
          </a:lstStyle>
          <a:p>
            <a:pPr>
              <a:defRPr/>
            </a:pPr>
            <a:r>
              <a:rPr lang="en-US" smtClean="0"/>
              <a:t>Slide </a:t>
            </a:r>
            <a:fld id="{4F689506-80A9-4A6D-AFCE-52BB08BCD585}" type="slidenum">
              <a:rPr lang="en-US" smtClean="0"/>
              <a:pPr>
                <a:defRPr/>
              </a:pPr>
              <a:t>‹#›</a:t>
            </a:fld>
            <a:r>
              <a:rPr lang="en-US" smtClean="0"/>
              <a:t> </a:t>
            </a:r>
            <a:endParaRPr lang="en-US"/>
          </a:p>
        </p:txBody>
      </p:sp>
    </p:spTree>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066800" y="2819400"/>
            <a:ext cx="6858000" cy="533400"/>
          </a:xfrm>
        </p:spPr>
        <p:txBody>
          <a:bodyPr/>
          <a:lstStyle>
            <a:lvl1pPr algn="ct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smtClean="0">
                <a:solidFill>
                  <a:schemeClr val="accent6">
                    <a:lumMod val="50000"/>
                  </a:schemeClr>
                </a:solidFill>
              </a:defRPr>
            </a:lvl1pPr>
          </a:lstStyle>
          <a:p>
            <a:pPr>
              <a:defRPr/>
            </a:pPr>
            <a:fld id="{242C60C8-E439-4A8A-BA58-8D9FB911FC9E}" type="datetime1">
              <a:rPr lang="en-US" smtClean="0"/>
              <a:pPr>
                <a:defRPr/>
              </a:pPr>
              <a:t>11/9/2010</a:t>
            </a:fld>
            <a:r>
              <a:rPr lang="en-US" smtClean="0"/>
              <a:t>March 28, 2007</a:t>
            </a:r>
            <a:endParaRPr lang="en-US"/>
          </a:p>
        </p:txBody>
      </p:sp>
      <p:sp>
        <p:nvSpPr>
          <p:cNvPr id="4" name="Footer Placeholder 3"/>
          <p:cNvSpPr>
            <a:spLocks noGrp="1"/>
          </p:cNvSpPr>
          <p:nvPr>
            <p:ph type="ftr" sz="quarter" idx="11"/>
          </p:nvPr>
        </p:nvSpPr>
        <p:spPr/>
        <p:txBody>
          <a:bodyPr/>
          <a:lstStyle>
            <a:lvl1pPr>
              <a:defRPr dirty="0">
                <a:solidFill>
                  <a:schemeClr val="accent6">
                    <a:lumMod val="50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smtClean="0">
                <a:solidFill>
                  <a:schemeClr val="accent6">
                    <a:lumMod val="50000"/>
                  </a:schemeClr>
                </a:solidFill>
              </a:defRPr>
            </a:lvl1pPr>
          </a:lstStyle>
          <a:p>
            <a:pPr>
              <a:defRPr/>
            </a:pPr>
            <a:r>
              <a:rPr lang="en-US" smtClean="0"/>
              <a:t>Slide </a:t>
            </a:r>
            <a:fld id="{4F689506-80A9-4A6D-AFCE-52BB08BCD585}" type="slidenum">
              <a:rPr lang="en-US" smtClean="0"/>
              <a:pPr>
                <a:defRPr/>
              </a:pPr>
              <a:t>‹#›</a:t>
            </a:fld>
            <a:r>
              <a:rPr lang="en-US" smtClean="0"/>
              <a:t> </a:t>
            </a:r>
            <a:endParaRPr lang="en-US"/>
          </a:p>
        </p:txBody>
      </p:sp>
    </p:spTree>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smtClean="0"/>
              <a:t>Slide </a:t>
            </a:r>
            <a:fld id="{4F689506-80A9-4A6D-AFCE-52BB08BCD585}" type="slidenum">
              <a:rPr lang="en-US" smtClean="0"/>
              <a:pPr>
                <a:defRPr/>
              </a:pPr>
              <a:t>‹#›</a:t>
            </a:fld>
            <a:r>
              <a:rPr lang="en-US" smtClean="0"/>
              <a:t> </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Walki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11" descr="cray_newlogo_white.png"/>
          <p:cNvPicPr>
            <a:picLocks noChangeAspect="1"/>
          </p:cNvPicPr>
          <p:nvPr userDrawn="1"/>
        </p:nvPicPr>
        <p:blipFill>
          <a:blip r:embed="rId3" cstate="print"/>
          <a:srcRect/>
          <a:stretch>
            <a:fillRect/>
          </a:stretch>
        </p:blipFill>
        <p:spPr bwMode="auto">
          <a:xfrm>
            <a:off x="5964238" y="5414963"/>
            <a:ext cx="2649537" cy="503237"/>
          </a:xfrm>
          <a:prstGeom prst="rect">
            <a:avLst/>
          </a:prstGeom>
          <a:noFill/>
          <a:ln w="9525">
            <a:noFill/>
            <a:miter lim="800000"/>
            <a:headEnd/>
            <a:tailEnd/>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42C60C8-E439-4A8A-BA58-8D9FB911FC9E}" type="datetime1">
              <a:rPr lang="en-US" smtClean="0"/>
              <a:pPr>
                <a:defRPr/>
              </a:pPr>
              <a:t>11/9/2010</a:t>
            </a:fld>
            <a:r>
              <a:rPr lang="en-US" smtClean="0"/>
              <a:t>March 28, 2007</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4F689506-80A9-4A6D-AFCE-52BB08BCD585}" type="slidenum">
              <a:rPr lang="en-US" smtClean="0"/>
              <a:pPr>
                <a:defRPr/>
              </a:pPr>
              <a:t>‹#›</a:t>
            </a:fld>
            <a:r>
              <a:rPr lang="en-US" smtClean="0"/>
              <a:t> </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ag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3" name="Picture 6" descr="cray-logo.png"/>
          <p:cNvPicPr>
            <a:picLocks noChangeAspect="1"/>
          </p:cNvPicPr>
          <p:nvPr/>
        </p:nvPicPr>
        <p:blipFill>
          <a:blip r:embed="rId3" cstate="print"/>
          <a:srcRect/>
          <a:stretch>
            <a:fillRect/>
          </a:stretch>
        </p:blipFill>
        <p:spPr bwMode="auto">
          <a:xfrm>
            <a:off x="3086100" y="1371600"/>
            <a:ext cx="2971800" cy="565150"/>
          </a:xfrm>
          <a:prstGeom prst="rect">
            <a:avLst/>
          </a:prstGeom>
          <a:noFill/>
          <a:ln w="9525">
            <a:noFill/>
            <a:miter lim="800000"/>
            <a:headEnd/>
            <a:tailEnd/>
          </a:ln>
        </p:spPr>
      </p:pic>
      <p:sp>
        <p:nvSpPr>
          <p:cNvPr id="2" name="Title 1"/>
          <p:cNvSpPr>
            <a:spLocks noGrp="1"/>
          </p:cNvSpPr>
          <p:nvPr>
            <p:ph type="title"/>
          </p:nvPr>
        </p:nvSpPr>
        <p:spPr>
          <a:xfrm>
            <a:off x="266700" y="2066925"/>
            <a:ext cx="8610600" cy="619125"/>
          </a:xfrm>
        </p:spPr>
        <p:txBody>
          <a:bodyPr anchor="ctr"/>
          <a:lstStyle>
            <a:lvl1pPr algn="ctr">
              <a:defRPr sz="2800"/>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242C60C8-E439-4A8A-BA58-8D9FB911FC9E}" type="datetime1">
              <a:rPr lang="en-US" smtClean="0"/>
              <a:pPr>
                <a:defRPr/>
              </a:pPr>
              <a:t>11/9/2010</a:t>
            </a:fld>
            <a:r>
              <a:rPr lang="en-US" smtClean="0"/>
              <a:t>March 28, 2007</a:t>
            </a:r>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pPr>
              <a:defRPr/>
            </a:pPr>
            <a:r>
              <a:rPr lang="en-US" smtClean="0"/>
              <a:t>Slide </a:t>
            </a:r>
            <a:fld id="{4F689506-80A9-4A6D-AFCE-52BB08BCD585}" type="slidenum">
              <a:rPr lang="en-US" smtClean="0"/>
              <a:pPr>
                <a:defRPr/>
              </a:pPr>
              <a:t>‹#›</a:t>
            </a:fld>
            <a:r>
              <a:rPr lang="en-US" smtClean="0"/>
              <a:t> </a:t>
            </a:r>
            <a:endParaRPr lang="en-US"/>
          </a:p>
        </p:txBody>
      </p:sp>
    </p:spTree>
  </p:cSld>
  <p:clrMapOvr>
    <a:masterClrMapping/>
  </p:clrMapOvr>
  <p:transition>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accent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chemeClr val="accent5"/>
                </a:solidFill>
                <a:effectLst>
                  <a:innerShdw blurRad="50800" dist="25400" dir="13500000">
                    <a:srgbClr val="000000">
                      <a:alpha val="70000"/>
                    </a:srgbClr>
                  </a:innerShdw>
                </a:effectLst>
              </a:defRPr>
            </a:lvl1pPr>
          </a:lstStyle>
          <a:p>
            <a:r>
              <a:rPr lang="en-US" dirty="0" smtClean="0"/>
              <a:t>Click to edit Master title style</a:t>
            </a:r>
            <a:endParaRPr lang="en-US" dirty="0"/>
          </a:p>
        </p:txBody>
      </p:sp>
      <p:sp>
        <p:nvSpPr>
          <p:cNvPr id="7" name="Date Placeholder 14"/>
          <p:cNvSpPr>
            <a:spLocks noGrp="1"/>
          </p:cNvSpPr>
          <p:nvPr>
            <p:ph type="dt" sz="half" idx="10"/>
          </p:nvPr>
        </p:nvSpPr>
        <p:spPr/>
        <p:txBody>
          <a:bodyPr/>
          <a:lstStyle>
            <a:lvl1pPr>
              <a:defRPr/>
            </a:lvl1pPr>
          </a:lstStyle>
          <a:p>
            <a:fld id="{98A840E6-D339-4597-B471-02A035568484}" type="datetimeFigureOut">
              <a:rPr lang="en-US" smtClean="0"/>
              <a:pPr/>
              <a:t>11/9/2010</a:t>
            </a:fld>
            <a:endParaRPr lang="en-US"/>
          </a:p>
        </p:txBody>
      </p:sp>
      <p:sp>
        <p:nvSpPr>
          <p:cNvPr id="8" name="Slide Number Placeholder 15"/>
          <p:cNvSpPr>
            <a:spLocks noGrp="1"/>
          </p:cNvSpPr>
          <p:nvPr>
            <p:ph type="sldNum" sz="quarter" idx="11"/>
          </p:nvPr>
        </p:nvSpPr>
        <p:spPr/>
        <p:txBody>
          <a:bodyPr/>
          <a:lstStyle>
            <a:lvl1pPr>
              <a:defRPr/>
            </a:lvl1pPr>
          </a:lstStyle>
          <a:p>
            <a:fld id="{3F7DC895-14C6-4335-A05F-D60FCC9B1A06}" type="slidenum">
              <a:rPr lang="en-US" smtClean="0"/>
              <a:pPr/>
              <a:t>‹#›</a:t>
            </a:fld>
            <a:endParaRPr lang="en-US"/>
          </a:p>
        </p:txBody>
      </p:sp>
      <p:sp>
        <p:nvSpPr>
          <p:cNvPr id="10" name="Footer Placeholder 16"/>
          <p:cNvSpPr>
            <a:spLocks noGrp="1"/>
          </p:cNvSpPr>
          <p:nvPr>
            <p:ph type="ftr" sz="quarter" idx="12"/>
          </p:nvPr>
        </p:nvSpPr>
        <p:spPr/>
        <p:txBody>
          <a:bodyPr/>
          <a:lstStyle>
            <a:lvl1pPr>
              <a:defRPr/>
            </a:lvl1pPr>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lvl1pPr>
              <a:lnSpc>
                <a:spcPct val="80000"/>
              </a:lnSpc>
              <a:buClr>
                <a:schemeClr val="bg1"/>
              </a:buClr>
              <a:defRPr>
                <a:solidFill>
                  <a:schemeClr val="bg1"/>
                </a:solidFill>
              </a:defRPr>
            </a:lvl1pPr>
            <a:lvl2pPr>
              <a:lnSpc>
                <a:spcPct val="80000"/>
              </a:lnSpc>
              <a:spcBef>
                <a:spcPts val="0"/>
              </a:spcBef>
              <a:defRPr sz="1800">
                <a:solidFill>
                  <a:schemeClr val="bg1"/>
                </a:solidFill>
              </a:defRPr>
            </a:lvl2pPr>
            <a:lvl3pPr>
              <a:lnSpc>
                <a:spcPct val="80000"/>
              </a:lnSpc>
              <a:defRPr>
                <a:solidFill>
                  <a:schemeClr val="bg1"/>
                </a:solidFill>
              </a:defRPr>
            </a:lvl3pPr>
            <a:lvl4pPr>
              <a:lnSpc>
                <a:spcPct val="80000"/>
              </a:lnSpc>
              <a:defRPr>
                <a:solidFill>
                  <a:schemeClr val="bg1"/>
                </a:solidFill>
              </a:defRPr>
            </a:lvl4pPr>
            <a:lvl5pPr>
              <a:lnSpc>
                <a:spcPct val="80000"/>
              </a:lnSpc>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6"/>
          <p:cNvSpPr>
            <a:spLocks noGrp="1"/>
          </p:cNvSpPr>
          <p:nvPr>
            <p:ph type="title"/>
          </p:nvPr>
        </p:nvSpPr>
        <p:spPr/>
        <p:txBody>
          <a:bodyPr rtlCol="0"/>
          <a:lstStyle>
            <a:lvl1pPr>
              <a:defRPr kern="0" spc="0" baseline="0"/>
            </a:lvl1pPr>
          </a:lstStyle>
          <a:p>
            <a:r>
              <a:rPr lang="en-US" dirty="0" smtClean="0"/>
              <a:t>Click to edit Master title style</a:t>
            </a:r>
            <a:endParaRPr lang="en-US" dirty="0"/>
          </a:p>
        </p:txBody>
      </p:sp>
      <p:sp>
        <p:nvSpPr>
          <p:cNvPr id="4" name="Date Placeholder 23"/>
          <p:cNvSpPr>
            <a:spLocks noGrp="1"/>
          </p:cNvSpPr>
          <p:nvPr>
            <p:ph type="dt" sz="half" idx="10"/>
          </p:nvPr>
        </p:nvSpPr>
        <p:spPr>
          <a:xfrm>
            <a:off x="0" y="6473825"/>
            <a:ext cx="2590800" cy="384175"/>
          </a:xfrm>
        </p:spPr>
        <p:txBody>
          <a:bodyPr/>
          <a:lstStyle>
            <a:lvl1pPr>
              <a:defRPr/>
            </a:lvl1pPr>
          </a:lstStyle>
          <a:p>
            <a:pPr>
              <a:defRPr/>
            </a:pPr>
            <a:fld id="{BDAE7E92-C163-44F9-81BA-16116B0F5740}" type="datetime6">
              <a:rPr lang="en-US" smtClean="0"/>
              <a:pPr>
                <a:defRPr/>
              </a:pPr>
              <a:t>November 10</a:t>
            </a:fld>
            <a:endParaRPr lang="en-US" dirty="0"/>
          </a:p>
        </p:txBody>
      </p:sp>
      <p:sp>
        <p:nvSpPr>
          <p:cNvPr id="5" name="Footer Placeholder 9"/>
          <p:cNvSpPr>
            <a:spLocks noGrp="1"/>
          </p:cNvSpPr>
          <p:nvPr>
            <p:ph type="ftr" sz="quarter" idx="11"/>
          </p:nvPr>
        </p:nvSpPr>
        <p:spPr>
          <a:xfrm>
            <a:off x="2796099" y="6575227"/>
            <a:ext cx="3818187" cy="384175"/>
          </a:xfrm>
        </p:spPr>
        <p:txBody>
          <a:bodyPr/>
          <a:lstStyle>
            <a:lvl1pPr>
              <a:defRPr sz="1000"/>
            </a:lvl1pPr>
          </a:lstStyle>
          <a:p>
            <a:pPr algn="l" fontAlgn="base">
              <a:spcBef>
                <a:spcPct val="0"/>
              </a:spcBef>
              <a:spcAft>
                <a:spcPct val="0"/>
              </a:spcAft>
              <a:defRPr/>
            </a:pPr>
            <a:r>
              <a:rPr lang="en-US" dirty="0" smtClean="0">
                <a:solidFill>
                  <a:schemeClr val="bg1"/>
                </a:solidFill>
              </a:rPr>
              <a:t>Cray Inc. Preliminary and Proprietary – Not for Public Disclosure</a:t>
            </a:r>
          </a:p>
        </p:txBody>
      </p:sp>
      <p:sp>
        <p:nvSpPr>
          <p:cNvPr id="6" name="Slide Number Placeholder 21"/>
          <p:cNvSpPr>
            <a:spLocks noGrp="1"/>
          </p:cNvSpPr>
          <p:nvPr>
            <p:ph type="sldNum" sz="quarter" idx="12"/>
          </p:nvPr>
        </p:nvSpPr>
        <p:spPr>
          <a:xfrm>
            <a:off x="8534400" y="6492114"/>
            <a:ext cx="609600" cy="457200"/>
          </a:xfrm>
        </p:spPr>
        <p:txBody>
          <a:bodyPr/>
          <a:lstStyle>
            <a:lvl1pPr>
              <a:defRPr/>
            </a:lvl1pPr>
          </a:lstStyle>
          <a:p>
            <a:pPr>
              <a:defRPr/>
            </a:pPr>
            <a:r>
              <a:rPr lang="en-US" smtClean="0"/>
              <a:t>Slide </a:t>
            </a:r>
            <a:fld id="{F4FA3D7D-C2E5-46B6-AF06-A41492EB88CA}" type="slidenum">
              <a:rPr lang="en-US" smtClean="0"/>
              <a:pPr>
                <a:defRPr/>
              </a:pPr>
              <a:t>‹#›</a:t>
            </a:fld>
            <a:r>
              <a:rPr lang="en-US" smtClean="0"/>
              <a:t> </a:t>
            </a:r>
            <a:endParaRPr lang="en-US"/>
          </a:p>
        </p:txBody>
      </p:sp>
      <p:sp>
        <p:nvSpPr>
          <p:cNvPr id="8" name="TextBox 7"/>
          <p:cNvSpPr txBox="1"/>
          <p:nvPr userDrawn="1"/>
        </p:nvSpPr>
        <p:spPr>
          <a:xfrm>
            <a:off x="460979" y="929514"/>
            <a:ext cx="8222042" cy="523220"/>
          </a:xfrm>
          <a:prstGeom prst="rect">
            <a:avLst/>
          </a:prstGeom>
          <a:noFill/>
        </p:spPr>
        <p:txBody>
          <a:bodyPr wrap="square" rtlCol="0">
            <a:spAutoFit/>
          </a:bodyPr>
          <a:lstStyle/>
          <a:p>
            <a:pPr algn="ctr"/>
            <a:endParaRPr lang="en-US" sz="2800" b="1" u="sng" dirty="0">
              <a:solidFill>
                <a:srgbClr val="C00000"/>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chemeClr val="accent5"/>
                </a:solidFill>
                <a:effectLst>
                  <a:innerShdw blurRad="38100" dist="25400" dir="13500000">
                    <a:prstClr val="black">
                      <a:alpha val="70000"/>
                    </a:prstClr>
                  </a:inn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accent2">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A4DCDD-764F-4732-8CAB-E7B7B3BF5B61}" type="datetime1">
              <a:rPr lang="en-US" smtClean="0"/>
              <a:pPr>
                <a:defRPr/>
              </a:pPr>
              <a:t>11/9/2010</a:t>
            </a:fld>
            <a:r>
              <a:rPr lang="en-US" smtClean="0"/>
              <a:t>March 28, 2007</a:t>
            </a: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smtClean="0"/>
              <a:t>Slide </a:t>
            </a:r>
            <a:fld id="{2A6A8354-2923-4A7A-B512-1451457F14C9}" type="slidenum">
              <a:rPr lang="en-US" smtClean="0"/>
              <a:pPr>
                <a:defRPr/>
              </a:pPr>
              <a:t>‹#›</a:t>
            </a:fld>
            <a:r>
              <a:rPr lang="en-US" smtClean="0"/>
              <a:t> </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5AD5C201-095C-4B90-B9B0-A6602007E8E3}" type="datetime1">
              <a:rPr lang="en-US" smtClean="0"/>
              <a:pPr>
                <a:defRPr/>
              </a:pPr>
              <a:t>11/9/2010</a:t>
            </a:fld>
            <a:r>
              <a:rPr lang="en-US" smtClean="0"/>
              <a:t>March 28, 2007</a:t>
            </a:r>
            <a:endParaRPr lang="en-US"/>
          </a:p>
        </p:txBody>
      </p:sp>
      <p:sp>
        <p:nvSpPr>
          <p:cNvPr id="6" name="Footer Placeholder 9"/>
          <p:cNvSpPr>
            <a:spLocks noGrp="1"/>
          </p:cNvSpPr>
          <p:nvPr>
            <p:ph type="ftr" sz="quarter" idx="11"/>
          </p:nvPr>
        </p:nvSpPr>
        <p:spPr/>
        <p:txBody>
          <a:bodyPr/>
          <a:lstStyle>
            <a:lvl1pPr>
              <a:defRPr/>
            </a:lvl1pPr>
          </a:lstStyle>
          <a:p>
            <a:endParaRPr lang="en-US"/>
          </a:p>
        </p:txBody>
      </p:sp>
      <p:sp>
        <p:nvSpPr>
          <p:cNvPr id="7" name="Slide Number Placeholder 21"/>
          <p:cNvSpPr>
            <a:spLocks noGrp="1"/>
          </p:cNvSpPr>
          <p:nvPr>
            <p:ph type="sldNum" sz="quarter" idx="12"/>
          </p:nvPr>
        </p:nvSpPr>
        <p:spPr/>
        <p:txBody>
          <a:bodyPr/>
          <a:lstStyle>
            <a:lvl1pPr>
              <a:defRPr/>
            </a:lvl1pPr>
          </a:lstStyle>
          <a:p>
            <a:pPr>
              <a:defRPr/>
            </a:pPr>
            <a:r>
              <a:rPr lang="en-US" smtClean="0"/>
              <a:t>Slide </a:t>
            </a:r>
            <a:fld id="{B10F4B9A-F8D9-4E26-B120-9C03E2A3E3CC}" type="slidenum">
              <a:rPr lang="en-US" smtClean="0"/>
              <a:pPr>
                <a:defRPr/>
              </a:pPr>
              <a:t>‹#›</a:t>
            </a:fld>
            <a:r>
              <a:rPr lang="en-US" smtClean="0"/>
              <a:t> </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000" b="1">
                <a:solidFill>
                  <a:schemeClr val="accent2">
                    <a:lumMod val="50000"/>
                  </a:schemeClr>
                </a:solidFill>
                <a:latin typeface="Calibri" pitchFamily="34" charset="0"/>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606552"/>
          </a:xfrm>
        </p:spPr>
        <p:txBody>
          <a:bodyPr/>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000" b="1" baseline="0">
                <a:solidFill>
                  <a:schemeClr val="accent2">
                    <a:lumMod val="50000"/>
                  </a:schemeClr>
                </a:solidFill>
                <a:latin typeface="Calibri" pitchFamily="34" charset="0"/>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r>
              <a:rPr lang="en-US" smtClean="0"/>
              <a:t>Slide </a:t>
            </a:r>
            <a:fld id="{047FF480-DA22-4165-A1A3-F01F788927AB}" type="slidenum">
              <a:rPr lang="en-US" smtClean="0"/>
              <a:pPr>
                <a:defRPr/>
              </a:pPr>
              <a:t>‹#›</a:t>
            </a:fld>
            <a:r>
              <a:rPr lang="en-US" smtClean="0"/>
              <a:t> </a:t>
            </a:r>
            <a:endParaRPr lang="en-US"/>
          </a:p>
        </p:txBody>
      </p:sp>
      <p:sp>
        <p:nvSpPr>
          <p:cNvPr id="10" name="Footer Placeholder 7"/>
          <p:cNvSpPr>
            <a:spLocks noGrp="1"/>
          </p:cNvSpPr>
          <p:nvPr>
            <p:ph type="ftr" sz="quarter" idx="11"/>
          </p:nvPr>
        </p:nvSpPr>
        <p:spPr/>
        <p:txBody>
          <a:bodyPr/>
          <a:lstStyle>
            <a:lvl1pPr>
              <a:defRPr/>
            </a:lvl1pPr>
          </a:lstStyle>
          <a:p>
            <a:endParaRPr lang="en-US"/>
          </a:p>
        </p:txBody>
      </p:sp>
      <p:sp>
        <p:nvSpPr>
          <p:cNvPr id="11" name="Date Placeholder 6"/>
          <p:cNvSpPr>
            <a:spLocks noGrp="1"/>
          </p:cNvSpPr>
          <p:nvPr>
            <p:ph type="dt" sz="half" idx="12"/>
          </p:nvPr>
        </p:nvSpPr>
        <p:spPr/>
        <p:txBody>
          <a:bodyPr/>
          <a:lstStyle>
            <a:lvl1pPr>
              <a:defRPr/>
            </a:lvl1pPr>
          </a:lstStyle>
          <a:p>
            <a:pPr>
              <a:defRPr/>
            </a:pPr>
            <a:fld id="{5A3336F7-9F91-41AD-A9EF-EF9F4F119EB5}" type="datetime1">
              <a:rPr lang="en-US" smtClean="0"/>
              <a:pPr>
                <a:defRPr/>
              </a:pPr>
              <a:t>11/9/2010</a:t>
            </a:fld>
            <a:r>
              <a:rPr lang="en-US" smtClean="0"/>
              <a:t>March 28, 2007</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FE0DABBD-697A-4180-89C6-D8EA700ED5F6}" type="datetime1">
              <a:rPr lang="en-US" smtClean="0"/>
              <a:pPr>
                <a:defRPr/>
              </a:pPr>
              <a:t>11/9/2010</a:t>
            </a:fld>
            <a:r>
              <a:rPr lang="en-US" smtClean="0"/>
              <a:t>March 28, 2007</a:t>
            </a:r>
            <a:endParaRPr lang="en-US"/>
          </a:p>
        </p:txBody>
      </p:sp>
      <p:sp>
        <p:nvSpPr>
          <p:cNvPr id="4" name="Footer Placeholder 9"/>
          <p:cNvSpPr>
            <a:spLocks noGrp="1"/>
          </p:cNvSpPr>
          <p:nvPr>
            <p:ph type="ftr" sz="quarter" idx="11"/>
          </p:nvPr>
        </p:nvSpPr>
        <p:spPr/>
        <p:txBody>
          <a:bodyPr/>
          <a:lstStyle>
            <a:lvl1pPr>
              <a:defRPr/>
            </a:lvl1pPr>
          </a:lstStyle>
          <a:p>
            <a:endParaRPr lang="en-US"/>
          </a:p>
        </p:txBody>
      </p:sp>
      <p:sp>
        <p:nvSpPr>
          <p:cNvPr id="5" name="Slide Number Placeholder 21"/>
          <p:cNvSpPr>
            <a:spLocks noGrp="1"/>
          </p:cNvSpPr>
          <p:nvPr>
            <p:ph type="sldNum" sz="quarter" idx="12"/>
          </p:nvPr>
        </p:nvSpPr>
        <p:spPr/>
        <p:txBody>
          <a:bodyPr/>
          <a:lstStyle>
            <a:lvl1pPr>
              <a:defRPr/>
            </a:lvl1pPr>
          </a:lstStyle>
          <a:p>
            <a:pPr>
              <a:defRPr/>
            </a:pPr>
            <a:r>
              <a:rPr lang="en-US" smtClean="0"/>
              <a:t>Slide </a:t>
            </a:r>
            <a:fld id="{307FB2A0-4247-4CDC-B552-DC70ADB51A3B}" type="slidenum">
              <a:rPr lang="en-US" smtClean="0"/>
              <a:pPr>
                <a:defRPr/>
              </a:pPr>
              <a:t>‹#›</a:t>
            </a:fld>
            <a:r>
              <a:rPr lang="en-US" smtClean="0"/>
              <a:t> </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6C19B7A2-21F8-4BC4-96FF-CECF21B98522}" type="datetime1">
              <a:rPr lang="en-US" smtClean="0"/>
              <a:pPr>
                <a:defRPr/>
              </a:pPr>
              <a:t>11/9/2010</a:t>
            </a:fld>
            <a:r>
              <a:rPr lang="en-US" smtClean="0"/>
              <a:t>March 28, 2007</a:t>
            </a:r>
            <a:endParaRPr lang="en-US"/>
          </a:p>
        </p:txBody>
      </p:sp>
      <p:sp>
        <p:nvSpPr>
          <p:cNvPr id="3" name="Footer Placeholder 9"/>
          <p:cNvSpPr>
            <a:spLocks noGrp="1"/>
          </p:cNvSpPr>
          <p:nvPr>
            <p:ph type="ftr" sz="quarter" idx="11"/>
          </p:nvPr>
        </p:nvSpPr>
        <p:spPr/>
        <p:txBody>
          <a:bodyPr/>
          <a:lstStyle>
            <a:lvl1pPr>
              <a:defRPr/>
            </a:lvl1pPr>
          </a:lstStyle>
          <a:p>
            <a:endParaRPr lang="en-US"/>
          </a:p>
        </p:txBody>
      </p:sp>
      <p:sp>
        <p:nvSpPr>
          <p:cNvPr id="4" name="Slide Number Placeholder 21"/>
          <p:cNvSpPr>
            <a:spLocks noGrp="1"/>
          </p:cNvSpPr>
          <p:nvPr>
            <p:ph type="sldNum" sz="quarter" idx="12"/>
          </p:nvPr>
        </p:nvSpPr>
        <p:spPr/>
        <p:txBody>
          <a:bodyPr/>
          <a:lstStyle>
            <a:lvl1pPr>
              <a:defRPr/>
            </a:lvl1pPr>
          </a:lstStyle>
          <a:p>
            <a:pPr>
              <a:defRPr/>
            </a:pPr>
            <a:r>
              <a:rPr lang="en-US" smtClean="0"/>
              <a:t>Slide </a:t>
            </a:r>
            <a:fld id="{42CDF182-0A99-4A79-A9C9-71BF7300ABE3}" type="slidenum">
              <a:rPr lang="en-US" smtClean="0"/>
              <a:pPr>
                <a:defRPr/>
              </a:pPr>
              <a:t>‹#›</a:t>
            </a:fld>
            <a:r>
              <a:rPr lang="en-US" smtClean="0"/>
              <a:t> </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152400" y="1066800"/>
            <a:ext cx="8839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 name="Date Placeholder 23"/>
          <p:cNvSpPr>
            <a:spLocks noGrp="1"/>
          </p:cNvSpPr>
          <p:nvPr>
            <p:ph type="dt" sz="half" idx="2"/>
          </p:nvPr>
        </p:nvSpPr>
        <p:spPr>
          <a:xfrm>
            <a:off x="5791200" y="6499225"/>
            <a:ext cx="2590800" cy="384175"/>
          </a:xfrm>
          <a:prstGeom prst="rect">
            <a:avLst/>
          </a:prstGeom>
        </p:spPr>
        <p:txBody>
          <a:bodyPr vert="horz" anchor="ctr" anchorCtr="0"/>
          <a:lstStyle>
            <a:lvl1pPr algn="l" eaLnBrk="1" fontAlgn="auto" latinLnBrk="0" hangingPunct="1">
              <a:spcBef>
                <a:spcPts val="0"/>
              </a:spcBef>
              <a:spcAft>
                <a:spcPts val="0"/>
              </a:spcAft>
              <a:defRPr kumimoji="0" sz="1000" smtClean="0">
                <a:solidFill>
                  <a:schemeClr val="tx1"/>
                </a:solidFill>
                <a:latin typeface="Arial" pitchFamily="34" charset="0"/>
                <a:cs typeface="Arial" pitchFamily="34" charset="0"/>
              </a:defRPr>
            </a:lvl1pPr>
          </a:lstStyle>
          <a:p>
            <a:pPr>
              <a:defRPr/>
            </a:pPr>
            <a:fld id="{242C60C8-E439-4A8A-BA58-8D9FB911FC9E}" type="datetime1">
              <a:rPr lang="en-US" smtClean="0"/>
              <a:pPr>
                <a:defRPr/>
              </a:pPr>
              <a:t>11/9/2010</a:t>
            </a:fld>
            <a:r>
              <a:rPr lang="en-US" smtClean="0"/>
              <a:t>March 28, 2007</a:t>
            </a:r>
            <a:endParaRPr lang="en-US"/>
          </a:p>
        </p:txBody>
      </p:sp>
      <p:sp>
        <p:nvSpPr>
          <p:cNvPr id="10" name="Footer Placeholder 9"/>
          <p:cNvSpPr>
            <a:spLocks noGrp="1"/>
          </p:cNvSpPr>
          <p:nvPr>
            <p:ph type="ftr" sz="quarter" idx="3"/>
          </p:nvPr>
        </p:nvSpPr>
        <p:spPr>
          <a:xfrm>
            <a:off x="2133600" y="6499225"/>
            <a:ext cx="3581400" cy="384175"/>
          </a:xfrm>
          <a:prstGeom prst="rect">
            <a:avLst/>
          </a:prstGeom>
        </p:spPr>
        <p:txBody>
          <a:bodyPr vert="horz" anchor="ctr" anchorCtr="0"/>
          <a:lstStyle>
            <a:lvl1pPr algn="r" eaLnBrk="1" fontAlgn="auto" latinLnBrk="0" hangingPunct="1">
              <a:spcBef>
                <a:spcPts val="0"/>
              </a:spcBef>
              <a:spcAft>
                <a:spcPts val="0"/>
              </a:spcAft>
              <a:defRPr kumimoji="0" sz="1000">
                <a:solidFill>
                  <a:schemeClr val="tx1"/>
                </a:solidFill>
                <a:latin typeface="Arial" pitchFamily="34" charset="0"/>
                <a:cs typeface="Arial" pitchFamily="34" charset="0"/>
              </a:defRPr>
            </a:lvl1pPr>
          </a:lstStyle>
          <a:p>
            <a:endParaRPr lang="en-US" dirty="0"/>
          </a:p>
        </p:txBody>
      </p:sp>
      <p:sp>
        <p:nvSpPr>
          <p:cNvPr id="22" name="Slide Number Placeholder 21"/>
          <p:cNvSpPr>
            <a:spLocks noGrp="1"/>
          </p:cNvSpPr>
          <p:nvPr>
            <p:ph type="sldNum" sz="quarter" idx="4"/>
          </p:nvPr>
        </p:nvSpPr>
        <p:spPr>
          <a:xfrm>
            <a:off x="8410575" y="6477000"/>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000" baseline="0" smtClean="0">
                <a:solidFill>
                  <a:schemeClr val="tx1"/>
                </a:solidFill>
                <a:latin typeface="Arial" pitchFamily="34" charset="0"/>
                <a:cs typeface="Arial" pitchFamily="34" charset="0"/>
              </a:defRPr>
            </a:lvl1pPr>
          </a:lstStyle>
          <a:p>
            <a:pPr>
              <a:defRPr/>
            </a:pPr>
            <a:r>
              <a:rPr lang="en-US" smtClean="0"/>
              <a:t>Slide </a:t>
            </a:r>
            <a:fld id="{4F689506-80A9-4A6D-AFCE-52BB08BCD585}" type="slidenum">
              <a:rPr lang="en-US" smtClean="0"/>
              <a:pPr>
                <a:defRPr/>
              </a:pPr>
              <a:t>‹#›</a:t>
            </a:fld>
            <a:r>
              <a:rPr lang="en-US" smtClean="0"/>
              <a:t> </a:t>
            </a:r>
            <a:endParaRPr lang="en-US"/>
          </a:p>
        </p:txBody>
      </p:sp>
      <p:sp>
        <p:nvSpPr>
          <p:cNvPr id="5" name="Title Placeholder 4"/>
          <p:cNvSpPr>
            <a:spLocks noGrp="1"/>
          </p:cNvSpPr>
          <p:nvPr>
            <p:ph type="title"/>
          </p:nvPr>
        </p:nvSpPr>
        <p:spPr>
          <a:xfrm>
            <a:off x="0" y="-1"/>
            <a:ext cx="7010400" cy="771525"/>
          </a:xfrm>
          <a:prstGeom prst="rect">
            <a:avLst/>
          </a:prstGeom>
          <a:ln w="6350" cap="rnd">
            <a:noFill/>
          </a:ln>
        </p:spPr>
        <p:txBody>
          <a:bodyPr vert="horz" anchor="ctr" anchorCtr="0">
            <a:normAutofit/>
          </a:bodyPr>
          <a:lstStyle/>
          <a:p>
            <a:r>
              <a:rPr lang="en-US" dirty="0"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7" r:id="rId18"/>
    <p:sldLayoutId id="2147483928" r:id="rId19"/>
  </p:sldLayoutIdLst>
  <p:transition>
    <p:fade/>
  </p:transition>
  <p:hf hdr="0" dt="0"/>
  <p:txStyles>
    <p:titleStyle>
      <a:lvl1pPr marL="182880" algn="l" rtl="0" eaLnBrk="1" fontAlgn="base" hangingPunct="1">
        <a:lnSpc>
          <a:spcPct val="70000"/>
        </a:lnSpc>
        <a:spcBef>
          <a:spcPct val="0"/>
        </a:spcBef>
        <a:spcAft>
          <a:spcPct val="0"/>
        </a:spcAft>
        <a:defRPr lang="en-US" sz="2800" b="1" kern="1200" spc="-100" dirty="0">
          <a:ln w="3200">
            <a:solidFill>
              <a:schemeClr val="bg2">
                <a:shade val="75000"/>
                <a:alpha val="25000"/>
              </a:schemeClr>
            </a:solidFill>
            <a:prstDash val="solid"/>
            <a:round/>
          </a:ln>
          <a:solidFill>
            <a:schemeClr val="accent5"/>
          </a:solidFill>
          <a:effectLst>
            <a:innerShdw blurRad="50800" dist="25400" dir="13500000">
              <a:prstClr val="black">
                <a:alpha val="70000"/>
              </a:prstClr>
            </a:innerShdw>
          </a:effectLst>
          <a:latin typeface="Calibri" pitchFamily="34" charset="0"/>
          <a:ea typeface="+mj-ea"/>
          <a:cs typeface="+mj-cs"/>
        </a:defRPr>
      </a:lvl1pPr>
      <a:lvl2pPr algn="l" rtl="0" eaLnBrk="1" fontAlgn="base" hangingPunct="1">
        <a:lnSpc>
          <a:spcPts val="1800"/>
        </a:lnSpc>
        <a:spcBef>
          <a:spcPct val="0"/>
        </a:spcBef>
        <a:spcAft>
          <a:spcPct val="0"/>
        </a:spcAft>
        <a:defRPr sz="2000">
          <a:solidFill>
            <a:srgbClr val="344E6D"/>
          </a:solidFill>
          <a:latin typeface="Calibri" pitchFamily="34" charset="0"/>
        </a:defRPr>
      </a:lvl2pPr>
      <a:lvl3pPr algn="l" rtl="0" eaLnBrk="1" fontAlgn="base" hangingPunct="1">
        <a:lnSpc>
          <a:spcPts val="1800"/>
        </a:lnSpc>
        <a:spcBef>
          <a:spcPct val="0"/>
        </a:spcBef>
        <a:spcAft>
          <a:spcPct val="0"/>
        </a:spcAft>
        <a:defRPr sz="2000">
          <a:solidFill>
            <a:srgbClr val="344E6D"/>
          </a:solidFill>
          <a:latin typeface="Calibri" pitchFamily="34" charset="0"/>
        </a:defRPr>
      </a:lvl3pPr>
      <a:lvl4pPr algn="l" rtl="0" eaLnBrk="1" fontAlgn="base" hangingPunct="1">
        <a:lnSpc>
          <a:spcPts val="1800"/>
        </a:lnSpc>
        <a:spcBef>
          <a:spcPct val="0"/>
        </a:spcBef>
        <a:spcAft>
          <a:spcPct val="0"/>
        </a:spcAft>
        <a:defRPr sz="2000">
          <a:solidFill>
            <a:srgbClr val="344E6D"/>
          </a:solidFill>
          <a:latin typeface="Calibri" pitchFamily="34" charset="0"/>
        </a:defRPr>
      </a:lvl4pPr>
      <a:lvl5pPr algn="l" rtl="0" eaLnBrk="1" fontAlgn="base" hangingPunct="1">
        <a:lnSpc>
          <a:spcPts val="1800"/>
        </a:lnSpc>
        <a:spcBef>
          <a:spcPct val="0"/>
        </a:spcBef>
        <a:spcAft>
          <a:spcPct val="0"/>
        </a:spcAft>
        <a:defRPr sz="2000">
          <a:solidFill>
            <a:srgbClr val="344E6D"/>
          </a:solidFill>
          <a:latin typeface="Calibri" pitchFamily="34" charset="0"/>
        </a:defRPr>
      </a:lvl5pPr>
      <a:lvl6pPr marL="457200" algn="l" rtl="0" eaLnBrk="1" fontAlgn="base" hangingPunct="1">
        <a:lnSpc>
          <a:spcPts val="1800"/>
        </a:lnSpc>
        <a:spcBef>
          <a:spcPct val="0"/>
        </a:spcBef>
        <a:spcAft>
          <a:spcPct val="0"/>
        </a:spcAft>
        <a:defRPr sz="2000">
          <a:solidFill>
            <a:srgbClr val="344E6D"/>
          </a:solidFill>
          <a:latin typeface="Calibri" pitchFamily="34" charset="0"/>
        </a:defRPr>
      </a:lvl6pPr>
      <a:lvl7pPr marL="914400" algn="l" rtl="0" eaLnBrk="1" fontAlgn="base" hangingPunct="1">
        <a:lnSpc>
          <a:spcPts val="1800"/>
        </a:lnSpc>
        <a:spcBef>
          <a:spcPct val="0"/>
        </a:spcBef>
        <a:spcAft>
          <a:spcPct val="0"/>
        </a:spcAft>
        <a:defRPr sz="2000">
          <a:solidFill>
            <a:srgbClr val="344E6D"/>
          </a:solidFill>
          <a:latin typeface="Calibri" pitchFamily="34" charset="0"/>
        </a:defRPr>
      </a:lvl7pPr>
      <a:lvl8pPr marL="1371600" algn="l" rtl="0" eaLnBrk="1" fontAlgn="base" hangingPunct="1">
        <a:lnSpc>
          <a:spcPts val="1800"/>
        </a:lnSpc>
        <a:spcBef>
          <a:spcPct val="0"/>
        </a:spcBef>
        <a:spcAft>
          <a:spcPct val="0"/>
        </a:spcAft>
        <a:defRPr sz="2000">
          <a:solidFill>
            <a:srgbClr val="344E6D"/>
          </a:solidFill>
          <a:latin typeface="Calibri" pitchFamily="34" charset="0"/>
        </a:defRPr>
      </a:lvl8pPr>
      <a:lvl9pPr marL="1828800" algn="l" rtl="0" eaLnBrk="1" fontAlgn="base" hangingPunct="1">
        <a:lnSpc>
          <a:spcPts val="1800"/>
        </a:lnSpc>
        <a:spcBef>
          <a:spcPct val="0"/>
        </a:spcBef>
        <a:spcAft>
          <a:spcPct val="0"/>
        </a:spcAft>
        <a:defRPr sz="2000">
          <a:solidFill>
            <a:srgbClr val="344E6D"/>
          </a:solidFill>
          <a:latin typeface="Calibri" pitchFamily="34" charset="0"/>
        </a:defRPr>
      </a:lvl9pPr>
    </p:titleStyle>
    <p:bodyStyle>
      <a:lvl1pPr marL="273050" indent="-273050" algn="l" rtl="0" eaLnBrk="1" fontAlgn="base" hangingPunct="1">
        <a:spcBef>
          <a:spcPts val="600"/>
        </a:spcBef>
        <a:spcAft>
          <a:spcPct val="0"/>
        </a:spcAft>
        <a:buClr>
          <a:schemeClr val="accent5">
            <a:lumMod val="75000"/>
          </a:schemeClr>
        </a:buClr>
        <a:buSzPct val="65000"/>
        <a:buFont typeface="Wingdings" pitchFamily="2" charset="2"/>
        <a:buChar char="v"/>
        <a:defRPr sz="2400" b="1" kern="1200">
          <a:solidFill>
            <a:srgbClr val="595959"/>
          </a:solidFill>
          <a:latin typeface="Calibri" pitchFamily="34" charset="0"/>
          <a:ea typeface="+mn-ea"/>
          <a:cs typeface="+mn-cs"/>
        </a:defRPr>
      </a:lvl1pPr>
      <a:lvl2pPr marL="639763" indent="-273050" algn="l" rtl="0" eaLnBrk="1" fontAlgn="base" hangingPunct="1">
        <a:spcBef>
          <a:spcPts val="300"/>
        </a:spcBef>
        <a:spcAft>
          <a:spcPct val="0"/>
        </a:spcAft>
        <a:buClr>
          <a:srgbClr val="C00000"/>
        </a:buClr>
        <a:buSzPct val="85000"/>
        <a:buFont typeface="Wingdings" pitchFamily="2" charset="2"/>
        <a:buChar char="Ø"/>
        <a:defRPr sz="2000" kern="1200">
          <a:solidFill>
            <a:srgbClr val="595959"/>
          </a:solidFill>
          <a:latin typeface="Calibri" pitchFamily="34" charset="0"/>
          <a:ea typeface="+mn-ea"/>
          <a:cs typeface="+mn-cs"/>
        </a:defRPr>
      </a:lvl2pPr>
      <a:lvl3pPr marL="1004888" indent="-228600" algn="l" rtl="0" eaLnBrk="1" fontAlgn="base" hangingPunct="1">
        <a:spcBef>
          <a:spcPts val="300"/>
        </a:spcBef>
        <a:spcAft>
          <a:spcPct val="0"/>
        </a:spcAft>
        <a:buClr>
          <a:srgbClr val="C00000"/>
        </a:buClr>
        <a:buSzPct val="85000"/>
        <a:buFont typeface="Wingdings 2" pitchFamily="18" charset="2"/>
        <a:buChar char=""/>
        <a:defRPr sz="1400" kern="1200">
          <a:solidFill>
            <a:srgbClr val="595959"/>
          </a:solidFill>
          <a:latin typeface="Calibri" pitchFamily="34" charset="0"/>
          <a:ea typeface="+mn-ea"/>
          <a:cs typeface="+mn-cs"/>
        </a:defRPr>
      </a:lvl3pPr>
      <a:lvl4pPr marL="1279525" indent="-228600" algn="l" rtl="0" eaLnBrk="1" fontAlgn="base" hangingPunct="1">
        <a:spcBef>
          <a:spcPts val="300"/>
        </a:spcBef>
        <a:spcAft>
          <a:spcPct val="0"/>
        </a:spcAft>
        <a:buClr>
          <a:srgbClr val="0070C0"/>
        </a:buClr>
        <a:buSzPct val="85000"/>
        <a:buFont typeface="Wingdings" pitchFamily="2" charset="2"/>
        <a:buChar char="q"/>
        <a:defRPr sz="1400" kern="1200">
          <a:solidFill>
            <a:srgbClr val="595959"/>
          </a:solidFill>
          <a:latin typeface="Calibri" pitchFamily="34" charset="0"/>
          <a:ea typeface="+mn-ea"/>
          <a:cs typeface="+mn-cs"/>
        </a:defRPr>
      </a:lvl4pPr>
      <a:lvl5pPr marL="1554163" indent="-228600" algn="l" rtl="0" eaLnBrk="1" fontAlgn="base" hangingPunct="1">
        <a:spcBef>
          <a:spcPts val="338"/>
        </a:spcBef>
        <a:spcAft>
          <a:spcPct val="0"/>
        </a:spcAft>
        <a:buClr>
          <a:srgbClr val="D6903D"/>
        </a:buClr>
        <a:buSzPct val="85000"/>
        <a:buFont typeface="Wingdings 2" pitchFamily="18" charset="2"/>
        <a:buChar char=""/>
        <a:defRPr sz="1400" kern="1200">
          <a:solidFill>
            <a:srgbClr val="595959"/>
          </a:solidFill>
          <a:latin typeface="Calibri" pitchFamily="34" charset="0"/>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wmf"/><Relationship Id="rId1" Type="http://schemas.openxmlformats.org/officeDocument/2006/relationships/slideLayout" Target="../slideLayouts/slideLayout4.xml"/><Relationship Id="rId5" Type="http://schemas.openxmlformats.org/officeDocument/2006/relationships/image" Target="../media/image51.wmf"/><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wmf"/><Relationship Id="rId1" Type="http://schemas.openxmlformats.org/officeDocument/2006/relationships/slideLayout" Target="../slideLayouts/slideLayout4.xml"/><Relationship Id="rId5" Type="http://schemas.openxmlformats.org/officeDocument/2006/relationships/image" Target="../media/image51.wmf"/><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wmf"/><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1.wmf"/></Relationships>
</file>

<file path=ppt/slides/_rels/slide2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4.png"/><Relationship Id="rId7" Type="http://schemas.openxmlformats.org/officeDocument/2006/relationships/image" Target="../media/image61.jpe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64.wmf"/><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52.jpeg"/><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34" Type="http://schemas.openxmlformats.org/officeDocument/2006/relationships/image" Target="../media/image46.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hyperlink" Target="http://images.google.com/imgres?imgurl=http://biology4.wustl.edu/olsen/images/NSF_logo.jpg&amp;imgrefurl=http://biology4.wustl.edu/olsen/weedyrice_People.htm&amp;h=692&amp;w=692&amp;sz=41&amp;hl=en&amp;start=3&amp;sig2=_bjk0PMCOWpiwfJQOrhRLg&amp;tbnid=eE--fMgGtH27SM:&amp;tbnh=139&amp;tbnw=139&amp;ei=TBzsR_jEIZjgigHXiuWBAQ&amp;prev=/images?q=nsf+logo&amp;gbv=2&amp;hl=en" TargetMode="External"/><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8.gif"/><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gif"/><Relationship Id="rId35"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776" y="337624"/>
            <a:ext cx="4621778" cy="2431435"/>
          </a:xfrm>
          <a:prstGeom prst="rect">
            <a:avLst/>
          </a:prstGeom>
          <a:noFill/>
        </p:spPr>
        <p:txBody>
          <a:bodyPr wrap="none" rtlCol="0">
            <a:spAutoFit/>
          </a:bodyPr>
          <a:lstStyle/>
          <a:p>
            <a:r>
              <a:rPr lang="en-US" sz="3600" dirty="0" smtClean="0"/>
              <a:t>Knowledge Discovery</a:t>
            </a:r>
          </a:p>
          <a:p>
            <a:endParaRPr lang="en-US" sz="800" dirty="0" smtClean="0"/>
          </a:p>
          <a:p>
            <a:endParaRPr lang="en-US" sz="2000" dirty="0" smtClean="0"/>
          </a:p>
          <a:p>
            <a:endParaRPr lang="en-US" sz="2000" dirty="0" smtClean="0"/>
          </a:p>
          <a:p>
            <a:endParaRPr lang="en-US" sz="2000" dirty="0" smtClean="0"/>
          </a:p>
          <a:p>
            <a:r>
              <a:rPr lang="en-US" sz="2000" dirty="0" smtClean="0"/>
              <a:t>November 2010</a:t>
            </a:r>
            <a:endParaRPr lang="en-US" sz="2800" dirty="0" smtClean="0"/>
          </a:p>
          <a:p>
            <a:r>
              <a:rPr lang="en-US" sz="2800" dirty="0" smtClean="0">
                <a:solidFill>
                  <a:schemeClr val="bg1"/>
                </a:solidFill>
              </a:rPr>
              <a:t>		</a:t>
            </a:r>
            <a:endParaRPr lang="en-US" sz="2800" dirty="0">
              <a:solidFill>
                <a:schemeClr val="bg1"/>
              </a:solidFill>
            </a:endParaRPr>
          </a:p>
        </p:txBody>
      </p:sp>
      <p:sp>
        <p:nvSpPr>
          <p:cNvPr id="3" name="TextBox 2"/>
          <p:cNvSpPr txBox="1"/>
          <p:nvPr/>
        </p:nvSpPr>
        <p:spPr>
          <a:xfrm>
            <a:off x="556260" y="5547360"/>
            <a:ext cx="2710742" cy="738664"/>
          </a:xfrm>
          <a:prstGeom prst="rect">
            <a:avLst/>
          </a:prstGeom>
          <a:noFill/>
        </p:spPr>
        <p:txBody>
          <a:bodyPr wrap="none" rtlCol="0">
            <a:spAutoFit/>
          </a:bodyPr>
          <a:lstStyle/>
          <a:p>
            <a:r>
              <a:rPr lang="en-US" dirty="0" smtClean="0"/>
              <a:t>Mark Guiton</a:t>
            </a:r>
          </a:p>
          <a:p>
            <a:r>
              <a:rPr lang="en-US" dirty="0" smtClean="0"/>
              <a:t>Director, Government Programs</a:t>
            </a:r>
          </a:p>
          <a:p>
            <a:r>
              <a:rPr lang="en-US" dirty="0" smtClean="0"/>
              <a:t>mguiton@cray.com</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3.0: Next Generation IT</a:t>
            </a:r>
            <a:endParaRPr lang="en-US" dirty="0"/>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10</a:t>
            </a:fld>
            <a:r>
              <a:rPr lang="en-US" smtClean="0"/>
              <a:t> </a:t>
            </a:r>
            <a:endParaRPr lang="en-US"/>
          </a:p>
        </p:txBody>
      </p:sp>
      <p:pic>
        <p:nvPicPr>
          <p:cNvPr id="17"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731556" y="5340912"/>
            <a:ext cx="1137757" cy="1251032"/>
          </a:xfrm>
          <a:prstGeom prst="rect">
            <a:avLst/>
          </a:prstGeom>
          <a:noFill/>
        </p:spPr>
      </p:pic>
      <p:pic>
        <p:nvPicPr>
          <p:cNvPr id="18"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2108322" y="5322833"/>
            <a:ext cx="1137757" cy="1251032"/>
          </a:xfrm>
          <a:prstGeom prst="rect">
            <a:avLst/>
          </a:prstGeom>
          <a:noFill/>
        </p:spPr>
      </p:pic>
      <p:pic>
        <p:nvPicPr>
          <p:cNvPr id="19"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3438593" y="5327999"/>
            <a:ext cx="1137757" cy="1251032"/>
          </a:xfrm>
          <a:prstGeom prst="rect">
            <a:avLst/>
          </a:prstGeom>
          <a:noFill/>
        </p:spPr>
      </p:pic>
      <p:pic>
        <p:nvPicPr>
          <p:cNvPr id="20"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4923847" y="5325415"/>
            <a:ext cx="1137757" cy="1251032"/>
          </a:xfrm>
          <a:prstGeom prst="rect">
            <a:avLst/>
          </a:prstGeom>
          <a:noFill/>
        </p:spPr>
      </p:pic>
      <p:pic>
        <p:nvPicPr>
          <p:cNvPr id="21"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6223122" y="5307334"/>
            <a:ext cx="1137757" cy="1251032"/>
          </a:xfrm>
          <a:prstGeom prst="rect">
            <a:avLst/>
          </a:prstGeom>
          <a:noFill/>
        </p:spPr>
      </p:pic>
      <p:pic>
        <p:nvPicPr>
          <p:cNvPr id="30" name="Picture 19" descr="C:\Documents and Settings\mguiton\Local Settings\Temporary Internet Files\Content.IE5\1PCY4EXE\MCj04369980000[1].wmf"/>
          <p:cNvPicPr>
            <a:picLocks noGrp="1" noChangeAspect="1" noChangeArrowheads="1"/>
          </p:cNvPicPr>
          <p:nvPr>
            <p:ph idx="1"/>
          </p:nvPr>
        </p:nvPicPr>
        <p:blipFill>
          <a:blip r:embed="rId3"/>
          <a:srcRect/>
          <a:stretch>
            <a:fillRect/>
          </a:stretch>
        </p:blipFill>
        <p:spPr bwMode="auto">
          <a:xfrm>
            <a:off x="3107097" y="880844"/>
            <a:ext cx="1542394" cy="994226"/>
          </a:xfrm>
          <a:prstGeom prst="rect">
            <a:avLst/>
          </a:prstGeom>
          <a:noFill/>
        </p:spPr>
      </p:pic>
      <p:sp>
        <p:nvSpPr>
          <p:cNvPr id="397" name="TextBox 396"/>
          <p:cNvSpPr txBox="1"/>
          <p:nvPr/>
        </p:nvSpPr>
        <p:spPr>
          <a:xfrm>
            <a:off x="4589048" y="2644753"/>
            <a:ext cx="1050288" cy="738664"/>
          </a:xfrm>
          <a:prstGeom prst="rect">
            <a:avLst/>
          </a:prstGeom>
          <a:noFill/>
        </p:spPr>
        <p:txBody>
          <a:bodyPr wrap="none" rtlCol="0">
            <a:spAutoFit/>
          </a:bodyPr>
          <a:lstStyle/>
          <a:p>
            <a:r>
              <a:rPr lang="en-US" dirty="0" smtClean="0">
                <a:solidFill>
                  <a:schemeClr val="bg1"/>
                </a:solidFill>
              </a:rPr>
              <a:t>Integrated </a:t>
            </a:r>
          </a:p>
          <a:p>
            <a:r>
              <a:rPr lang="en-US" dirty="0" smtClean="0">
                <a:solidFill>
                  <a:schemeClr val="bg1"/>
                </a:solidFill>
              </a:rPr>
              <a:t>Enterprise </a:t>
            </a:r>
          </a:p>
          <a:p>
            <a:r>
              <a:rPr lang="en-US" dirty="0" smtClean="0">
                <a:solidFill>
                  <a:schemeClr val="bg1"/>
                </a:solidFill>
              </a:rPr>
              <a:t>Data</a:t>
            </a:r>
          </a:p>
        </p:txBody>
      </p:sp>
      <p:sp>
        <p:nvSpPr>
          <p:cNvPr id="398" name="TextBox 397"/>
          <p:cNvSpPr txBox="1"/>
          <p:nvPr/>
        </p:nvSpPr>
        <p:spPr>
          <a:xfrm>
            <a:off x="7418566" y="5740842"/>
            <a:ext cx="1702710" cy="892552"/>
          </a:xfrm>
          <a:prstGeom prst="rect">
            <a:avLst/>
          </a:prstGeom>
          <a:noFill/>
        </p:spPr>
        <p:txBody>
          <a:bodyPr wrap="none" rtlCol="0">
            <a:spAutoFit/>
          </a:bodyPr>
          <a:lstStyle/>
          <a:p>
            <a:r>
              <a:rPr lang="en-US" dirty="0" smtClean="0">
                <a:solidFill>
                  <a:schemeClr val="bg1"/>
                </a:solidFill>
              </a:rPr>
              <a:t>Data Silos</a:t>
            </a:r>
          </a:p>
          <a:p>
            <a:r>
              <a:rPr lang="en-US" sz="800" dirty="0" smtClean="0">
                <a:solidFill>
                  <a:schemeClr val="bg1"/>
                </a:solidFill>
              </a:rPr>
              <a:t>(Structured, semi-structured, </a:t>
            </a:r>
          </a:p>
          <a:p>
            <a:r>
              <a:rPr lang="en-US" sz="800" dirty="0" smtClean="0">
                <a:solidFill>
                  <a:schemeClr val="bg1"/>
                </a:solidFill>
              </a:rPr>
              <a:t>unstructured data -&gt; e.g. Oracle, </a:t>
            </a:r>
          </a:p>
          <a:p>
            <a:r>
              <a:rPr lang="en-US" sz="800" dirty="0" smtClean="0">
                <a:solidFill>
                  <a:schemeClr val="bg1"/>
                </a:solidFill>
              </a:rPr>
              <a:t>Sybase, </a:t>
            </a:r>
            <a:r>
              <a:rPr lang="en-US" sz="800" dirty="0" err="1" smtClean="0">
                <a:solidFill>
                  <a:schemeClr val="bg1"/>
                </a:solidFill>
              </a:rPr>
              <a:t>MySQL</a:t>
            </a:r>
            <a:r>
              <a:rPr lang="en-US" sz="800" dirty="0" smtClean="0">
                <a:solidFill>
                  <a:schemeClr val="bg1"/>
                </a:solidFill>
              </a:rPr>
              <a:t>, email, etc.)</a:t>
            </a:r>
          </a:p>
          <a:p>
            <a:endParaRPr lang="en-US" dirty="0">
              <a:solidFill>
                <a:schemeClr val="bg1"/>
              </a:solidFill>
            </a:endParaRPr>
          </a:p>
        </p:txBody>
      </p:sp>
      <p:sp>
        <p:nvSpPr>
          <p:cNvPr id="458" name="TextBox 457"/>
          <p:cNvSpPr txBox="1"/>
          <p:nvPr/>
        </p:nvSpPr>
        <p:spPr>
          <a:xfrm>
            <a:off x="7309517" y="4511602"/>
            <a:ext cx="1696298" cy="553998"/>
          </a:xfrm>
          <a:prstGeom prst="rect">
            <a:avLst/>
          </a:prstGeom>
          <a:noFill/>
        </p:spPr>
        <p:txBody>
          <a:bodyPr wrap="none" rtlCol="0">
            <a:spAutoFit/>
          </a:bodyPr>
          <a:lstStyle/>
          <a:p>
            <a:r>
              <a:rPr lang="en-US" dirty="0" smtClean="0">
                <a:solidFill>
                  <a:schemeClr val="bg1"/>
                </a:solidFill>
              </a:rPr>
              <a:t>RDF Data Stores</a:t>
            </a:r>
          </a:p>
          <a:p>
            <a:r>
              <a:rPr lang="en-US" sz="800" dirty="0" smtClean="0">
                <a:solidFill>
                  <a:schemeClr val="bg1"/>
                </a:solidFill>
              </a:rPr>
              <a:t>(Heterogeneous data converted  </a:t>
            </a:r>
          </a:p>
          <a:p>
            <a:r>
              <a:rPr lang="en-US" sz="800" dirty="0" smtClean="0">
                <a:solidFill>
                  <a:schemeClr val="bg1"/>
                </a:solidFill>
              </a:rPr>
              <a:t>to standardized RDF)</a:t>
            </a:r>
            <a:endParaRPr lang="en-US" sz="800" dirty="0">
              <a:solidFill>
                <a:schemeClr val="bg1"/>
              </a:solidFill>
            </a:endParaRPr>
          </a:p>
        </p:txBody>
      </p:sp>
      <p:sp>
        <p:nvSpPr>
          <p:cNvPr id="570" name="Down Arrow 569"/>
          <p:cNvSpPr/>
          <p:nvPr/>
        </p:nvSpPr>
        <p:spPr>
          <a:xfrm flipV="1">
            <a:off x="1305652" y="5137685"/>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2" name="Down Arrow 581"/>
          <p:cNvSpPr/>
          <p:nvPr/>
        </p:nvSpPr>
        <p:spPr>
          <a:xfrm flipV="1">
            <a:off x="2666920" y="512735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3" name="Down Arrow 582"/>
          <p:cNvSpPr/>
          <p:nvPr/>
        </p:nvSpPr>
        <p:spPr>
          <a:xfrm flipV="1">
            <a:off x="6786887" y="5109271"/>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4" name="Down Arrow 583"/>
          <p:cNvSpPr/>
          <p:nvPr/>
        </p:nvSpPr>
        <p:spPr>
          <a:xfrm flipV="1">
            <a:off x="5482445" y="5137684"/>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5" name="Down Arrow 584"/>
          <p:cNvSpPr/>
          <p:nvPr/>
        </p:nvSpPr>
        <p:spPr>
          <a:xfrm flipV="1">
            <a:off x="3999774" y="513510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0" name="TextBox 389"/>
          <p:cNvSpPr txBox="1"/>
          <p:nvPr/>
        </p:nvSpPr>
        <p:spPr>
          <a:xfrm>
            <a:off x="193729" y="898902"/>
            <a:ext cx="1000595" cy="523220"/>
          </a:xfrm>
          <a:prstGeom prst="rect">
            <a:avLst/>
          </a:prstGeom>
          <a:noFill/>
        </p:spPr>
        <p:txBody>
          <a:bodyPr wrap="none" rtlCol="0">
            <a:spAutoFit/>
          </a:bodyPr>
          <a:lstStyle/>
          <a:p>
            <a:r>
              <a:rPr lang="en-US" dirty="0" smtClean="0">
                <a:solidFill>
                  <a:schemeClr val="accent5"/>
                </a:solidFill>
              </a:rPr>
              <a:t>Typical</a:t>
            </a:r>
          </a:p>
          <a:p>
            <a:r>
              <a:rPr lang="en-US" dirty="0" smtClean="0">
                <a:solidFill>
                  <a:schemeClr val="accent5"/>
                </a:solidFill>
              </a:rPr>
              <a:t>Enterprise</a:t>
            </a:r>
            <a:endParaRPr lang="en-US" dirty="0">
              <a:solidFill>
                <a:schemeClr val="accent5"/>
              </a:solidFill>
            </a:endParaRPr>
          </a:p>
        </p:txBody>
      </p:sp>
      <p:grpSp>
        <p:nvGrpSpPr>
          <p:cNvPr id="749" name="Group 744"/>
          <p:cNvGrpSpPr/>
          <p:nvPr/>
        </p:nvGrpSpPr>
        <p:grpSpPr>
          <a:xfrm>
            <a:off x="953598" y="2146515"/>
            <a:ext cx="2758246" cy="1627322"/>
            <a:chOff x="922665" y="2145030"/>
            <a:chExt cx="2310296" cy="2104292"/>
          </a:xfrm>
        </p:grpSpPr>
        <p:grpSp>
          <p:nvGrpSpPr>
            <p:cNvPr id="750" name="Group 308"/>
            <p:cNvGrpSpPr/>
            <p:nvPr/>
          </p:nvGrpSpPr>
          <p:grpSpPr>
            <a:xfrm>
              <a:off x="1904766" y="2415540"/>
              <a:ext cx="1135614" cy="936776"/>
              <a:chOff x="1394226" y="2343072"/>
              <a:chExt cx="1880154" cy="1474064"/>
            </a:xfrm>
          </p:grpSpPr>
          <p:grpSp>
            <p:nvGrpSpPr>
              <p:cNvPr id="751" name="Group 493"/>
              <p:cNvGrpSpPr/>
              <p:nvPr/>
            </p:nvGrpSpPr>
            <p:grpSpPr>
              <a:xfrm>
                <a:off x="1394226" y="2983152"/>
                <a:ext cx="742949" cy="833984"/>
                <a:chOff x="3826166" y="4099979"/>
                <a:chExt cx="742949" cy="833984"/>
              </a:xfrm>
            </p:grpSpPr>
            <p:cxnSp>
              <p:nvCxnSpPr>
                <p:cNvPr id="494" name="Straight Arrow Connector 493"/>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8" name="Straight Arrow Connector 497"/>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01" name="Oval 500"/>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2" name="Group 263"/>
              <p:cNvGrpSpPr/>
              <p:nvPr/>
            </p:nvGrpSpPr>
            <p:grpSpPr>
              <a:xfrm>
                <a:off x="2140986" y="2895522"/>
                <a:ext cx="742949" cy="833984"/>
                <a:chOff x="3826166" y="4099979"/>
                <a:chExt cx="742949" cy="833984"/>
              </a:xfrm>
            </p:grpSpPr>
            <p:cxnSp>
              <p:nvCxnSpPr>
                <p:cNvPr id="451" name="Straight Arrow Connector 450"/>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2" name="Straight Arrow Connector 451"/>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3" name="Group 278"/>
              <p:cNvGrpSpPr/>
              <p:nvPr/>
            </p:nvGrpSpPr>
            <p:grpSpPr>
              <a:xfrm rot="2909657">
                <a:off x="2506547" y="2556430"/>
                <a:ext cx="742949" cy="792730"/>
                <a:chOff x="3826166" y="4099979"/>
                <a:chExt cx="742949" cy="833984"/>
              </a:xfrm>
            </p:grpSpPr>
            <p:cxnSp>
              <p:nvCxnSpPr>
                <p:cNvPr id="420" name="Straight Arrow Connector 419"/>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1" name="Straight Arrow Connector 420"/>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43" name="Oval 44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293"/>
              <p:cNvGrpSpPr/>
              <p:nvPr/>
            </p:nvGrpSpPr>
            <p:grpSpPr>
              <a:xfrm>
                <a:off x="1527576" y="2343072"/>
                <a:ext cx="742949" cy="833984"/>
                <a:chOff x="3826166" y="4099979"/>
                <a:chExt cx="742949" cy="833984"/>
              </a:xfrm>
            </p:grpSpPr>
            <p:cxnSp>
              <p:nvCxnSpPr>
                <p:cNvPr id="392" name="Straight Arrow Connector 391"/>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13" name="Oval 41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5" name="Group 351"/>
            <p:cNvGrpSpPr/>
            <p:nvPr/>
          </p:nvGrpSpPr>
          <p:grpSpPr>
            <a:xfrm rot="16967748">
              <a:off x="2176827" y="3051810"/>
              <a:ext cx="1111203" cy="1001064"/>
              <a:chOff x="3468416" y="2150915"/>
              <a:chExt cx="1809343" cy="1357129"/>
            </a:xfrm>
          </p:grpSpPr>
          <p:grpSp>
            <p:nvGrpSpPr>
              <p:cNvPr id="756" name="Group 494"/>
              <p:cNvGrpSpPr/>
              <p:nvPr/>
            </p:nvGrpSpPr>
            <p:grpSpPr>
              <a:xfrm rot="3433791">
                <a:off x="3452004" y="2680506"/>
                <a:ext cx="756325" cy="723494"/>
                <a:chOff x="5222490" y="4191419"/>
                <a:chExt cx="756325" cy="723494"/>
              </a:xfrm>
            </p:grpSpPr>
            <p:cxnSp>
              <p:nvCxnSpPr>
                <p:cNvPr id="552" name="Straight Arrow Connector 551"/>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3" name="Straight Arrow Connector 552"/>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4" name="Straight Arrow Connector 553"/>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5" name="Straight Arrow Connector 554"/>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6" name="Straight Arrow Connector 555"/>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7" name="Straight Arrow Connector 556"/>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58" name="Oval 557"/>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7" name="Group 309"/>
              <p:cNvGrpSpPr/>
              <p:nvPr/>
            </p:nvGrpSpPr>
            <p:grpSpPr>
              <a:xfrm>
                <a:off x="3913010" y="2150915"/>
                <a:ext cx="756325" cy="723494"/>
                <a:chOff x="5222490" y="4191419"/>
                <a:chExt cx="756325" cy="723494"/>
              </a:xfrm>
            </p:grpSpPr>
            <p:cxnSp>
              <p:nvCxnSpPr>
                <p:cNvPr id="539" name="Straight Arrow Connector 538"/>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1" name="Straight Arrow Connector 540"/>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2" name="Straight Arrow Connector 541"/>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45" name="Oval 544"/>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8" name="Group 323"/>
              <p:cNvGrpSpPr/>
              <p:nvPr/>
            </p:nvGrpSpPr>
            <p:grpSpPr>
              <a:xfrm rot="18127000">
                <a:off x="4042550" y="2688125"/>
                <a:ext cx="756325" cy="723494"/>
                <a:chOff x="5222490" y="4191419"/>
                <a:chExt cx="756325" cy="723494"/>
              </a:xfrm>
            </p:grpSpPr>
            <p:cxnSp>
              <p:nvCxnSpPr>
                <p:cNvPr id="526" name="Straight Arrow Connector 525"/>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8" name="Straight Arrow Connector 527"/>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0" name="Straight Arrow Connector 529"/>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32" name="Oval 531"/>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9" name="Group 337"/>
              <p:cNvGrpSpPr/>
              <p:nvPr/>
            </p:nvGrpSpPr>
            <p:grpSpPr>
              <a:xfrm rot="7185673">
                <a:off x="4537849" y="2768135"/>
                <a:ext cx="756325" cy="723494"/>
                <a:chOff x="5222490" y="4191419"/>
                <a:chExt cx="756325" cy="723494"/>
              </a:xfrm>
            </p:grpSpPr>
            <p:cxnSp>
              <p:nvCxnSpPr>
                <p:cNvPr id="513" name="Straight Arrow Connector 512"/>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7" name="Straight Arrow Connector 516"/>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8" name="Straight Arrow Connector 517"/>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19" name="Oval 518"/>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0" name="Group 388"/>
            <p:cNvGrpSpPr/>
            <p:nvPr/>
          </p:nvGrpSpPr>
          <p:grpSpPr>
            <a:xfrm>
              <a:off x="1436370" y="3516630"/>
              <a:ext cx="925830" cy="732692"/>
              <a:chOff x="3272433" y="1929439"/>
              <a:chExt cx="1583095" cy="1272134"/>
            </a:xfrm>
          </p:grpSpPr>
          <p:grpSp>
            <p:nvGrpSpPr>
              <p:cNvPr id="761" name="Group 495"/>
              <p:cNvGrpSpPr/>
              <p:nvPr/>
            </p:nvGrpSpPr>
            <p:grpSpPr>
              <a:xfrm>
                <a:off x="3794403" y="2542849"/>
                <a:ext cx="577255" cy="658724"/>
                <a:chOff x="6308340" y="4340009"/>
                <a:chExt cx="577255" cy="658724"/>
              </a:xfrm>
            </p:grpSpPr>
            <p:cxnSp>
              <p:nvCxnSpPr>
                <p:cNvPr id="608" name="Straight Arrow Connector 607"/>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9" name="Straight Arrow Connector 608"/>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0" name="Straight Arrow Connector 609"/>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13" name="Oval 612"/>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2" name="Group 352"/>
              <p:cNvGrpSpPr/>
              <p:nvPr/>
            </p:nvGrpSpPr>
            <p:grpSpPr>
              <a:xfrm>
                <a:off x="3272433" y="2169469"/>
                <a:ext cx="577255" cy="658724"/>
                <a:chOff x="6308340" y="4340009"/>
                <a:chExt cx="577255" cy="658724"/>
              </a:xfrm>
            </p:grpSpPr>
            <p:cxnSp>
              <p:nvCxnSpPr>
                <p:cNvPr id="597" name="Straight Arrow Connector 596"/>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8" name="Straight Arrow Connector 597"/>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0" name="Straight Arrow Connector 599"/>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1" name="Straight Arrow Connector 600"/>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02" name="Oval 601"/>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364"/>
              <p:cNvGrpSpPr/>
              <p:nvPr/>
            </p:nvGrpSpPr>
            <p:grpSpPr>
              <a:xfrm>
                <a:off x="4278273" y="2531419"/>
                <a:ext cx="577255" cy="658724"/>
                <a:chOff x="6308340" y="4340009"/>
                <a:chExt cx="577255" cy="658724"/>
              </a:xfrm>
            </p:grpSpPr>
            <p:cxnSp>
              <p:nvCxnSpPr>
                <p:cNvPr id="586" name="Straight Arrow Connector 585"/>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7" name="Straight Arrow Connector 586"/>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0" name="Straight Arrow Connector 589"/>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91" name="Oval 590"/>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376"/>
              <p:cNvGrpSpPr/>
              <p:nvPr/>
            </p:nvGrpSpPr>
            <p:grpSpPr>
              <a:xfrm>
                <a:off x="4057293" y="1929439"/>
                <a:ext cx="577255" cy="658724"/>
                <a:chOff x="6308340" y="4340009"/>
                <a:chExt cx="577255" cy="658724"/>
              </a:xfrm>
            </p:grpSpPr>
            <p:cxnSp>
              <p:nvCxnSpPr>
                <p:cNvPr id="571" name="Straight Arrow Connector 570"/>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5" name="Straight Arrow Connector 574"/>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76" name="Oval 575"/>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5" name="Group 262"/>
            <p:cNvGrpSpPr/>
            <p:nvPr/>
          </p:nvGrpSpPr>
          <p:grpSpPr>
            <a:xfrm>
              <a:off x="1078535" y="2815590"/>
              <a:ext cx="883615" cy="882938"/>
              <a:chOff x="1086155" y="2437825"/>
              <a:chExt cx="1423075" cy="1420724"/>
            </a:xfrm>
          </p:grpSpPr>
          <p:grpSp>
            <p:nvGrpSpPr>
              <p:cNvPr id="766" name="Group 492"/>
              <p:cNvGrpSpPr/>
              <p:nvPr/>
            </p:nvGrpSpPr>
            <p:grpSpPr>
              <a:xfrm>
                <a:off x="1086155" y="3138865"/>
                <a:ext cx="653455" cy="719684"/>
                <a:chOff x="2547870" y="4271429"/>
                <a:chExt cx="653455" cy="719684"/>
              </a:xfrm>
            </p:grpSpPr>
            <p:cxnSp>
              <p:nvCxnSpPr>
                <p:cNvPr id="672" name="Straight Arrow Connector 671"/>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3" name="Straight Arrow Connector 672"/>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5" name="Straight Arrow Connector 674"/>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6" name="Straight Arrow Connector 675"/>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9" name="Straight Arrow Connector 678"/>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80" name="Oval 679"/>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7" name="Group 211"/>
              <p:cNvGrpSpPr/>
              <p:nvPr/>
            </p:nvGrpSpPr>
            <p:grpSpPr>
              <a:xfrm rot="20835891">
                <a:off x="1752906" y="3089338"/>
                <a:ext cx="653455" cy="719684"/>
                <a:chOff x="2547870" y="4271429"/>
                <a:chExt cx="653455" cy="719684"/>
              </a:xfrm>
            </p:grpSpPr>
            <p:cxnSp>
              <p:nvCxnSpPr>
                <p:cNvPr id="656" name="Straight Arrow Connector 655"/>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7" name="Straight Arrow Connector 656"/>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9" name="Straight Arrow Connector 658"/>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0" name="Straight Arrow Connector 659"/>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2" name="Straight Arrow Connector 661"/>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3" name="Straight Arrow Connector 662"/>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64" name="Oval 663"/>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28"/>
              <p:cNvGrpSpPr/>
              <p:nvPr/>
            </p:nvGrpSpPr>
            <p:grpSpPr>
              <a:xfrm>
                <a:off x="1855775" y="2437825"/>
                <a:ext cx="653455" cy="719684"/>
                <a:chOff x="2547870" y="4271429"/>
                <a:chExt cx="653455" cy="719684"/>
              </a:xfrm>
            </p:grpSpPr>
            <p:cxnSp>
              <p:nvCxnSpPr>
                <p:cNvPr id="640" name="Straight Arrow Connector 639"/>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1" name="Straight Arrow Connector 640"/>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2" name="Straight Arrow Connector 641"/>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5" name="Straight Arrow Connector 644"/>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6" name="Straight Arrow Connector 645"/>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7" name="Straight Arrow Connector 646"/>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48" name="Oval 647"/>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45"/>
              <p:cNvGrpSpPr/>
              <p:nvPr/>
            </p:nvGrpSpPr>
            <p:grpSpPr>
              <a:xfrm rot="10800000">
                <a:off x="1116635" y="2502595"/>
                <a:ext cx="653455" cy="719684"/>
                <a:chOff x="2547870" y="4271429"/>
                <a:chExt cx="653455" cy="719684"/>
              </a:xfrm>
            </p:grpSpPr>
            <p:cxnSp>
              <p:nvCxnSpPr>
                <p:cNvPr id="624" name="Straight Arrow Connector 623"/>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5" name="Straight Arrow Connector 624"/>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0" name="Straight Arrow Connector 629"/>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1" name="Straight Arrow Connector 630"/>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32" name="Oval 631"/>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210"/>
            <p:cNvGrpSpPr/>
            <p:nvPr/>
          </p:nvGrpSpPr>
          <p:grpSpPr>
            <a:xfrm>
              <a:off x="922665" y="2145030"/>
              <a:ext cx="1005195" cy="735330"/>
              <a:chOff x="408315" y="3386379"/>
              <a:chExt cx="1531685" cy="1171155"/>
            </a:xfrm>
          </p:grpSpPr>
          <p:grpSp>
            <p:nvGrpSpPr>
              <p:cNvPr id="44" name="Group 491"/>
              <p:cNvGrpSpPr/>
              <p:nvPr/>
            </p:nvGrpSpPr>
            <p:grpSpPr>
              <a:xfrm>
                <a:off x="870875" y="3940185"/>
                <a:ext cx="596685" cy="617349"/>
                <a:chOff x="1046135" y="4458345"/>
                <a:chExt cx="596685" cy="617349"/>
              </a:xfrm>
            </p:grpSpPr>
            <p:cxnSp>
              <p:nvCxnSpPr>
                <p:cNvPr id="732" name="Straight Arrow Connector 731"/>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33" name="Oval 732"/>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8" name="Straight Arrow Connector 737"/>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9" name="Straight Arrow Connector 738"/>
                <p:cNvCxnSpPr>
                  <a:endCxn id="742"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0" name="Straight Arrow Connector 739"/>
                <p:cNvCxnSpPr>
                  <a:endCxn id="741"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41" name="Oval 740"/>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3" name="Straight Arrow Connector 742"/>
                <p:cNvCxnSpPr>
                  <a:endCxn id="736"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4" name="Straight Arrow Connector 743"/>
                <p:cNvCxnSpPr>
                  <a:endCxn id="737"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47" name="Group 168"/>
              <p:cNvGrpSpPr/>
              <p:nvPr/>
            </p:nvGrpSpPr>
            <p:grpSpPr>
              <a:xfrm>
                <a:off x="408315" y="3608198"/>
                <a:ext cx="596685" cy="617349"/>
                <a:chOff x="1046135" y="4458345"/>
                <a:chExt cx="596685" cy="617349"/>
              </a:xfrm>
            </p:grpSpPr>
            <p:cxnSp>
              <p:nvCxnSpPr>
                <p:cNvPr id="719" name="Straight Arrow Connector 718"/>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0" name="Oval 719"/>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5" name="Straight Arrow Connector 724"/>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6" name="Straight Arrow Connector 725"/>
                <p:cNvCxnSpPr>
                  <a:endCxn id="729"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7" name="Straight Arrow Connector 726"/>
                <p:cNvCxnSpPr>
                  <a:endCxn id="728"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8" name="Oval 727"/>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0" name="Straight Arrow Connector 729"/>
                <p:cNvCxnSpPr>
                  <a:endCxn id="723"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1" name="Straight Arrow Connector 730"/>
                <p:cNvCxnSpPr>
                  <a:endCxn id="724"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182"/>
              <p:cNvGrpSpPr/>
              <p:nvPr/>
            </p:nvGrpSpPr>
            <p:grpSpPr>
              <a:xfrm>
                <a:off x="880819" y="3386379"/>
                <a:ext cx="596685" cy="617349"/>
                <a:chOff x="1046135" y="4458345"/>
                <a:chExt cx="596685" cy="617349"/>
              </a:xfrm>
            </p:grpSpPr>
            <p:cxnSp>
              <p:nvCxnSpPr>
                <p:cNvPr id="706" name="Straight Arrow Connector 705"/>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7" name="Oval 706"/>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2" name="Straight Arrow Connector 711"/>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3" name="Straight Arrow Connector 712"/>
                <p:cNvCxnSpPr>
                  <a:endCxn id="716"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a:endCxn id="715"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15" name="Oval 714"/>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 name="Straight Arrow Connector 716"/>
                <p:cNvCxnSpPr>
                  <a:endCxn id="710"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8" name="Straight Arrow Connector 717"/>
                <p:cNvCxnSpPr>
                  <a:endCxn id="711"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1" name="Group 196"/>
              <p:cNvGrpSpPr/>
              <p:nvPr/>
            </p:nvGrpSpPr>
            <p:grpSpPr>
              <a:xfrm>
                <a:off x="1343315" y="3719205"/>
                <a:ext cx="596685" cy="617349"/>
                <a:chOff x="1046135" y="4458345"/>
                <a:chExt cx="596685" cy="617349"/>
              </a:xfrm>
            </p:grpSpPr>
            <p:cxnSp>
              <p:nvCxnSpPr>
                <p:cNvPr id="693" name="Straight Arrow Connector 692"/>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94" name="Oval 693"/>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9" name="Straight Arrow Connector 698"/>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0" name="Straight Arrow Connector 699"/>
                <p:cNvCxnSpPr>
                  <a:endCxn id="703"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1" name="Straight Arrow Connector 700"/>
                <p:cNvCxnSpPr>
                  <a:endCxn id="702"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4" name="Straight Arrow Connector 703"/>
                <p:cNvCxnSpPr>
                  <a:endCxn id="697"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5" name="Straight Arrow Connector 704"/>
                <p:cNvCxnSpPr>
                  <a:endCxn id="698"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sp>
        <p:nvSpPr>
          <p:cNvPr id="1041" name="Right Brace 1040"/>
          <p:cNvSpPr/>
          <p:nvPr/>
        </p:nvSpPr>
        <p:spPr>
          <a:xfrm>
            <a:off x="3866827" y="2231756"/>
            <a:ext cx="550190" cy="150333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042" name="Right Brace 1041"/>
          <p:cNvSpPr/>
          <p:nvPr/>
        </p:nvSpPr>
        <p:spPr>
          <a:xfrm>
            <a:off x="5584556" y="2267918"/>
            <a:ext cx="550190" cy="150333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043" name="TextBox 1042"/>
          <p:cNvSpPr txBox="1"/>
          <p:nvPr/>
        </p:nvSpPr>
        <p:spPr>
          <a:xfrm>
            <a:off x="6294715" y="2387323"/>
            <a:ext cx="2733441" cy="1169551"/>
          </a:xfrm>
          <a:prstGeom prst="rect">
            <a:avLst/>
          </a:prstGeom>
          <a:noFill/>
        </p:spPr>
        <p:txBody>
          <a:bodyPr wrap="none" rtlCol="0">
            <a:spAutoFit/>
          </a:bodyPr>
          <a:lstStyle/>
          <a:p>
            <a:r>
              <a:rPr lang="en-US" b="1" i="1" u="sng" dirty="0" smtClean="0">
                <a:solidFill>
                  <a:schemeClr val="bg1"/>
                </a:solidFill>
              </a:rPr>
              <a:t>Query Processing</a:t>
            </a:r>
          </a:p>
          <a:p>
            <a:pPr>
              <a:buFont typeface="Wingdings" pitchFamily="2" charset="2"/>
              <a:buChar char="ü"/>
            </a:pPr>
            <a:r>
              <a:rPr lang="en-US" dirty="0" smtClean="0">
                <a:solidFill>
                  <a:schemeClr val="bg1"/>
                </a:solidFill>
              </a:rPr>
              <a:t>Requires complex large scale</a:t>
            </a:r>
          </a:p>
          <a:p>
            <a:r>
              <a:rPr lang="en-US" dirty="0" smtClean="0">
                <a:solidFill>
                  <a:schemeClr val="bg1"/>
                </a:solidFill>
              </a:rPr>
              <a:t>graph queries</a:t>
            </a:r>
          </a:p>
          <a:p>
            <a:endParaRPr lang="en-US" dirty="0" smtClean="0">
              <a:solidFill>
                <a:schemeClr val="bg1"/>
              </a:solidFill>
            </a:endParaRPr>
          </a:p>
          <a:p>
            <a:pPr>
              <a:buFont typeface="Wingdings" pitchFamily="2" charset="2"/>
              <a:buChar char="ü"/>
            </a:pPr>
            <a:r>
              <a:rPr lang="en-US" b="1" dirty="0" smtClean="0">
                <a:solidFill>
                  <a:srgbClr val="C00000"/>
                </a:solidFill>
              </a:rPr>
              <a:t>Cray XMT</a:t>
            </a:r>
          </a:p>
        </p:txBody>
      </p:sp>
      <p:sp>
        <p:nvSpPr>
          <p:cNvPr id="1044" name="Down Arrow 1043"/>
          <p:cNvSpPr/>
          <p:nvPr/>
        </p:nvSpPr>
        <p:spPr>
          <a:xfrm rot="1591716" flipV="1">
            <a:off x="1537546" y="3783330"/>
            <a:ext cx="96944" cy="38261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45" name="Down Arrow 1044"/>
          <p:cNvSpPr/>
          <p:nvPr/>
        </p:nvSpPr>
        <p:spPr>
          <a:xfrm rot="21320542" flipV="1">
            <a:off x="2570033" y="3853731"/>
            <a:ext cx="96944" cy="28014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46" name="Down Arrow 1045"/>
          <p:cNvSpPr/>
          <p:nvPr/>
        </p:nvSpPr>
        <p:spPr>
          <a:xfrm rot="19065068" flipV="1">
            <a:off x="3361612" y="3744029"/>
            <a:ext cx="96944" cy="5385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47" name="Down Arrow 1046"/>
          <p:cNvSpPr/>
          <p:nvPr/>
        </p:nvSpPr>
        <p:spPr>
          <a:xfrm rot="17485539" flipV="1">
            <a:off x="4968847" y="2634576"/>
            <a:ext cx="96944" cy="264326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48" name="Down Arrow 1047"/>
          <p:cNvSpPr/>
          <p:nvPr/>
        </p:nvSpPr>
        <p:spPr>
          <a:xfrm rot="17914027" flipV="1">
            <a:off x="4205532" y="3225191"/>
            <a:ext cx="96944" cy="166027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619" name="Group 618"/>
          <p:cNvGrpSpPr/>
          <p:nvPr/>
        </p:nvGrpSpPr>
        <p:grpSpPr>
          <a:xfrm>
            <a:off x="857895" y="4141470"/>
            <a:ext cx="6377295" cy="1020596"/>
            <a:chOff x="857895" y="4141470"/>
            <a:chExt cx="6377295" cy="1020596"/>
          </a:xfrm>
        </p:grpSpPr>
        <p:grpSp>
          <p:nvGrpSpPr>
            <p:cNvPr id="620" name="Group 210"/>
            <p:cNvGrpSpPr/>
            <p:nvPr/>
          </p:nvGrpSpPr>
          <p:grpSpPr>
            <a:xfrm>
              <a:off x="857895" y="4339596"/>
              <a:ext cx="1005196" cy="735332"/>
              <a:chOff x="408315" y="3386379"/>
              <a:chExt cx="1531685" cy="1171155"/>
            </a:xfrm>
          </p:grpSpPr>
          <p:grpSp>
            <p:nvGrpSpPr>
              <p:cNvPr id="996" name="Group 491"/>
              <p:cNvGrpSpPr/>
              <p:nvPr/>
            </p:nvGrpSpPr>
            <p:grpSpPr>
              <a:xfrm>
                <a:off x="870875" y="3940185"/>
                <a:ext cx="596685" cy="617349"/>
                <a:chOff x="1046135" y="4458345"/>
                <a:chExt cx="596685" cy="617349"/>
              </a:xfrm>
            </p:grpSpPr>
            <p:cxnSp>
              <p:nvCxnSpPr>
                <p:cNvPr id="1039" name="Straight Arrow Connector 1038"/>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40" name="Oval 1039"/>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3" name="Straight Arrow Connector 1052"/>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4" name="Straight Arrow Connector 1053"/>
                <p:cNvCxnSpPr>
                  <a:endCxn id="1057"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5" name="Straight Arrow Connector 1054"/>
                <p:cNvCxnSpPr>
                  <a:endCxn id="1056"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56" name="Oval 1055"/>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8" name="Straight Arrow Connector 1057"/>
                <p:cNvCxnSpPr>
                  <a:endCxn id="1051"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9" name="Straight Arrow Connector 1058"/>
                <p:cNvCxnSpPr>
                  <a:endCxn id="1052"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997" name="Group 168"/>
              <p:cNvGrpSpPr/>
              <p:nvPr/>
            </p:nvGrpSpPr>
            <p:grpSpPr>
              <a:xfrm>
                <a:off x="408315" y="3608198"/>
                <a:ext cx="596685" cy="617349"/>
                <a:chOff x="1046135" y="4458345"/>
                <a:chExt cx="596685" cy="617349"/>
              </a:xfrm>
            </p:grpSpPr>
            <p:cxnSp>
              <p:nvCxnSpPr>
                <p:cNvPr id="1026" name="Straight Arrow Connector 1025"/>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27" name="Oval 1026"/>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7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7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7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7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2" name="Straight Arrow Connector 1031"/>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3" name="Straight Arrow Connector 1032"/>
                <p:cNvCxnSpPr>
                  <a:endCxn id="1036"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a:endCxn id="1035"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35" name="Oval 1034"/>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7" name="Straight Arrow Connector 103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8" name="Straight Arrow Connector 1037"/>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998" name="Group 182"/>
              <p:cNvGrpSpPr/>
              <p:nvPr/>
            </p:nvGrpSpPr>
            <p:grpSpPr>
              <a:xfrm>
                <a:off x="880819" y="3386379"/>
                <a:ext cx="596685" cy="617349"/>
                <a:chOff x="1046135" y="4458345"/>
                <a:chExt cx="596685" cy="617349"/>
              </a:xfrm>
            </p:grpSpPr>
            <p:cxnSp>
              <p:nvCxnSpPr>
                <p:cNvPr id="1013" name="Straight Arrow Connector 1012"/>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14" name="Oval 1013"/>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Oval 1014"/>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9" name="Straight Arrow Connector 1018"/>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0" name="Straight Arrow Connector 1019"/>
                <p:cNvCxnSpPr>
                  <a:endCxn id="1023"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1" name="Straight Arrow Connector 1020"/>
                <p:cNvCxnSpPr>
                  <a:endCxn id="1022"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22" name="Oval 1021"/>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4" name="Straight Arrow Connector 1023"/>
                <p:cNvCxnSpPr>
                  <a:endCxn id="1017"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a:endCxn id="1018"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999" name="Group 196"/>
              <p:cNvGrpSpPr/>
              <p:nvPr/>
            </p:nvGrpSpPr>
            <p:grpSpPr>
              <a:xfrm>
                <a:off x="1343315" y="3719205"/>
                <a:ext cx="596685" cy="617349"/>
                <a:chOff x="1046135" y="4458345"/>
                <a:chExt cx="596685" cy="617349"/>
              </a:xfrm>
            </p:grpSpPr>
            <p:cxnSp>
              <p:nvCxnSpPr>
                <p:cNvPr id="1000" name="Straight Arrow Connector 999"/>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01" name="Oval 1000"/>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Oval 100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6" name="Straight Arrow Connector 1005"/>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7" name="Straight Arrow Connector 1006"/>
                <p:cNvCxnSpPr>
                  <a:endCxn id="1010"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8" name="Straight Arrow Connector 1007"/>
                <p:cNvCxnSpPr>
                  <a:endCxn id="1009"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09" name="Oval 1008"/>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1" name="Straight Arrow Connector 1010"/>
                <p:cNvCxnSpPr>
                  <a:endCxn id="1004"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12" name="Straight Arrow Connector 1011"/>
                <p:cNvCxnSpPr>
                  <a:endCxn id="1005"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621" name="Group 262"/>
            <p:cNvGrpSpPr/>
            <p:nvPr/>
          </p:nvGrpSpPr>
          <p:grpSpPr>
            <a:xfrm>
              <a:off x="2274874" y="4229099"/>
              <a:ext cx="883616" cy="882937"/>
              <a:chOff x="1086155" y="2437825"/>
              <a:chExt cx="1423075" cy="1420724"/>
            </a:xfrm>
          </p:grpSpPr>
          <p:grpSp>
            <p:nvGrpSpPr>
              <p:cNvPr id="928" name="Group 492"/>
              <p:cNvGrpSpPr/>
              <p:nvPr/>
            </p:nvGrpSpPr>
            <p:grpSpPr>
              <a:xfrm>
                <a:off x="1086155" y="3138865"/>
                <a:ext cx="653455" cy="719684"/>
                <a:chOff x="2547870" y="4271429"/>
                <a:chExt cx="653455" cy="719684"/>
              </a:xfrm>
            </p:grpSpPr>
            <p:cxnSp>
              <p:nvCxnSpPr>
                <p:cNvPr id="980" name="Straight Arrow Connector 979"/>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1" name="Straight Arrow Connector 980"/>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2" name="Straight Arrow Connector 981"/>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3" name="Straight Arrow Connector 982"/>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4" name="Straight Arrow Connector 983"/>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5" name="Straight Arrow Connector 984"/>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6" name="Straight Arrow Connector 985"/>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7" name="Straight Arrow Connector 986"/>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88" name="Oval 987"/>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9" name="Group 211"/>
              <p:cNvGrpSpPr/>
              <p:nvPr/>
            </p:nvGrpSpPr>
            <p:grpSpPr>
              <a:xfrm rot="20835891">
                <a:off x="1752906" y="3089338"/>
                <a:ext cx="653455" cy="719684"/>
                <a:chOff x="2547870" y="4271429"/>
                <a:chExt cx="653455" cy="719684"/>
              </a:xfrm>
            </p:grpSpPr>
            <p:cxnSp>
              <p:nvCxnSpPr>
                <p:cNvPr id="964" name="Straight Arrow Connector 963"/>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5" name="Straight Arrow Connector 964"/>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6" name="Straight Arrow Connector 965"/>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7" name="Straight Arrow Connector 966"/>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8" name="Straight Arrow Connector 967"/>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9" name="Straight Arrow Connector 968"/>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0" name="Straight Arrow Connector 969"/>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1" name="Straight Arrow Connector 970"/>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72" name="Oval 971"/>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0" name="Group 228"/>
              <p:cNvGrpSpPr/>
              <p:nvPr/>
            </p:nvGrpSpPr>
            <p:grpSpPr>
              <a:xfrm>
                <a:off x="1855775" y="2437825"/>
                <a:ext cx="653455" cy="719684"/>
                <a:chOff x="2547870" y="4271429"/>
                <a:chExt cx="653455" cy="719684"/>
              </a:xfrm>
            </p:grpSpPr>
            <p:cxnSp>
              <p:nvCxnSpPr>
                <p:cNvPr id="948" name="Straight Arrow Connector 947"/>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9" name="Straight Arrow Connector 948"/>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0" name="Straight Arrow Connector 949"/>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1" name="Straight Arrow Connector 950"/>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2" name="Straight Arrow Connector 951"/>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3" name="Straight Arrow Connector 952"/>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4" name="Straight Arrow Connector 953"/>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5" name="Straight Arrow Connector 954"/>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56" name="Oval 955"/>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959"/>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1" name="Group 245"/>
              <p:cNvGrpSpPr/>
              <p:nvPr/>
            </p:nvGrpSpPr>
            <p:grpSpPr>
              <a:xfrm rot="10800000">
                <a:off x="1116635" y="2502595"/>
                <a:ext cx="653455" cy="719684"/>
                <a:chOff x="2547870" y="4271429"/>
                <a:chExt cx="653455" cy="719684"/>
              </a:xfrm>
            </p:grpSpPr>
            <p:cxnSp>
              <p:nvCxnSpPr>
                <p:cNvPr id="932" name="Straight Arrow Connector 931"/>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3" name="Straight Arrow Connector 932"/>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4" name="Straight Arrow Connector 933"/>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5" name="Straight Arrow Connector 934"/>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6" name="Straight Arrow Connector 935"/>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7" name="Straight Arrow Connector 936"/>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8" name="Straight Arrow Connector 937"/>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9" name="Straight Arrow Connector 938"/>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40" name="Oval 939"/>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Oval 940"/>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Oval 945"/>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2" name="Group 308"/>
            <p:cNvGrpSpPr/>
            <p:nvPr/>
          </p:nvGrpSpPr>
          <p:grpSpPr>
            <a:xfrm>
              <a:off x="3577357" y="4225292"/>
              <a:ext cx="1135619" cy="936775"/>
              <a:chOff x="1394226" y="2343072"/>
              <a:chExt cx="1880161" cy="1474064"/>
            </a:xfrm>
          </p:grpSpPr>
          <p:grpSp>
            <p:nvGrpSpPr>
              <p:cNvPr id="868" name="Group 493"/>
              <p:cNvGrpSpPr/>
              <p:nvPr/>
            </p:nvGrpSpPr>
            <p:grpSpPr>
              <a:xfrm>
                <a:off x="1394226" y="2983152"/>
                <a:ext cx="742949" cy="833984"/>
                <a:chOff x="3826166" y="4099979"/>
                <a:chExt cx="742949" cy="833984"/>
              </a:xfrm>
            </p:grpSpPr>
            <p:cxnSp>
              <p:nvCxnSpPr>
                <p:cNvPr id="914" name="Straight Arrow Connector 913"/>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5" name="Straight Arrow Connector 914"/>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6" name="Straight Arrow Connector 915"/>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7" name="Straight Arrow Connector 916"/>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8" name="Straight Arrow Connector 917"/>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9" name="Straight Arrow Connector 918"/>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0" name="Straight Arrow Connector 919"/>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21" name="Oval 920"/>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923"/>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9" name="Group 263"/>
              <p:cNvGrpSpPr/>
              <p:nvPr/>
            </p:nvGrpSpPr>
            <p:grpSpPr>
              <a:xfrm>
                <a:off x="2140986" y="2895522"/>
                <a:ext cx="742949" cy="833984"/>
                <a:chOff x="3826166" y="4099979"/>
                <a:chExt cx="742949" cy="833984"/>
              </a:xfrm>
            </p:grpSpPr>
            <p:cxnSp>
              <p:nvCxnSpPr>
                <p:cNvPr id="900" name="Straight Arrow Connector 899"/>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1" name="Straight Arrow Connector 900"/>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2" name="Straight Arrow Connector 901"/>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3" name="Straight Arrow Connector 902"/>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4" name="Straight Arrow Connector 903"/>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5" name="Straight Arrow Connector 904"/>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6" name="Straight Arrow Connector 905"/>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07" name="Oval 906"/>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0" name="Group 278"/>
              <p:cNvGrpSpPr/>
              <p:nvPr/>
            </p:nvGrpSpPr>
            <p:grpSpPr>
              <a:xfrm rot="2909657">
                <a:off x="2506547" y="2556430"/>
                <a:ext cx="742949" cy="792730"/>
                <a:chOff x="3826166" y="4099979"/>
                <a:chExt cx="742949" cy="833984"/>
              </a:xfrm>
            </p:grpSpPr>
            <p:cxnSp>
              <p:nvCxnSpPr>
                <p:cNvPr id="886" name="Straight Arrow Connector 885"/>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7" name="Straight Arrow Connector 886"/>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8" name="Straight Arrow Connector 887"/>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9" name="Straight Arrow Connector 888"/>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0" name="Straight Arrow Connector 889"/>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1" name="Straight Arrow Connector 890"/>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2" name="Straight Arrow Connector 891"/>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93" name="Oval 892"/>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1" name="Group 293"/>
              <p:cNvGrpSpPr/>
              <p:nvPr/>
            </p:nvGrpSpPr>
            <p:grpSpPr>
              <a:xfrm>
                <a:off x="1527576" y="2343072"/>
                <a:ext cx="742949" cy="833984"/>
                <a:chOff x="3826166" y="4099979"/>
                <a:chExt cx="742949" cy="833984"/>
              </a:xfrm>
            </p:grpSpPr>
            <p:cxnSp>
              <p:nvCxnSpPr>
                <p:cNvPr id="872" name="Straight Arrow Connector 871"/>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3" name="Straight Arrow Connector 872"/>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4" name="Straight Arrow Connector 873"/>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5" name="Straight Arrow Connector 874"/>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6" name="Straight Arrow Connector 875"/>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7" name="Straight Arrow Connector 876"/>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8" name="Straight Arrow Connector 877"/>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79" name="Oval 878"/>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351"/>
            <p:cNvGrpSpPr/>
            <p:nvPr/>
          </p:nvGrpSpPr>
          <p:grpSpPr>
            <a:xfrm>
              <a:off x="4996229" y="4141470"/>
              <a:ext cx="1111200" cy="1001063"/>
              <a:chOff x="3468420" y="2150915"/>
              <a:chExt cx="1809339" cy="1357129"/>
            </a:xfrm>
          </p:grpSpPr>
          <p:grpSp>
            <p:nvGrpSpPr>
              <p:cNvPr id="812" name="Group 494"/>
              <p:cNvGrpSpPr/>
              <p:nvPr/>
            </p:nvGrpSpPr>
            <p:grpSpPr>
              <a:xfrm rot="3433791">
                <a:off x="3452004" y="2680506"/>
                <a:ext cx="756325" cy="723494"/>
                <a:chOff x="5222490" y="4191419"/>
                <a:chExt cx="756325" cy="723494"/>
              </a:xfrm>
            </p:grpSpPr>
            <p:cxnSp>
              <p:nvCxnSpPr>
                <p:cNvPr id="855" name="Straight Arrow Connector 854"/>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6" name="Straight Arrow Connector 855"/>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7" name="Straight Arrow Connector 856"/>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8" name="Straight Arrow Connector 857"/>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9" name="Straight Arrow Connector 858"/>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0" name="Straight Arrow Connector 859"/>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61" name="Oval 860"/>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3" name="Group 309"/>
              <p:cNvGrpSpPr/>
              <p:nvPr/>
            </p:nvGrpSpPr>
            <p:grpSpPr>
              <a:xfrm>
                <a:off x="3913010" y="2150915"/>
                <a:ext cx="756325" cy="723494"/>
                <a:chOff x="5222490" y="4191419"/>
                <a:chExt cx="756325" cy="723494"/>
              </a:xfrm>
            </p:grpSpPr>
            <p:cxnSp>
              <p:nvCxnSpPr>
                <p:cNvPr id="842" name="Straight Arrow Connector 841"/>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3" name="Straight Arrow Connector 842"/>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4" name="Straight Arrow Connector 843"/>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5" name="Straight Arrow Connector 844"/>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6" name="Straight Arrow Connector 845"/>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7" name="Straight Arrow Connector 846"/>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48" name="Oval 847"/>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323"/>
              <p:cNvGrpSpPr/>
              <p:nvPr/>
            </p:nvGrpSpPr>
            <p:grpSpPr>
              <a:xfrm rot="18127000">
                <a:off x="4042550" y="2688125"/>
                <a:ext cx="756325" cy="723494"/>
                <a:chOff x="5222490" y="4191419"/>
                <a:chExt cx="756325" cy="723494"/>
              </a:xfrm>
            </p:grpSpPr>
            <p:cxnSp>
              <p:nvCxnSpPr>
                <p:cNvPr id="829" name="Straight Arrow Connector 828"/>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0" name="Straight Arrow Connector 829"/>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1" name="Straight Arrow Connector 830"/>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2" name="Straight Arrow Connector 831"/>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3" name="Straight Arrow Connector 832"/>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4" name="Straight Arrow Connector 833"/>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35" name="Oval 834"/>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337"/>
              <p:cNvGrpSpPr/>
              <p:nvPr/>
            </p:nvGrpSpPr>
            <p:grpSpPr>
              <a:xfrm rot="7185673">
                <a:off x="4537849" y="2768135"/>
                <a:ext cx="756325" cy="723494"/>
                <a:chOff x="5222490" y="4191419"/>
                <a:chExt cx="756325" cy="723494"/>
              </a:xfrm>
            </p:grpSpPr>
            <p:cxnSp>
              <p:nvCxnSpPr>
                <p:cNvPr id="816" name="Straight Arrow Connector 815"/>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7" name="Straight Arrow Connector 816"/>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8" name="Straight Arrow Connector 817"/>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9" name="Straight Arrow Connector 818"/>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0" name="Straight Arrow Connector 819"/>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1" name="Straight Arrow Connector 820"/>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22" name="Oval 821"/>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8" name="Group 388"/>
            <p:cNvGrpSpPr/>
            <p:nvPr/>
          </p:nvGrpSpPr>
          <p:grpSpPr>
            <a:xfrm>
              <a:off x="6309360" y="4305298"/>
              <a:ext cx="925830" cy="732691"/>
              <a:chOff x="3272433" y="1929439"/>
              <a:chExt cx="1583095" cy="1272134"/>
            </a:xfrm>
          </p:grpSpPr>
          <p:grpSp>
            <p:nvGrpSpPr>
              <p:cNvPr id="689" name="Group 495"/>
              <p:cNvGrpSpPr/>
              <p:nvPr/>
            </p:nvGrpSpPr>
            <p:grpSpPr>
              <a:xfrm>
                <a:off x="3794403" y="2542849"/>
                <a:ext cx="577255" cy="658724"/>
                <a:chOff x="6308340" y="4340009"/>
                <a:chExt cx="577255" cy="658724"/>
              </a:xfrm>
            </p:grpSpPr>
            <p:cxnSp>
              <p:nvCxnSpPr>
                <p:cNvPr id="801" name="Straight Arrow Connector 800"/>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2" name="Straight Arrow Connector 801"/>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3" name="Straight Arrow Connector 802"/>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4" name="Straight Arrow Connector 803"/>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5" name="Straight Arrow Connector 804"/>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06" name="Oval 805"/>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0" name="Group 352"/>
              <p:cNvGrpSpPr/>
              <p:nvPr/>
            </p:nvGrpSpPr>
            <p:grpSpPr>
              <a:xfrm>
                <a:off x="3272433" y="2169469"/>
                <a:ext cx="577255" cy="658724"/>
                <a:chOff x="6308340" y="4340009"/>
                <a:chExt cx="577255" cy="658724"/>
              </a:xfrm>
            </p:grpSpPr>
            <p:cxnSp>
              <p:nvCxnSpPr>
                <p:cNvPr id="790" name="Straight Arrow Connector 789"/>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1" name="Straight Arrow Connector 790"/>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2" name="Straight Arrow Connector 791"/>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3" name="Straight Arrow Connector 792"/>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95" name="Oval 794"/>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364"/>
              <p:cNvGrpSpPr/>
              <p:nvPr/>
            </p:nvGrpSpPr>
            <p:grpSpPr>
              <a:xfrm>
                <a:off x="4278273" y="2531419"/>
                <a:ext cx="577255" cy="658724"/>
                <a:chOff x="6308340" y="4340009"/>
                <a:chExt cx="577255" cy="658724"/>
              </a:xfrm>
            </p:grpSpPr>
            <p:cxnSp>
              <p:nvCxnSpPr>
                <p:cNvPr id="779" name="Straight Arrow Connector 778"/>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0" name="Straight Arrow Connector 779"/>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1" name="Straight Arrow Connector 780"/>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2" name="Straight Arrow Connector 781"/>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3" name="Straight Arrow Connector 782"/>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84" name="Oval 783"/>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2" name="Group 376"/>
              <p:cNvGrpSpPr/>
              <p:nvPr/>
            </p:nvGrpSpPr>
            <p:grpSpPr>
              <a:xfrm>
                <a:off x="4057293" y="1929439"/>
                <a:ext cx="577255" cy="658724"/>
                <a:chOff x="6308340" y="4340009"/>
                <a:chExt cx="577255" cy="658724"/>
              </a:xfrm>
            </p:grpSpPr>
            <p:cxnSp>
              <p:nvCxnSpPr>
                <p:cNvPr id="768" name="Straight Arrow Connector 767"/>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9" name="Straight Arrow Connector 768"/>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0" name="Straight Arrow Connector 769"/>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1" name="Straight Arrow Connector 770"/>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2" name="Straight Arrow Connector 771"/>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73" name="Oval 772"/>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60" y="929640"/>
            <a:ext cx="8229600" cy="4572000"/>
          </a:xfrm>
        </p:spPr>
        <p:txBody>
          <a:bodyPr/>
          <a:lstStyle/>
          <a:p>
            <a:pPr>
              <a:buClr>
                <a:schemeClr val="bg1"/>
              </a:buClr>
            </a:pPr>
            <a:r>
              <a:rPr lang="en-US" dirty="0" smtClean="0"/>
              <a:t>Background</a:t>
            </a:r>
          </a:p>
          <a:p>
            <a:pPr marL="714376" lvl="1" indent="-347663">
              <a:spcBef>
                <a:spcPct val="20000"/>
              </a:spcBef>
              <a:buClr>
                <a:srgbClr val="C00000"/>
              </a:buClr>
              <a:buSzPct val="100000"/>
              <a:buFont typeface="Wingdings" pitchFamily="2" charset="2"/>
              <a:buChar char="Ø"/>
            </a:pPr>
            <a:r>
              <a:rPr lang="en-US" dirty="0" smtClean="0"/>
              <a:t>With DoD support, Cray developed the </a:t>
            </a:r>
            <a:r>
              <a:rPr lang="en-US" dirty="0" err="1" smtClean="0"/>
              <a:t>eXtreme</a:t>
            </a:r>
            <a:r>
              <a:rPr lang="en-US" dirty="0" smtClean="0"/>
              <a:t> </a:t>
            </a:r>
            <a:r>
              <a:rPr lang="en-US" dirty="0" err="1" smtClean="0"/>
              <a:t>MultiThreading</a:t>
            </a:r>
            <a:r>
              <a:rPr lang="en-US" dirty="0" smtClean="0"/>
              <a:t> (XMT) system and technology to solve intelligence processing problems (e.g. “connecting the dots” in large databases of information about people, places, organizations, events, and the relationships between them)</a:t>
            </a:r>
          </a:p>
          <a:p>
            <a:pPr marL="347663" indent="-347663">
              <a:spcBef>
                <a:spcPct val="20000"/>
              </a:spcBef>
              <a:buClr>
                <a:schemeClr val="bg1">
                  <a:lumMod val="65000"/>
                  <a:lumOff val="35000"/>
                </a:schemeClr>
              </a:buClr>
              <a:buSzPct val="100000"/>
              <a:buFont typeface="Wingdings" pitchFamily="2" charset="2"/>
              <a:buChar char="v"/>
            </a:pPr>
            <a:endParaRPr lang="en-US" dirty="0" smtClean="0"/>
          </a:p>
          <a:p>
            <a:pPr marL="347663" indent="-347663">
              <a:spcBef>
                <a:spcPct val="20000"/>
              </a:spcBef>
              <a:buClr>
                <a:schemeClr val="bg1"/>
              </a:buClr>
              <a:buSzPct val="100000"/>
              <a:buFont typeface="Wingdings" pitchFamily="2" charset="2"/>
              <a:buChar char="v"/>
            </a:pPr>
            <a:r>
              <a:rPr lang="en-US" dirty="0" smtClean="0"/>
              <a:t>Characteristics</a:t>
            </a:r>
          </a:p>
          <a:p>
            <a:pPr marL="714376" lvl="1" indent="-347663">
              <a:spcBef>
                <a:spcPct val="20000"/>
              </a:spcBef>
              <a:buClr>
                <a:srgbClr val="C00000"/>
              </a:buClr>
              <a:buSzPct val="100000"/>
              <a:buFont typeface="Wingdings" pitchFamily="2" charset="2"/>
              <a:buChar char="Ø"/>
            </a:pPr>
            <a:r>
              <a:rPr lang="en-US" dirty="0" smtClean="0"/>
              <a:t>Very large shared memory</a:t>
            </a:r>
          </a:p>
          <a:p>
            <a:pPr marL="1079501" lvl="2" indent="-347663">
              <a:spcBef>
                <a:spcPct val="20000"/>
              </a:spcBef>
              <a:buSzPct val="100000"/>
              <a:buFont typeface="Arial" pitchFamily="34" charset="0"/>
              <a:buChar char="•"/>
            </a:pPr>
            <a:r>
              <a:rPr lang="en-US" dirty="0" smtClean="0"/>
              <a:t>32TB or more</a:t>
            </a:r>
          </a:p>
          <a:p>
            <a:pPr marL="714376" lvl="1" indent="-347663">
              <a:spcBef>
                <a:spcPct val="20000"/>
              </a:spcBef>
              <a:buClr>
                <a:srgbClr val="C00000"/>
              </a:buClr>
              <a:buSzPct val="100000"/>
              <a:buFont typeface="Wingdings" pitchFamily="2" charset="2"/>
              <a:buChar char="Ø"/>
            </a:pPr>
            <a:r>
              <a:rPr lang="en-US" dirty="0" smtClean="0"/>
              <a:t>Extreme multithreading</a:t>
            </a:r>
          </a:p>
          <a:p>
            <a:pPr marL="1079501" lvl="2" indent="-347663">
              <a:spcBef>
                <a:spcPct val="20000"/>
              </a:spcBef>
              <a:buSzPct val="100000"/>
              <a:buFont typeface="Arial" pitchFamily="34" charset="0"/>
              <a:buChar char="•"/>
            </a:pPr>
            <a:r>
              <a:rPr lang="en-US" dirty="0" smtClean="0"/>
              <a:t>128 hardware threads per processor</a:t>
            </a:r>
          </a:p>
          <a:p>
            <a:pPr marL="1079501" lvl="2" indent="-347663">
              <a:spcBef>
                <a:spcPct val="20000"/>
              </a:spcBef>
              <a:buSzPct val="100000"/>
              <a:buFont typeface="Arial" pitchFamily="34" charset="0"/>
              <a:buChar char="•"/>
            </a:pPr>
            <a:r>
              <a:rPr lang="en-US" dirty="0" smtClean="0"/>
              <a:t>Practically unlimited virtual threads</a:t>
            </a:r>
          </a:p>
          <a:p>
            <a:pPr marL="714376" lvl="1" indent="-347663">
              <a:spcBef>
                <a:spcPct val="20000"/>
              </a:spcBef>
              <a:buClr>
                <a:srgbClr val="C00000"/>
              </a:buClr>
              <a:buSzPct val="100000"/>
              <a:buFont typeface="Wingdings" pitchFamily="2" charset="2"/>
              <a:buChar char="Ø"/>
            </a:pPr>
            <a:r>
              <a:rPr lang="en-US" dirty="0" smtClean="0"/>
              <a:t>Very low power </a:t>
            </a:r>
          </a:p>
          <a:p>
            <a:pPr marL="1079501" lvl="2" indent="-347663">
              <a:spcBef>
                <a:spcPct val="20000"/>
              </a:spcBef>
              <a:buSzPct val="100000"/>
              <a:buFont typeface="Arial" pitchFamily="34" charset="0"/>
              <a:buChar char="•"/>
            </a:pPr>
            <a:r>
              <a:rPr lang="en-US" dirty="0" smtClean="0"/>
              <a:t>30 watt processors</a:t>
            </a:r>
          </a:p>
          <a:p>
            <a:pPr marL="714376" lvl="1" indent="-347663">
              <a:spcBef>
                <a:spcPct val="20000"/>
              </a:spcBef>
              <a:buClr>
                <a:srgbClr val="C00000"/>
              </a:buClr>
              <a:buSzPct val="100000"/>
              <a:buFont typeface="Wingdings" pitchFamily="2" charset="2"/>
              <a:buChar char="Ø"/>
            </a:pPr>
            <a:r>
              <a:rPr lang="en-US" dirty="0" smtClean="0"/>
              <a:t>Ease of use</a:t>
            </a:r>
          </a:p>
          <a:p>
            <a:pPr marL="714376" lvl="1" indent="-347663">
              <a:spcBef>
                <a:spcPct val="20000"/>
              </a:spcBef>
              <a:buClr>
                <a:srgbClr val="C00000"/>
              </a:buClr>
              <a:buSzPct val="100000"/>
              <a:buFont typeface="Wingdings" pitchFamily="2" charset="2"/>
              <a:buChar char="Ø"/>
            </a:pPr>
            <a:r>
              <a:rPr lang="en-US" dirty="0" smtClean="0"/>
              <a:t>Superior price/performance </a:t>
            </a:r>
          </a:p>
          <a:p>
            <a:pPr marL="714376" lvl="1" indent="-347663">
              <a:spcBef>
                <a:spcPct val="20000"/>
              </a:spcBef>
              <a:buClr>
                <a:srgbClr val="C00000"/>
              </a:buClr>
              <a:buSzPct val="100000"/>
              <a:buFont typeface="Wingdings" pitchFamily="2" charset="2"/>
              <a:buChar char="Ø"/>
            </a:pPr>
            <a:r>
              <a:rPr lang="en-US" dirty="0" smtClean="0"/>
              <a:t>Excels at Data Intensive Computing</a:t>
            </a:r>
          </a:p>
          <a:p>
            <a:pPr marL="1079501" lvl="2" indent="-347663">
              <a:spcBef>
                <a:spcPct val="20000"/>
              </a:spcBef>
              <a:buSzPct val="100000"/>
              <a:buFont typeface="Arial" pitchFamily="34" charset="0"/>
              <a:buChar char="•"/>
            </a:pPr>
            <a:r>
              <a:rPr lang="en-US" dirty="0" smtClean="0"/>
              <a:t>E.g. Graph Analytics, “Connecting the Dots”</a:t>
            </a:r>
          </a:p>
          <a:p>
            <a:pPr marL="347663" lvl="0" indent="-347663">
              <a:spcBef>
                <a:spcPct val="20000"/>
              </a:spcBef>
              <a:buClr>
                <a:schemeClr val="bg1">
                  <a:lumMod val="65000"/>
                  <a:lumOff val="35000"/>
                </a:schemeClr>
              </a:buClr>
              <a:buSzPct val="100000"/>
              <a:buFont typeface="Wingdings" pitchFamily="2" charset="2"/>
              <a:buChar char="v"/>
            </a:pPr>
            <a:endParaRPr lang="en-US" dirty="0" smtClean="0"/>
          </a:p>
          <a:p>
            <a:pPr marL="347663" indent="-347663">
              <a:spcBef>
                <a:spcPct val="20000"/>
              </a:spcBef>
              <a:buSzPct val="100000"/>
            </a:pPr>
            <a:r>
              <a:rPr lang="en-US" dirty="0" smtClean="0"/>
              <a:t>Formed Partnerships with Web 3.0 Software Companies</a:t>
            </a:r>
            <a:endParaRPr lang="en-US" dirty="0" smtClean="0"/>
          </a:p>
          <a:p>
            <a:pPr marL="714376" lvl="1" indent="-347663">
              <a:spcBef>
                <a:spcPct val="20000"/>
              </a:spcBef>
              <a:buSzPct val="100000"/>
            </a:pPr>
            <a:r>
              <a:rPr lang="en-US" dirty="0" smtClean="0"/>
              <a:t>Provide complete solutions to customers desiring next generation IT capability</a:t>
            </a:r>
            <a:endParaRPr lang="en-US" dirty="0" smtClean="0"/>
          </a:p>
          <a:p>
            <a:pPr marL="714376" lvl="1" indent="-347663">
              <a:spcBef>
                <a:spcPct val="20000"/>
              </a:spcBef>
              <a:buClr>
                <a:srgbClr val="C00000"/>
              </a:buClr>
              <a:buSzPct val="100000"/>
              <a:buFont typeface="Wingdings" pitchFamily="2" charset="2"/>
              <a:buChar char="Ø"/>
            </a:pPr>
            <a:endParaRPr lang="en-US" dirty="0" smtClean="0"/>
          </a:p>
        </p:txBody>
      </p:sp>
      <p:sp>
        <p:nvSpPr>
          <p:cNvPr id="3" name="Title 2"/>
          <p:cNvSpPr>
            <a:spLocks noGrp="1"/>
          </p:cNvSpPr>
          <p:nvPr>
            <p:ph type="title"/>
          </p:nvPr>
        </p:nvSpPr>
        <p:spPr/>
        <p:txBody>
          <a:bodyPr/>
          <a:lstStyle/>
          <a:p>
            <a:r>
              <a:rPr lang="en-US" dirty="0" smtClean="0"/>
              <a:t>Cray </a:t>
            </a:r>
            <a:r>
              <a:rPr lang="en-US" dirty="0" smtClean="0"/>
              <a:t>Offering</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11</a:t>
            </a:fld>
            <a:r>
              <a:rPr lang="en-US" smtClean="0"/>
              <a:t> </a:t>
            </a:r>
            <a:endParaRPr lang="en-US"/>
          </a:p>
        </p:txBody>
      </p:sp>
      <p:sp>
        <p:nvSpPr>
          <p:cNvPr id="6" name="TextBox 5"/>
          <p:cNvSpPr txBox="1"/>
          <p:nvPr/>
        </p:nvSpPr>
        <p:spPr>
          <a:xfrm>
            <a:off x="3970020" y="1173480"/>
            <a:ext cx="184731" cy="307777"/>
          </a:xfrm>
          <a:prstGeom prst="rect">
            <a:avLst/>
          </a:prstGeom>
          <a:noFill/>
        </p:spPr>
        <p:txBody>
          <a:bodyPr wrap="none" rtlCol="0">
            <a:spAutoFit/>
          </a:bodyPr>
          <a:lstStyle/>
          <a:p>
            <a:endParaRPr lang="en-US" dirty="0"/>
          </a:p>
        </p:txBody>
      </p:sp>
      <p:pic>
        <p:nvPicPr>
          <p:cNvPr id="10" name="Picture 9" descr="Cray XMT.jpg"/>
          <p:cNvPicPr>
            <a:picLocks noChangeAspect="1"/>
          </p:cNvPicPr>
          <p:nvPr/>
        </p:nvPicPr>
        <p:blipFill>
          <a:blip r:embed="rId2"/>
          <a:stretch>
            <a:fillRect/>
          </a:stretch>
        </p:blipFill>
        <p:spPr>
          <a:xfrm>
            <a:off x="5707380" y="2975609"/>
            <a:ext cx="2312940" cy="2289811"/>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3.0: Next Generation IT</a:t>
            </a:r>
            <a:endParaRPr lang="en-US" dirty="0"/>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12</a:t>
            </a:fld>
            <a:r>
              <a:rPr lang="en-US" smtClean="0"/>
              <a:t> </a:t>
            </a:r>
            <a:endParaRPr lang="en-US"/>
          </a:p>
        </p:txBody>
      </p:sp>
      <p:pic>
        <p:nvPicPr>
          <p:cNvPr id="17"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731556" y="5340912"/>
            <a:ext cx="1137757" cy="1251032"/>
          </a:xfrm>
          <a:prstGeom prst="rect">
            <a:avLst/>
          </a:prstGeom>
          <a:noFill/>
        </p:spPr>
      </p:pic>
      <p:pic>
        <p:nvPicPr>
          <p:cNvPr id="18"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2108322" y="5322833"/>
            <a:ext cx="1137757" cy="1251032"/>
          </a:xfrm>
          <a:prstGeom prst="rect">
            <a:avLst/>
          </a:prstGeom>
          <a:noFill/>
        </p:spPr>
      </p:pic>
      <p:pic>
        <p:nvPicPr>
          <p:cNvPr id="19"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3438593" y="5327999"/>
            <a:ext cx="1137757" cy="1251032"/>
          </a:xfrm>
          <a:prstGeom prst="rect">
            <a:avLst/>
          </a:prstGeom>
          <a:noFill/>
        </p:spPr>
      </p:pic>
      <p:pic>
        <p:nvPicPr>
          <p:cNvPr id="20"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4923847" y="5325415"/>
            <a:ext cx="1137757" cy="1251032"/>
          </a:xfrm>
          <a:prstGeom prst="rect">
            <a:avLst/>
          </a:prstGeom>
          <a:noFill/>
        </p:spPr>
      </p:pic>
      <p:pic>
        <p:nvPicPr>
          <p:cNvPr id="21"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6223122" y="5307334"/>
            <a:ext cx="1137757" cy="1251032"/>
          </a:xfrm>
          <a:prstGeom prst="rect">
            <a:avLst/>
          </a:prstGeom>
          <a:noFill/>
        </p:spPr>
      </p:pic>
      <p:pic>
        <p:nvPicPr>
          <p:cNvPr id="30" name="Picture 19" descr="C:\Documents and Settings\mguiton\Local Settings\Temporary Internet Files\Content.IE5\1PCY4EXE\MCj04369980000[1].wmf"/>
          <p:cNvPicPr>
            <a:picLocks noGrp="1" noChangeAspect="1" noChangeArrowheads="1"/>
          </p:cNvPicPr>
          <p:nvPr>
            <p:ph idx="1"/>
          </p:nvPr>
        </p:nvPicPr>
        <p:blipFill>
          <a:blip r:embed="rId3"/>
          <a:srcRect/>
          <a:stretch>
            <a:fillRect/>
          </a:stretch>
        </p:blipFill>
        <p:spPr bwMode="auto">
          <a:xfrm>
            <a:off x="3107097" y="880844"/>
            <a:ext cx="1542394" cy="994226"/>
          </a:xfrm>
          <a:prstGeom prst="rect">
            <a:avLst/>
          </a:prstGeom>
          <a:noFill/>
        </p:spPr>
      </p:pic>
      <p:sp>
        <p:nvSpPr>
          <p:cNvPr id="397" name="TextBox 396"/>
          <p:cNvSpPr txBox="1"/>
          <p:nvPr/>
        </p:nvSpPr>
        <p:spPr>
          <a:xfrm>
            <a:off x="4589048" y="2644753"/>
            <a:ext cx="1050288" cy="738664"/>
          </a:xfrm>
          <a:prstGeom prst="rect">
            <a:avLst/>
          </a:prstGeom>
          <a:noFill/>
        </p:spPr>
        <p:txBody>
          <a:bodyPr wrap="none" rtlCol="0">
            <a:spAutoFit/>
          </a:bodyPr>
          <a:lstStyle/>
          <a:p>
            <a:r>
              <a:rPr lang="en-US" dirty="0" smtClean="0">
                <a:solidFill>
                  <a:schemeClr val="bg1"/>
                </a:solidFill>
              </a:rPr>
              <a:t>Integrated </a:t>
            </a:r>
          </a:p>
          <a:p>
            <a:r>
              <a:rPr lang="en-US" dirty="0" smtClean="0">
                <a:solidFill>
                  <a:schemeClr val="bg1"/>
                </a:solidFill>
              </a:rPr>
              <a:t>Enterprise </a:t>
            </a:r>
          </a:p>
          <a:p>
            <a:r>
              <a:rPr lang="en-US" dirty="0" smtClean="0">
                <a:solidFill>
                  <a:schemeClr val="bg1"/>
                </a:solidFill>
              </a:rPr>
              <a:t>Data</a:t>
            </a:r>
          </a:p>
        </p:txBody>
      </p:sp>
      <p:sp>
        <p:nvSpPr>
          <p:cNvPr id="398" name="TextBox 397"/>
          <p:cNvSpPr txBox="1"/>
          <p:nvPr/>
        </p:nvSpPr>
        <p:spPr>
          <a:xfrm>
            <a:off x="7418566" y="5740842"/>
            <a:ext cx="1702710" cy="892552"/>
          </a:xfrm>
          <a:prstGeom prst="rect">
            <a:avLst/>
          </a:prstGeom>
          <a:noFill/>
        </p:spPr>
        <p:txBody>
          <a:bodyPr wrap="none" rtlCol="0">
            <a:spAutoFit/>
          </a:bodyPr>
          <a:lstStyle/>
          <a:p>
            <a:r>
              <a:rPr lang="en-US" dirty="0" smtClean="0">
                <a:solidFill>
                  <a:schemeClr val="bg1"/>
                </a:solidFill>
              </a:rPr>
              <a:t>Data Silos</a:t>
            </a:r>
          </a:p>
          <a:p>
            <a:r>
              <a:rPr lang="en-US" sz="800" dirty="0" smtClean="0">
                <a:solidFill>
                  <a:schemeClr val="bg1"/>
                </a:solidFill>
              </a:rPr>
              <a:t>(Structured, semi-structured, </a:t>
            </a:r>
          </a:p>
          <a:p>
            <a:r>
              <a:rPr lang="en-US" sz="800" dirty="0" smtClean="0">
                <a:solidFill>
                  <a:schemeClr val="bg1"/>
                </a:solidFill>
              </a:rPr>
              <a:t>unstructured data -&gt; e.g. Oracle, </a:t>
            </a:r>
          </a:p>
          <a:p>
            <a:r>
              <a:rPr lang="en-US" sz="800" dirty="0" smtClean="0">
                <a:solidFill>
                  <a:schemeClr val="bg1"/>
                </a:solidFill>
              </a:rPr>
              <a:t>Sybase, </a:t>
            </a:r>
            <a:r>
              <a:rPr lang="en-US" sz="800" dirty="0" err="1" smtClean="0">
                <a:solidFill>
                  <a:schemeClr val="bg1"/>
                </a:solidFill>
              </a:rPr>
              <a:t>MySQL</a:t>
            </a:r>
            <a:r>
              <a:rPr lang="en-US" sz="800" dirty="0" smtClean="0">
                <a:solidFill>
                  <a:schemeClr val="bg1"/>
                </a:solidFill>
              </a:rPr>
              <a:t>, email, etc.)</a:t>
            </a:r>
          </a:p>
          <a:p>
            <a:endParaRPr lang="en-US" dirty="0">
              <a:solidFill>
                <a:schemeClr val="bg1"/>
              </a:solidFill>
            </a:endParaRPr>
          </a:p>
        </p:txBody>
      </p:sp>
      <p:sp>
        <p:nvSpPr>
          <p:cNvPr id="458" name="TextBox 457"/>
          <p:cNvSpPr txBox="1"/>
          <p:nvPr/>
        </p:nvSpPr>
        <p:spPr>
          <a:xfrm>
            <a:off x="7309517" y="4511602"/>
            <a:ext cx="1696298" cy="553998"/>
          </a:xfrm>
          <a:prstGeom prst="rect">
            <a:avLst/>
          </a:prstGeom>
          <a:noFill/>
        </p:spPr>
        <p:txBody>
          <a:bodyPr wrap="none" rtlCol="0">
            <a:spAutoFit/>
          </a:bodyPr>
          <a:lstStyle/>
          <a:p>
            <a:r>
              <a:rPr lang="en-US" dirty="0" smtClean="0">
                <a:solidFill>
                  <a:schemeClr val="bg1"/>
                </a:solidFill>
              </a:rPr>
              <a:t>RDF Data Stores</a:t>
            </a:r>
          </a:p>
          <a:p>
            <a:r>
              <a:rPr lang="en-US" sz="800" dirty="0" smtClean="0">
                <a:solidFill>
                  <a:schemeClr val="bg1"/>
                </a:solidFill>
              </a:rPr>
              <a:t>(Heterogeneous data converted  </a:t>
            </a:r>
          </a:p>
          <a:p>
            <a:r>
              <a:rPr lang="en-US" sz="800" dirty="0" smtClean="0">
                <a:solidFill>
                  <a:schemeClr val="bg1"/>
                </a:solidFill>
              </a:rPr>
              <a:t>to standardized RDF)</a:t>
            </a:r>
            <a:endParaRPr lang="en-US" sz="800" dirty="0">
              <a:solidFill>
                <a:schemeClr val="bg1"/>
              </a:solidFill>
            </a:endParaRPr>
          </a:p>
        </p:txBody>
      </p:sp>
      <p:sp>
        <p:nvSpPr>
          <p:cNvPr id="570" name="Down Arrow 569"/>
          <p:cNvSpPr/>
          <p:nvPr/>
        </p:nvSpPr>
        <p:spPr>
          <a:xfrm flipV="1">
            <a:off x="1305652" y="5137685"/>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2" name="Down Arrow 581"/>
          <p:cNvSpPr/>
          <p:nvPr/>
        </p:nvSpPr>
        <p:spPr>
          <a:xfrm flipV="1">
            <a:off x="2666920" y="512735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3" name="Down Arrow 582"/>
          <p:cNvSpPr/>
          <p:nvPr/>
        </p:nvSpPr>
        <p:spPr>
          <a:xfrm flipV="1">
            <a:off x="6786887" y="5109271"/>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4" name="Down Arrow 583"/>
          <p:cNvSpPr/>
          <p:nvPr/>
        </p:nvSpPr>
        <p:spPr>
          <a:xfrm flipV="1">
            <a:off x="5482445" y="5137684"/>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5" name="Down Arrow 584"/>
          <p:cNvSpPr/>
          <p:nvPr/>
        </p:nvSpPr>
        <p:spPr>
          <a:xfrm flipV="1">
            <a:off x="3999774" y="513510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0" name="TextBox 389"/>
          <p:cNvSpPr txBox="1"/>
          <p:nvPr/>
        </p:nvSpPr>
        <p:spPr>
          <a:xfrm>
            <a:off x="193729" y="898902"/>
            <a:ext cx="1000595" cy="523220"/>
          </a:xfrm>
          <a:prstGeom prst="rect">
            <a:avLst/>
          </a:prstGeom>
          <a:noFill/>
        </p:spPr>
        <p:txBody>
          <a:bodyPr wrap="none" rtlCol="0">
            <a:spAutoFit/>
          </a:bodyPr>
          <a:lstStyle/>
          <a:p>
            <a:r>
              <a:rPr lang="en-US" dirty="0" smtClean="0">
                <a:solidFill>
                  <a:schemeClr val="accent5"/>
                </a:solidFill>
              </a:rPr>
              <a:t>Typical</a:t>
            </a:r>
          </a:p>
          <a:p>
            <a:r>
              <a:rPr lang="en-US" dirty="0" smtClean="0">
                <a:solidFill>
                  <a:schemeClr val="accent5"/>
                </a:solidFill>
              </a:rPr>
              <a:t>Enterprise</a:t>
            </a:r>
            <a:endParaRPr lang="en-US" dirty="0">
              <a:solidFill>
                <a:schemeClr val="accent5"/>
              </a:solidFill>
            </a:endParaRPr>
          </a:p>
        </p:txBody>
      </p:sp>
      <p:grpSp>
        <p:nvGrpSpPr>
          <p:cNvPr id="2" name="Group 744"/>
          <p:cNvGrpSpPr/>
          <p:nvPr/>
        </p:nvGrpSpPr>
        <p:grpSpPr>
          <a:xfrm>
            <a:off x="953598" y="2146515"/>
            <a:ext cx="2758246" cy="1627322"/>
            <a:chOff x="922665" y="2145030"/>
            <a:chExt cx="2310296" cy="2104292"/>
          </a:xfrm>
        </p:grpSpPr>
        <p:grpSp>
          <p:nvGrpSpPr>
            <p:cNvPr id="6" name="Group 308"/>
            <p:cNvGrpSpPr/>
            <p:nvPr/>
          </p:nvGrpSpPr>
          <p:grpSpPr>
            <a:xfrm>
              <a:off x="1904766" y="2415540"/>
              <a:ext cx="1135614" cy="936776"/>
              <a:chOff x="1394226" y="2343072"/>
              <a:chExt cx="1880154" cy="1474064"/>
            </a:xfrm>
          </p:grpSpPr>
          <p:grpSp>
            <p:nvGrpSpPr>
              <p:cNvPr id="7" name="Group 493"/>
              <p:cNvGrpSpPr/>
              <p:nvPr/>
            </p:nvGrpSpPr>
            <p:grpSpPr>
              <a:xfrm>
                <a:off x="1394226" y="2983152"/>
                <a:ext cx="742949" cy="833984"/>
                <a:chOff x="3826166" y="4099979"/>
                <a:chExt cx="742949" cy="833984"/>
              </a:xfrm>
            </p:grpSpPr>
            <p:cxnSp>
              <p:nvCxnSpPr>
                <p:cNvPr id="494" name="Straight Arrow Connector 493"/>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8" name="Straight Arrow Connector 497"/>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01" name="Oval 500"/>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63"/>
              <p:cNvGrpSpPr/>
              <p:nvPr/>
            </p:nvGrpSpPr>
            <p:grpSpPr>
              <a:xfrm>
                <a:off x="2140986" y="2895522"/>
                <a:ext cx="742949" cy="833984"/>
                <a:chOff x="3826166" y="4099979"/>
                <a:chExt cx="742949" cy="833984"/>
              </a:xfrm>
            </p:grpSpPr>
            <p:cxnSp>
              <p:nvCxnSpPr>
                <p:cNvPr id="451" name="Straight Arrow Connector 450"/>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2" name="Straight Arrow Connector 451"/>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78"/>
              <p:cNvGrpSpPr/>
              <p:nvPr/>
            </p:nvGrpSpPr>
            <p:grpSpPr>
              <a:xfrm rot="2909657">
                <a:off x="2506547" y="2556430"/>
                <a:ext cx="742949" cy="792730"/>
                <a:chOff x="3826166" y="4099979"/>
                <a:chExt cx="742949" cy="833984"/>
              </a:xfrm>
            </p:grpSpPr>
            <p:cxnSp>
              <p:nvCxnSpPr>
                <p:cNvPr id="420" name="Straight Arrow Connector 419"/>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1" name="Straight Arrow Connector 420"/>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43" name="Oval 44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93"/>
              <p:cNvGrpSpPr/>
              <p:nvPr/>
            </p:nvGrpSpPr>
            <p:grpSpPr>
              <a:xfrm>
                <a:off x="1527576" y="2343072"/>
                <a:ext cx="742949" cy="833984"/>
                <a:chOff x="3826166" y="4099979"/>
                <a:chExt cx="742949" cy="833984"/>
              </a:xfrm>
            </p:grpSpPr>
            <p:cxnSp>
              <p:nvCxnSpPr>
                <p:cNvPr id="392" name="Straight Arrow Connector 391"/>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13" name="Oval 41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351"/>
            <p:cNvGrpSpPr/>
            <p:nvPr/>
          </p:nvGrpSpPr>
          <p:grpSpPr>
            <a:xfrm rot="16967748">
              <a:off x="2176827" y="3051810"/>
              <a:ext cx="1111203" cy="1001064"/>
              <a:chOff x="3468416" y="2150915"/>
              <a:chExt cx="1809343" cy="1357129"/>
            </a:xfrm>
          </p:grpSpPr>
          <p:grpSp>
            <p:nvGrpSpPr>
              <p:cNvPr id="12" name="Group 494"/>
              <p:cNvGrpSpPr/>
              <p:nvPr/>
            </p:nvGrpSpPr>
            <p:grpSpPr>
              <a:xfrm rot="3433791">
                <a:off x="3452004" y="2680506"/>
                <a:ext cx="756325" cy="723494"/>
                <a:chOff x="5222490" y="4191419"/>
                <a:chExt cx="756325" cy="723494"/>
              </a:xfrm>
            </p:grpSpPr>
            <p:cxnSp>
              <p:nvCxnSpPr>
                <p:cNvPr id="552" name="Straight Arrow Connector 551"/>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3" name="Straight Arrow Connector 552"/>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4" name="Straight Arrow Connector 553"/>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5" name="Straight Arrow Connector 554"/>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6" name="Straight Arrow Connector 555"/>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7" name="Straight Arrow Connector 556"/>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58" name="Oval 557"/>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09"/>
              <p:cNvGrpSpPr/>
              <p:nvPr/>
            </p:nvGrpSpPr>
            <p:grpSpPr>
              <a:xfrm>
                <a:off x="3913010" y="2150915"/>
                <a:ext cx="756325" cy="723494"/>
                <a:chOff x="5222490" y="4191419"/>
                <a:chExt cx="756325" cy="723494"/>
              </a:xfrm>
            </p:grpSpPr>
            <p:cxnSp>
              <p:nvCxnSpPr>
                <p:cNvPr id="539" name="Straight Arrow Connector 538"/>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1" name="Straight Arrow Connector 540"/>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2" name="Straight Arrow Connector 541"/>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45" name="Oval 544"/>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23"/>
              <p:cNvGrpSpPr/>
              <p:nvPr/>
            </p:nvGrpSpPr>
            <p:grpSpPr>
              <a:xfrm rot="18127000">
                <a:off x="4042550" y="2688125"/>
                <a:ext cx="756325" cy="723494"/>
                <a:chOff x="5222490" y="4191419"/>
                <a:chExt cx="756325" cy="723494"/>
              </a:xfrm>
            </p:grpSpPr>
            <p:cxnSp>
              <p:nvCxnSpPr>
                <p:cNvPr id="526" name="Straight Arrow Connector 525"/>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8" name="Straight Arrow Connector 527"/>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0" name="Straight Arrow Connector 529"/>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32" name="Oval 531"/>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37"/>
              <p:cNvGrpSpPr/>
              <p:nvPr/>
            </p:nvGrpSpPr>
            <p:grpSpPr>
              <a:xfrm rot="7185673">
                <a:off x="4537849" y="2768135"/>
                <a:ext cx="756325" cy="723494"/>
                <a:chOff x="5222490" y="4191419"/>
                <a:chExt cx="756325" cy="723494"/>
              </a:xfrm>
            </p:grpSpPr>
            <p:cxnSp>
              <p:nvCxnSpPr>
                <p:cNvPr id="513" name="Straight Arrow Connector 512"/>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7" name="Straight Arrow Connector 516"/>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8" name="Straight Arrow Connector 517"/>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19" name="Oval 518"/>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388"/>
            <p:cNvGrpSpPr/>
            <p:nvPr/>
          </p:nvGrpSpPr>
          <p:grpSpPr>
            <a:xfrm>
              <a:off x="1436370" y="3516630"/>
              <a:ext cx="925830" cy="732692"/>
              <a:chOff x="3272433" y="1929439"/>
              <a:chExt cx="1583095" cy="1272134"/>
            </a:xfrm>
          </p:grpSpPr>
          <p:grpSp>
            <p:nvGrpSpPr>
              <p:cNvPr id="22" name="Group 495"/>
              <p:cNvGrpSpPr/>
              <p:nvPr/>
            </p:nvGrpSpPr>
            <p:grpSpPr>
              <a:xfrm>
                <a:off x="3794403" y="2542849"/>
                <a:ext cx="577255" cy="658724"/>
                <a:chOff x="6308340" y="4340009"/>
                <a:chExt cx="577255" cy="658724"/>
              </a:xfrm>
            </p:grpSpPr>
            <p:cxnSp>
              <p:nvCxnSpPr>
                <p:cNvPr id="608" name="Straight Arrow Connector 607"/>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9" name="Straight Arrow Connector 608"/>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0" name="Straight Arrow Connector 609"/>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13" name="Oval 612"/>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352"/>
              <p:cNvGrpSpPr/>
              <p:nvPr/>
            </p:nvGrpSpPr>
            <p:grpSpPr>
              <a:xfrm>
                <a:off x="3272433" y="2169469"/>
                <a:ext cx="577255" cy="658724"/>
                <a:chOff x="6308340" y="4340009"/>
                <a:chExt cx="577255" cy="658724"/>
              </a:xfrm>
            </p:grpSpPr>
            <p:cxnSp>
              <p:nvCxnSpPr>
                <p:cNvPr id="597" name="Straight Arrow Connector 596"/>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8" name="Straight Arrow Connector 597"/>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0" name="Straight Arrow Connector 599"/>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1" name="Straight Arrow Connector 600"/>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02" name="Oval 601"/>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364"/>
              <p:cNvGrpSpPr/>
              <p:nvPr/>
            </p:nvGrpSpPr>
            <p:grpSpPr>
              <a:xfrm>
                <a:off x="4278273" y="2531419"/>
                <a:ext cx="577255" cy="658724"/>
                <a:chOff x="6308340" y="4340009"/>
                <a:chExt cx="577255" cy="658724"/>
              </a:xfrm>
            </p:grpSpPr>
            <p:cxnSp>
              <p:nvCxnSpPr>
                <p:cNvPr id="586" name="Straight Arrow Connector 585"/>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7" name="Straight Arrow Connector 586"/>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0" name="Straight Arrow Connector 589"/>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91" name="Oval 590"/>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76"/>
              <p:cNvGrpSpPr/>
              <p:nvPr/>
            </p:nvGrpSpPr>
            <p:grpSpPr>
              <a:xfrm>
                <a:off x="4057293" y="1929439"/>
                <a:ext cx="577255" cy="658724"/>
                <a:chOff x="6308340" y="4340009"/>
                <a:chExt cx="577255" cy="658724"/>
              </a:xfrm>
            </p:grpSpPr>
            <p:cxnSp>
              <p:nvCxnSpPr>
                <p:cNvPr id="571" name="Straight Arrow Connector 570"/>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5" name="Straight Arrow Connector 574"/>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76" name="Oval 575"/>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62"/>
            <p:cNvGrpSpPr/>
            <p:nvPr/>
          </p:nvGrpSpPr>
          <p:grpSpPr>
            <a:xfrm>
              <a:off x="1078535" y="2815590"/>
              <a:ext cx="883615" cy="882938"/>
              <a:chOff x="1086155" y="2437825"/>
              <a:chExt cx="1423075" cy="1420724"/>
            </a:xfrm>
          </p:grpSpPr>
          <p:grpSp>
            <p:nvGrpSpPr>
              <p:cNvPr id="27" name="Group 492"/>
              <p:cNvGrpSpPr/>
              <p:nvPr/>
            </p:nvGrpSpPr>
            <p:grpSpPr>
              <a:xfrm>
                <a:off x="1086155" y="3138865"/>
                <a:ext cx="653455" cy="719684"/>
                <a:chOff x="2547870" y="4271429"/>
                <a:chExt cx="653455" cy="719684"/>
              </a:xfrm>
            </p:grpSpPr>
            <p:cxnSp>
              <p:nvCxnSpPr>
                <p:cNvPr id="672" name="Straight Arrow Connector 671"/>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3" name="Straight Arrow Connector 672"/>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5" name="Straight Arrow Connector 674"/>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6" name="Straight Arrow Connector 675"/>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9" name="Straight Arrow Connector 678"/>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80" name="Oval 679"/>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11"/>
              <p:cNvGrpSpPr/>
              <p:nvPr/>
            </p:nvGrpSpPr>
            <p:grpSpPr>
              <a:xfrm rot="20835891">
                <a:off x="1752906" y="3089338"/>
                <a:ext cx="653455" cy="719684"/>
                <a:chOff x="2547870" y="4271429"/>
                <a:chExt cx="653455" cy="719684"/>
              </a:xfrm>
            </p:grpSpPr>
            <p:cxnSp>
              <p:nvCxnSpPr>
                <p:cNvPr id="656" name="Straight Arrow Connector 655"/>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7" name="Straight Arrow Connector 656"/>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9" name="Straight Arrow Connector 658"/>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0" name="Straight Arrow Connector 659"/>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2" name="Straight Arrow Connector 661"/>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3" name="Straight Arrow Connector 662"/>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64" name="Oval 663"/>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28"/>
              <p:cNvGrpSpPr/>
              <p:nvPr/>
            </p:nvGrpSpPr>
            <p:grpSpPr>
              <a:xfrm>
                <a:off x="1855775" y="2437825"/>
                <a:ext cx="653455" cy="719684"/>
                <a:chOff x="2547870" y="4271429"/>
                <a:chExt cx="653455" cy="719684"/>
              </a:xfrm>
            </p:grpSpPr>
            <p:cxnSp>
              <p:nvCxnSpPr>
                <p:cNvPr id="640" name="Straight Arrow Connector 639"/>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1" name="Straight Arrow Connector 640"/>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2" name="Straight Arrow Connector 641"/>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5" name="Straight Arrow Connector 644"/>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6" name="Straight Arrow Connector 645"/>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7" name="Straight Arrow Connector 646"/>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48" name="Oval 647"/>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45"/>
              <p:cNvGrpSpPr/>
              <p:nvPr/>
            </p:nvGrpSpPr>
            <p:grpSpPr>
              <a:xfrm rot="10800000">
                <a:off x="1116635" y="2502595"/>
                <a:ext cx="653455" cy="719684"/>
                <a:chOff x="2547870" y="4271429"/>
                <a:chExt cx="653455" cy="719684"/>
              </a:xfrm>
            </p:grpSpPr>
            <p:cxnSp>
              <p:nvCxnSpPr>
                <p:cNvPr id="624" name="Straight Arrow Connector 623"/>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5" name="Straight Arrow Connector 624"/>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0" name="Straight Arrow Connector 629"/>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1" name="Straight Arrow Connector 630"/>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32" name="Oval 631"/>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5" name="Group 210"/>
            <p:cNvGrpSpPr/>
            <p:nvPr/>
          </p:nvGrpSpPr>
          <p:grpSpPr>
            <a:xfrm>
              <a:off x="922665" y="2145030"/>
              <a:ext cx="1005195" cy="735330"/>
              <a:chOff x="408315" y="3386379"/>
              <a:chExt cx="1531685" cy="1171155"/>
            </a:xfrm>
          </p:grpSpPr>
          <p:grpSp>
            <p:nvGrpSpPr>
              <p:cNvPr id="746" name="Group 491"/>
              <p:cNvGrpSpPr/>
              <p:nvPr/>
            </p:nvGrpSpPr>
            <p:grpSpPr>
              <a:xfrm>
                <a:off x="870875" y="3940185"/>
                <a:ext cx="596685" cy="617349"/>
                <a:chOff x="1046135" y="4458345"/>
                <a:chExt cx="596685" cy="617349"/>
              </a:xfrm>
            </p:grpSpPr>
            <p:cxnSp>
              <p:nvCxnSpPr>
                <p:cNvPr id="732" name="Straight Arrow Connector 731"/>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33" name="Oval 732"/>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8" name="Straight Arrow Connector 737"/>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9" name="Straight Arrow Connector 738"/>
                <p:cNvCxnSpPr>
                  <a:endCxn id="742"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0" name="Straight Arrow Connector 739"/>
                <p:cNvCxnSpPr>
                  <a:endCxn id="741"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41" name="Oval 740"/>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3" name="Straight Arrow Connector 742"/>
                <p:cNvCxnSpPr>
                  <a:endCxn id="736"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4" name="Straight Arrow Connector 743"/>
                <p:cNvCxnSpPr>
                  <a:endCxn id="737"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47" name="Group 168"/>
              <p:cNvGrpSpPr/>
              <p:nvPr/>
            </p:nvGrpSpPr>
            <p:grpSpPr>
              <a:xfrm>
                <a:off x="408315" y="3608198"/>
                <a:ext cx="596685" cy="617349"/>
                <a:chOff x="1046135" y="4458345"/>
                <a:chExt cx="596685" cy="617349"/>
              </a:xfrm>
            </p:grpSpPr>
            <p:cxnSp>
              <p:nvCxnSpPr>
                <p:cNvPr id="719" name="Straight Arrow Connector 718"/>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0" name="Oval 719"/>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5" name="Straight Arrow Connector 724"/>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6" name="Straight Arrow Connector 725"/>
                <p:cNvCxnSpPr>
                  <a:endCxn id="729"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7" name="Straight Arrow Connector 726"/>
                <p:cNvCxnSpPr>
                  <a:endCxn id="728"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8" name="Oval 727"/>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0" name="Straight Arrow Connector 729"/>
                <p:cNvCxnSpPr>
                  <a:endCxn id="723"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1" name="Straight Arrow Connector 730"/>
                <p:cNvCxnSpPr>
                  <a:endCxn id="724"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48" name="Group 182"/>
              <p:cNvGrpSpPr/>
              <p:nvPr/>
            </p:nvGrpSpPr>
            <p:grpSpPr>
              <a:xfrm>
                <a:off x="880819" y="3386379"/>
                <a:ext cx="596685" cy="617349"/>
                <a:chOff x="1046135" y="4458345"/>
                <a:chExt cx="596685" cy="617349"/>
              </a:xfrm>
            </p:grpSpPr>
            <p:cxnSp>
              <p:nvCxnSpPr>
                <p:cNvPr id="706" name="Straight Arrow Connector 705"/>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7" name="Oval 706"/>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2" name="Straight Arrow Connector 711"/>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3" name="Straight Arrow Connector 712"/>
                <p:cNvCxnSpPr>
                  <a:endCxn id="716"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a:endCxn id="715"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15" name="Oval 714"/>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 name="Straight Arrow Connector 716"/>
                <p:cNvCxnSpPr>
                  <a:endCxn id="710"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8" name="Straight Arrow Connector 717"/>
                <p:cNvCxnSpPr>
                  <a:endCxn id="711"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49" name="Group 196"/>
              <p:cNvGrpSpPr/>
              <p:nvPr/>
            </p:nvGrpSpPr>
            <p:grpSpPr>
              <a:xfrm>
                <a:off x="1343315" y="3719205"/>
                <a:ext cx="596685" cy="617349"/>
                <a:chOff x="1046135" y="4458345"/>
                <a:chExt cx="596685" cy="617349"/>
              </a:xfrm>
            </p:grpSpPr>
            <p:cxnSp>
              <p:nvCxnSpPr>
                <p:cNvPr id="693" name="Straight Arrow Connector 692"/>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94" name="Oval 693"/>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9" name="Straight Arrow Connector 698"/>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0" name="Straight Arrow Connector 699"/>
                <p:cNvCxnSpPr>
                  <a:endCxn id="703"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1" name="Straight Arrow Connector 700"/>
                <p:cNvCxnSpPr>
                  <a:endCxn id="702"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4" name="Straight Arrow Connector 703"/>
                <p:cNvCxnSpPr>
                  <a:endCxn id="697"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5" name="Straight Arrow Connector 704"/>
                <p:cNvCxnSpPr>
                  <a:endCxn id="698"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sp>
        <p:nvSpPr>
          <p:cNvPr id="1041" name="Right Brace 1040"/>
          <p:cNvSpPr/>
          <p:nvPr/>
        </p:nvSpPr>
        <p:spPr>
          <a:xfrm>
            <a:off x="3866827" y="2231756"/>
            <a:ext cx="550190" cy="150333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042" name="Right Brace 1041"/>
          <p:cNvSpPr/>
          <p:nvPr/>
        </p:nvSpPr>
        <p:spPr>
          <a:xfrm>
            <a:off x="5584556" y="2267918"/>
            <a:ext cx="550190" cy="150333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043" name="TextBox 1042"/>
          <p:cNvSpPr txBox="1"/>
          <p:nvPr/>
        </p:nvSpPr>
        <p:spPr>
          <a:xfrm>
            <a:off x="6294715" y="2387323"/>
            <a:ext cx="2733441" cy="1169551"/>
          </a:xfrm>
          <a:prstGeom prst="rect">
            <a:avLst/>
          </a:prstGeom>
          <a:noFill/>
        </p:spPr>
        <p:txBody>
          <a:bodyPr wrap="none" rtlCol="0">
            <a:spAutoFit/>
          </a:bodyPr>
          <a:lstStyle/>
          <a:p>
            <a:r>
              <a:rPr lang="en-US" b="1" i="1" u="sng" dirty="0" smtClean="0">
                <a:solidFill>
                  <a:schemeClr val="bg1"/>
                </a:solidFill>
              </a:rPr>
              <a:t>Query Processing</a:t>
            </a:r>
          </a:p>
          <a:p>
            <a:pPr>
              <a:buFont typeface="Wingdings" pitchFamily="2" charset="2"/>
              <a:buChar char="ü"/>
            </a:pPr>
            <a:r>
              <a:rPr lang="en-US" dirty="0" smtClean="0">
                <a:solidFill>
                  <a:schemeClr val="bg1"/>
                </a:solidFill>
              </a:rPr>
              <a:t>Requires complex large scale</a:t>
            </a:r>
          </a:p>
          <a:p>
            <a:r>
              <a:rPr lang="en-US" dirty="0" smtClean="0">
                <a:solidFill>
                  <a:schemeClr val="bg1"/>
                </a:solidFill>
              </a:rPr>
              <a:t>graph queries</a:t>
            </a:r>
          </a:p>
          <a:p>
            <a:endParaRPr lang="en-US" dirty="0" smtClean="0">
              <a:solidFill>
                <a:schemeClr val="bg1"/>
              </a:solidFill>
            </a:endParaRPr>
          </a:p>
          <a:p>
            <a:pPr>
              <a:buFont typeface="Wingdings" pitchFamily="2" charset="2"/>
              <a:buChar char="ü"/>
            </a:pPr>
            <a:r>
              <a:rPr lang="en-US" b="1" dirty="0" smtClean="0">
                <a:solidFill>
                  <a:srgbClr val="C00000"/>
                </a:solidFill>
              </a:rPr>
              <a:t>Cray XMT</a:t>
            </a:r>
          </a:p>
        </p:txBody>
      </p:sp>
      <p:sp>
        <p:nvSpPr>
          <p:cNvPr id="1044" name="Down Arrow 1043"/>
          <p:cNvSpPr/>
          <p:nvPr/>
        </p:nvSpPr>
        <p:spPr>
          <a:xfrm rot="1591716" flipV="1">
            <a:off x="1537546" y="3783330"/>
            <a:ext cx="96944" cy="38261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45" name="Down Arrow 1044"/>
          <p:cNvSpPr/>
          <p:nvPr/>
        </p:nvSpPr>
        <p:spPr>
          <a:xfrm rot="21320542" flipV="1">
            <a:off x="2570033" y="3853731"/>
            <a:ext cx="96944" cy="28014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46" name="Down Arrow 1045"/>
          <p:cNvSpPr/>
          <p:nvPr/>
        </p:nvSpPr>
        <p:spPr>
          <a:xfrm rot="19065068" flipV="1">
            <a:off x="3361612" y="3744029"/>
            <a:ext cx="96944" cy="5385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47" name="Down Arrow 1046"/>
          <p:cNvSpPr/>
          <p:nvPr/>
        </p:nvSpPr>
        <p:spPr>
          <a:xfrm rot="17485539" flipV="1">
            <a:off x="4968847" y="2634576"/>
            <a:ext cx="96944" cy="264326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48" name="Down Arrow 1047"/>
          <p:cNvSpPr/>
          <p:nvPr/>
        </p:nvSpPr>
        <p:spPr>
          <a:xfrm rot="17914027" flipV="1">
            <a:off x="4205532" y="3225191"/>
            <a:ext cx="96944" cy="166027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750" name="Group 618"/>
          <p:cNvGrpSpPr/>
          <p:nvPr/>
        </p:nvGrpSpPr>
        <p:grpSpPr>
          <a:xfrm>
            <a:off x="857895" y="4141470"/>
            <a:ext cx="6377295" cy="1020596"/>
            <a:chOff x="857895" y="4141470"/>
            <a:chExt cx="6377295" cy="1020596"/>
          </a:xfrm>
        </p:grpSpPr>
        <p:grpSp>
          <p:nvGrpSpPr>
            <p:cNvPr id="751" name="Group 210"/>
            <p:cNvGrpSpPr/>
            <p:nvPr/>
          </p:nvGrpSpPr>
          <p:grpSpPr>
            <a:xfrm>
              <a:off x="857895" y="4339596"/>
              <a:ext cx="1005196" cy="735332"/>
              <a:chOff x="408315" y="3386379"/>
              <a:chExt cx="1531685" cy="1171155"/>
            </a:xfrm>
          </p:grpSpPr>
          <p:grpSp>
            <p:nvGrpSpPr>
              <p:cNvPr id="752" name="Group 491"/>
              <p:cNvGrpSpPr/>
              <p:nvPr/>
            </p:nvGrpSpPr>
            <p:grpSpPr>
              <a:xfrm>
                <a:off x="870875" y="3940185"/>
                <a:ext cx="596685" cy="617349"/>
                <a:chOff x="1046135" y="4458345"/>
                <a:chExt cx="596685" cy="617349"/>
              </a:xfrm>
            </p:grpSpPr>
            <p:cxnSp>
              <p:nvCxnSpPr>
                <p:cNvPr id="1039" name="Straight Arrow Connector 1038"/>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40" name="Oval 1039"/>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3" name="Straight Arrow Connector 1052"/>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4" name="Straight Arrow Connector 1053"/>
                <p:cNvCxnSpPr>
                  <a:endCxn id="1057"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5" name="Straight Arrow Connector 1054"/>
                <p:cNvCxnSpPr>
                  <a:endCxn id="1056"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56" name="Oval 1055"/>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8" name="Straight Arrow Connector 1057"/>
                <p:cNvCxnSpPr>
                  <a:endCxn id="1051"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9" name="Straight Arrow Connector 1058"/>
                <p:cNvCxnSpPr>
                  <a:endCxn id="1052"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53" name="Group 168"/>
              <p:cNvGrpSpPr/>
              <p:nvPr/>
            </p:nvGrpSpPr>
            <p:grpSpPr>
              <a:xfrm>
                <a:off x="408315" y="3608198"/>
                <a:ext cx="596685" cy="617349"/>
                <a:chOff x="1046135" y="4458345"/>
                <a:chExt cx="596685" cy="617349"/>
              </a:xfrm>
            </p:grpSpPr>
            <p:cxnSp>
              <p:nvCxnSpPr>
                <p:cNvPr id="1026" name="Straight Arrow Connector 1025"/>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27" name="Oval 1026"/>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7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7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7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7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2" name="Straight Arrow Connector 1031"/>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3" name="Straight Arrow Connector 1032"/>
                <p:cNvCxnSpPr>
                  <a:endCxn id="1036"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a:endCxn id="1035"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35" name="Oval 1034"/>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7" name="Straight Arrow Connector 103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8" name="Straight Arrow Connector 1037"/>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54" name="Group 182"/>
              <p:cNvGrpSpPr/>
              <p:nvPr/>
            </p:nvGrpSpPr>
            <p:grpSpPr>
              <a:xfrm>
                <a:off x="880819" y="3386379"/>
                <a:ext cx="596685" cy="617349"/>
                <a:chOff x="1046135" y="4458345"/>
                <a:chExt cx="596685" cy="617349"/>
              </a:xfrm>
            </p:grpSpPr>
            <p:cxnSp>
              <p:nvCxnSpPr>
                <p:cNvPr id="1013" name="Straight Arrow Connector 1012"/>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14" name="Oval 1013"/>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Oval 1014"/>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9" name="Straight Arrow Connector 1018"/>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0" name="Straight Arrow Connector 1019"/>
                <p:cNvCxnSpPr>
                  <a:endCxn id="1023"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1" name="Straight Arrow Connector 1020"/>
                <p:cNvCxnSpPr>
                  <a:endCxn id="1022"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22" name="Oval 1021"/>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4" name="Straight Arrow Connector 1023"/>
                <p:cNvCxnSpPr>
                  <a:endCxn id="1017"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a:endCxn id="1018"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55" name="Group 196"/>
              <p:cNvGrpSpPr/>
              <p:nvPr/>
            </p:nvGrpSpPr>
            <p:grpSpPr>
              <a:xfrm>
                <a:off x="1343315" y="3719205"/>
                <a:ext cx="596685" cy="617349"/>
                <a:chOff x="1046135" y="4458345"/>
                <a:chExt cx="596685" cy="617349"/>
              </a:xfrm>
            </p:grpSpPr>
            <p:cxnSp>
              <p:nvCxnSpPr>
                <p:cNvPr id="1000" name="Straight Arrow Connector 999"/>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01" name="Oval 1000"/>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Oval 100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6" name="Straight Arrow Connector 1005"/>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7" name="Straight Arrow Connector 1006"/>
                <p:cNvCxnSpPr>
                  <a:endCxn id="1010"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8" name="Straight Arrow Connector 1007"/>
                <p:cNvCxnSpPr>
                  <a:endCxn id="1009"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09" name="Oval 1008"/>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1" name="Straight Arrow Connector 1010"/>
                <p:cNvCxnSpPr>
                  <a:endCxn id="1004"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12" name="Straight Arrow Connector 1011"/>
                <p:cNvCxnSpPr>
                  <a:endCxn id="1005"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756" name="Group 262"/>
            <p:cNvGrpSpPr/>
            <p:nvPr/>
          </p:nvGrpSpPr>
          <p:grpSpPr>
            <a:xfrm>
              <a:off x="2274874" y="4229099"/>
              <a:ext cx="883616" cy="882937"/>
              <a:chOff x="1086155" y="2437825"/>
              <a:chExt cx="1423075" cy="1420724"/>
            </a:xfrm>
          </p:grpSpPr>
          <p:grpSp>
            <p:nvGrpSpPr>
              <p:cNvPr id="757" name="Group 492"/>
              <p:cNvGrpSpPr/>
              <p:nvPr/>
            </p:nvGrpSpPr>
            <p:grpSpPr>
              <a:xfrm>
                <a:off x="1086155" y="3138865"/>
                <a:ext cx="653455" cy="719684"/>
                <a:chOff x="2547870" y="4271429"/>
                <a:chExt cx="653455" cy="719684"/>
              </a:xfrm>
            </p:grpSpPr>
            <p:cxnSp>
              <p:nvCxnSpPr>
                <p:cNvPr id="980" name="Straight Arrow Connector 979"/>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1" name="Straight Arrow Connector 980"/>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2" name="Straight Arrow Connector 981"/>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3" name="Straight Arrow Connector 982"/>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4" name="Straight Arrow Connector 983"/>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5" name="Straight Arrow Connector 984"/>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6" name="Straight Arrow Connector 985"/>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7" name="Straight Arrow Connector 986"/>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88" name="Oval 987"/>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8" name="Group 211"/>
              <p:cNvGrpSpPr/>
              <p:nvPr/>
            </p:nvGrpSpPr>
            <p:grpSpPr>
              <a:xfrm rot="20835891">
                <a:off x="1752906" y="3089338"/>
                <a:ext cx="653455" cy="719684"/>
                <a:chOff x="2547870" y="4271429"/>
                <a:chExt cx="653455" cy="719684"/>
              </a:xfrm>
            </p:grpSpPr>
            <p:cxnSp>
              <p:nvCxnSpPr>
                <p:cNvPr id="964" name="Straight Arrow Connector 963"/>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5" name="Straight Arrow Connector 964"/>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6" name="Straight Arrow Connector 965"/>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7" name="Straight Arrow Connector 966"/>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8" name="Straight Arrow Connector 967"/>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9" name="Straight Arrow Connector 968"/>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0" name="Straight Arrow Connector 969"/>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1" name="Straight Arrow Connector 970"/>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72" name="Oval 971"/>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9" name="Group 228"/>
              <p:cNvGrpSpPr/>
              <p:nvPr/>
            </p:nvGrpSpPr>
            <p:grpSpPr>
              <a:xfrm>
                <a:off x="1855775" y="2437825"/>
                <a:ext cx="653455" cy="719684"/>
                <a:chOff x="2547870" y="4271429"/>
                <a:chExt cx="653455" cy="719684"/>
              </a:xfrm>
            </p:grpSpPr>
            <p:cxnSp>
              <p:nvCxnSpPr>
                <p:cNvPr id="948" name="Straight Arrow Connector 947"/>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9" name="Straight Arrow Connector 948"/>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0" name="Straight Arrow Connector 949"/>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1" name="Straight Arrow Connector 950"/>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2" name="Straight Arrow Connector 951"/>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3" name="Straight Arrow Connector 952"/>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4" name="Straight Arrow Connector 953"/>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5" name="Straight Arrow Connector 954"/>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56" name="Oval 955"/>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959"/>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0" name="Group 245"/>
              <p:cNvGrpSpPr/>
              <p:nvPr/>
            </p:nvGrpSpPr>
            <p:grpSpPr>
              <a:xfrm rot="10800000">
                <a:off x="1116635" y="2502595"/>
                <a:ext cx="653455" cy="719684"/>
                <a:chOff x="2547870" y="4271429"/>
                <a:chExt cx="653455" cy="719684"/>
              </a:xfrm>
            </p:grpSpPr>
            <p:cxnSp>
              <p:nvCxnSpPr>
                <p:cNvPr id="932" name="Straight Arrow Connector 931"/>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3" name="Straight Arrow Connector 932"/>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4" name="Straight Arrow Connector 933"/>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5" name="Straight Arrow Connector 934"/>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6" name="Straight Arrow Connector 935"/>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7" name="Straight Arrow Connector 936"/>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8" name="Straight Arrow Connector 937"/>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9" name="Straight Arrow Connector 938"/>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40" name="Oval 939"/>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Oval 940"/>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Oval 945"/>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1" name="Group 308"/>
            <p:cNvGrpSpPr/>
            <p:nvPr/>
          </p:nvGrpSpPr>
          <p:grpSpPr>
            <a:xfrm>
              <a:off x="3577357" y="4225292"/>
              <a:ext cx="1135619" cy="936775"/>
              <a:chOff x="1394226" y="2343072"/>
              <a:chExt cx="1880161" cy="1474064"/>
            </a:xfrm>
          </p:grpSpPr>
          <p:grpSp>
            <p:nvGrpSpPr>
              <p:cNvPr id="762" name="Group 493"/>
              <p:cNvGrpSpPr/>
              <p:nvPr/>
            </p:nvGrpSpPr>
            <p:grpSpPr>
              <a:xfrm>
                <a:off x="1394226" y="2983152"/>
                <a:ext cx="742949" cy="833984"/>
                <a:chOff x="3826166" y="4099979"/>
                <a:chExt cx="742949" cy="833984"/>
              </a:xfrm>
            </p:grpSpPr>
            <p:cxnSp>
              <p:nvCxnSpPr>
                <p:cNvPr id="914" name="Straight Arrow Connector 913"/>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5" name="Straight Arrow Connector 914"/>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6" name="Straight Arrow Connector 915"/>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7" name="Straight Arrow Connector 916"/>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8" name="Straight Arrow Connector 917"/>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9" name="Straight Arrow Connector 918"/>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0" name="Straight Arrow Connector 919"/>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21" name="Oval 920"/>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923"/>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263"/>
              <p:cNvGrpSpPr/>
              <p:nvPr/>
            </p:nvGrpSpPr>
            <p:grpSpPr>
              <a:xfrm>
                <a:off x="2140986" y="2895522"/>
                <a:ext cx="742949" cy="833984"/>
                <a:chOff x="3826166" y="4099979"/>
                <a:chExt cx="742949" cy="833984"/>
              </a:xfrm>
            </p:grpSpPr>
            <p:cxnSp>
              <p:nvCxnSpPr>
                <p:cNvPr id="900" name="Straight Arrow Connector 899"/>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1" name="Straight Arrow Connector 900"/>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2" name="Straight Arrow Connector 901"/>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3" name="Straight Arrow Connector 902"/>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4" name="Straight Arrow Connector 903"/>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5" name="Straight Arrow Connector 904"/>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6" name="Straight Arrow Connector 905"/>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07" name="Oval 906"/>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278"/>
              <p:cNvGrpSpPr/>
              <p:nvPr/>
            </p:nvGrpSpPr>
            <p:grpSpPr>
              <a:xfrm rot="2909657">
                <a:off x="2506547" y="2556430"/>
                <a:ext cx="742949" cy="792730"/>
                <a:chOff x="3826166" y="4099979"/>
                <a:chExt cx="742949" cy="833984"/>
              </a:xfrm>
            </p:grpSpPr>
            <p:cxnSp>
              <p:nvCxnSpPr>
                <p:cNvPr id="886" name="Straight Arrow Connector 885"/>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7" name="Straight Arrow Connector 886"/>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8" name="Straight Arrow Connector 887"/>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9" name="Straight Arrow Connector 888"/>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0" name="Straight Arrow Connector 889"/>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1" name="Straight Arrow Connector 890"/>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2" name="Straight Arrow Connector 891"/>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93" name="Oval 892"/>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293"/>
              <p:cNvGrpSpPr/>
              <p:nvPr/>
            </p:nvGrpSpPr>
            <p:grpSpPr>
              <a:xfrm>
                <a:off x="1527576" y="2343072"/>
                <a:ext cx="742949" cy="833984"/>
                <a:chOff x="3826166" y="4099979"/>
                <a:chExt cx="742949" cy="833984"/>
              </a:xfrm>
            </p:grpSpPr>
            <p:cxnSp>
              <p:nvCxnSpPr>
                <p:cNvPr id="872" name="Straight Arrow Connector 871"/>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3" name="Straight Arrow Connector 872"/>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4" name="Straight Arrow Connector 873"/>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5" name="Straight Arrow Connector 874"/>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6" name="Straight Arrow Connector 875"/>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7" name="Straight Arrow Connector 876"/>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8" name="Straight Arrow Connector 877"/>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79" name="Oval 878"/>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6" name="Group 351"/>
            <p:cNvGrpSpPr/>
            <p:nvPr/>
          </p:nvGrpSpPr>
          <p:grpSpPr>
            <a:xfrm>
              <a:off x="4996229" y="4141470"/>
              <a:ext cx="1111200" cy="1001063"/>
              <a:chOff x="3468420" y="2150915"/>
              <a:chExt cx="1809339" cy="1357129"/>
            </a:xfrm>
          </p:grpSpPr>
          <p:grpSp>
            <p:nvGrpSpPr>
              <p:cNvPr id="767" name="Group 494"/>
              <p:cNvGrpSpPr/>
              <p:nvPr/>
            </p:nvGrpSpPr>
            <p:grpSpPr>
              <a:xfrm rot="3433791">
                <a:off x="3452004" y="2680506"/>
                <a:ext cx="756325" cy="723494"/>
                <a:chOff x="5222490" y="4191419"/>
                <a:chExt cx="756325" cy="723494"/>
              </a:xfrm>
            </p:grpSpPr>
            <p:cxnSp>
              <p:nvCxnSpPr>
                <p:cNvPr id="855" name="Straight Arrow Connector 854"/>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6" name="Straight Arrow Connector 855"/>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7" name="Straight Arrow Connector 856"/>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8" name="Straight Arrow Connector 857"/>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9" name="Straight Arrow Connector 858"/>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0" name="Straight Arrow Connector 859"/>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61" name="Oval 860"/>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2" name="Group 309"/>
              <p:cNvGrpSpPr/>
              <p:nvPr/>
            </p:nvGrpSpPr>
            <p:grpSpPr>
              <a:xfrm>
                <a:off x="3913010" y="2150915"/>
                <a:ext cx="756325" cy="723494"/>
                <a:chOff x="5222490" y="4191419"/>
                <a:chExt cx="756325" cy="723494"/>
              </a:xfrm>
            </p:grpSpPr>
            <p:cxnSp>
              <p:nvCxnSpPr>
                <p:cNvPr id="842" name="Straight Arrow Connector 841"/>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3" name="Straight Arrow Connector 842"/>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4" name="Straight Arrow Connector 843"/>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5" name="Straight Arrow Connector 844"/>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6" name="Straight Arrow Connector 845"/>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7" name="Straight Arrow Connector 846"/>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48" name="Oval 847"/>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3" name="Group 323"/>
              <p:cNvGrpSpPr/>
              <p:nvPr/>
            </p:nvGrpSpPr>
            <p:grpSpPr>
              <a:xfrm rot="18127000">
                <a:off x="4042550" y="2688125"/>
                <a:ext cx="756325" cy="723494"/>
                <a:chOff x="5222490" y="4191419"/>
                <a:chExt cx="756325" cy="723494"/>
              </a:xfrm>
            </p:grpSpPr>
            <p:cxnSp>
              <p:nvCxnSpPr>
                <p:cNvPr id="829" name="Straight Arrow Connector 828"/>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0" name="Straight Arrow Connector 829"/>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1" name="Straight Arrow Connector 830"/>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2" name="Straight Arrow Connector 831"/>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3" name="Straight Arrow Connector 832"/>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4" name="Straight Arrow Connector 833"/>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35" name="Oval 834"/>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337"/>
              <p:cNvGrpSpPr/>
              <p:nvPr/>
            </p:nvGrpSpPr>
            <p:grpSpPr>
              <a:xfrm rot="7185673">
                <a:off x="4537849" y="2768135"/>
                <a:ext cx="756325" cy="723494"/>
                <a:chOff x="5222490" y="4191419"/>
                <a:chExt cx="756325" cy="723494"/>
              </a:xfrm>
            </p:grpSpPr>
            <p:cxnSp>
              <p:nvCxnSpPr>
                <p:cNvPr id="816" name="Straight Arrow Connector 815"/>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7" name="Straight Arrow Connector 816"/>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8" name="Straight Arrow Connector 817"/>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9" name="Straight Arrow Connector 818"/>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0" name="Straight Arrow Connector 819"/>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1" name="Straight Arrow Connector 820"/>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22" name="Oval 821"/>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5" name="Group 388"/>
            <p:cNvGrpSpPr/>
            <p:nvPr/>
          </p:nvGrpSpPr>
          <p:grpSpPr>
            <a:xfrm>
              <a:off x="6309360" y="4305298"/>
              <a:ext cx="925830" cy="732691"/>
              <a:chOff x="3272433" y="1929439"/>
              <a:chExt cx="1583095" cy="1272134"/>
            </a:xfrm>
          </p:grpSpPr>
          <p:grpSp>
            <p:nvGrpSpPr>
              <p:cNvPr id="868" name="Group 495"/>
              <p:cNvGrpSpPr/>
              <p:nvPr/>
            </p:nvGrpSpPr>
            <p:grpSpPr>
              <a:xfrm>
                <a:off x="3794403" y="2542849"/>
                <a:ext cx="577255" cy="658724"/>
                <a:chOff x="6308340" y="4340009"/>
                <a:chExt cx="577255" cy="658724"/>
              </a:xfrm>
            </p:grpSpPr>
            <p:cxnSp>
              <p:nvCxnSpPr>
                <p:cNvPr id="801" name="Straight Arrow Connector 800"/>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2" name="Straight Arrow Connector 801"/>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3" name="Straight Arrow Connector 802"/>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4" name="Straight Arrow Connector 803"/>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5" name="Straight Arrow Connector 804"/>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06" name="Oval 805"/>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9" name="Group 352"/>
              <p:cNvGrpSpPr/>
              <p:nvPr/>
            </p:nvGrpSpPr>
            <p:grpSpPr>
              <a:xfrm>
                <a:off x="3272433" y="2169469"/>
                <a:ext cx="577255" cy="658724"/>
                <a:chOff x="6308340" y="4340009"/>
                <a:chExt cx="577255" cy="658724"/>
              </a:xfrm>
            </p:grpSpPr>
            <p:cxnSp>
              <p:nvCxnSpPr>
                <p:cNvPr id="790" name="Straight Arrow Connector 789"/>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1" name="Straight Arrow Connector 790"/>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2" name="Straight Arrow Connector 791"/>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3" name="Straight Arrow Connector 792"/>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95" name="Oval 794"/>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0" name="Group 364"/>
              <p:cNvGrpSpPr/>
              <p:nvPr/>
            </p:nvGrpSpPr>
            <p:grpSpPr>
              <a:xfrm>
                <a:off x="4278273" y="2531419"/>
                <a:ext cx="577255" cy="658724"/>
                <a:chOff x="6308340" y="4340009"/>
                <a:chExt cx="577255" cy="658724"/>
              </a:xfrm>
            </p:grpSpPr>
            <p:cxnSp>
              <p:nvCxnSpPr>
                <p:cNvPr id="779" name="Straight Arrow Connector 778"/>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0" name="Straight Arrow Connector 779"/>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1" name="Straight Arrow Connector 780"/>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2" name="Straight Arrow Connector 781"/>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3" name="Straight Arrow Connector 782"/>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84" name="Oval 783"/>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1" name="Group 376"/>
              <p:cNvGrpSpPr/>
              <p:nvPr/>
            </p:nvGrpSpPr>
            <p:grpSpPr>
              <a:xfrm>
                <a:off x="4057293" y="1929439"/>
                <a:ext cx="577255" cy="658724"/>
                <a:chOff x="6308340" y="4340009"/>
                <a:chExt cx="577255" cy="658724"/>
              </a:xfrm>
            </p:grpSpPr>
            <p:cxnSp>
              <p:nvCxnSpPr>
                <p:cNvPr id="768" name="Straight Arrow Connector 767"/>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9" name="Straight Arrow Connector 768"/>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0" name="Straight Arrow Connector 769"/>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1" name="Straight Arrow Connector 770"/>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2" name="Straight Arrow Connector 771"/>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73" name="Oval 772"/>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213" y="3203160"/>
            <a:ext cx="8810787" cy="5021179"/>
          </a:xfrm>
        </p:spPr>
        <p:txBody>
          <a:bodyPr/>
          <a:lstStyle/>
          <a:p>
            <a:pPr marL="347663" indent="-347663">
              <a:spcBef>
                <a:spcPct val="20000"/>
              </a:spcBef>
              <a:buSzPct val="100000"/>
              <a:buNone/>
            </a:pPr>
            <a:endParaRPr lang="en-US" u="sng" dirty="0" smtClean="0"/>
          </a:p>
          <a:p>
            <a:pPr marL="347663" indent="-347663">
              <a:spcBef>
                <a:spcPct val="20000"/>
              </a:spcBef>
              <a:buSzPct val="100000"/>
            </a:pPr>
            <a:r>
              <a:rPr lang="en-US" dirty="0" smtClean="0"/>
              <a:t>Existing Database Fact 1:	John has a son named Mike</a:t>
            </a:r>
          </a:p>
          <a:p>
            <a:pPr marL="347663" indent="-347663">
              <a:spcBef>
                <a:spcPct val="20000"/>
              </a:spcBef>
              <a:buSzPct val="100000"/>
            </a:pPr>
            <a:endParaRPr lang="en-US" dirty="0" smtClean="0"/>
          </a:p>
          <a:p>
            <a:pPr marL="347663" indent="-347663">
              <a:spcBef>
                <a:spcPct val="20000"/>
              </a:spcBef>
              <a:buSzPct val="100000"/>
            </a:pPr>
            <a:r>
              <a:rPr lang="en-US" dirty="0" smtClean="0"/>
              <a:t>Existing Database Fact 2:	John has a son named Paul</a:t>
            </a:r>
          </a:p>
          <a:p>
            <a:pPr marL="347663" indent="-347663">
              <a:spcBef>
                <a:spcPct val="20000"/>
              </a:spcBef>
              <a:buSzPct val="100000"/>
            </a:pPr>
            <a:endParaRPr lang="en-US" dirty="0" smtClean="0"/>
          </a:p>
          <a:p>
            <a:pPr marL="347663" indent="-347663">
              <a:spcBef>
                <a:spcPct val="20000"/>
              </a:spcBef>
              <a:buSzPct val="100000"/>
            </a:pPr>
            <a:r>
              <a:rPr lang="en-US" dirty="0" smtClean="0"/>
              <a:t>New Inferred Fact:  Mike and Paul are brothers</a:t>
            </a:r>
          </a:p>
          <a:p>
            <a:pPr marL="347663" indent="-347663">
              <a:spcBef>
                <a:spcPct val="20000"/>
              </a:spcBef>
              <a:buSzPct val="100000"/>
            </a:pPr>
            <a:endParaRPr lang="en-US" sz="1000" dirty="0" smtClean="0"/>
          </a:p>
          <a:p>
            <a:pPr marL="347663" indent="-347663">
              <a:spcBef>
                <a:spcPct val="20000"/>
              </a:spcBef>
              <a:buSzPct val="100000"/>
            </a:pPr>
            <a:endParaRPr lang="en-US" dirty="0" smtClean="0"/>
          </a:p>
          <a:p>
            <a:pPr marL="347663" indent="-347663">
              <a:spcBef>
                <a:spcPct val="20000"/>
              </a:spcBef>
              <a:buClr>
                <a:srgbClr val="C00000"/>
              </a:buClr>
              <a:buSzPct val="100000"/>
              <a:buFont typeface="Wingdings" pitchFamily="2" charset="2"/>
              <a:buChar char="ü"/>
            </a:pPr>
            <a:r>
              <a:rPr lang="en-US" dirty="0" smtClean="0">
                <a:solidFill>
                  <a:srgbClr val="C00000"/>
                </a:solidFill>
              </a:rPr>
              <a:t>Semantic Technology is far better at reasoning than traditional IT</a:t>
            </a:r>
          </a:p>
          <a:p>
            <a:pPr marL="2360613" lvl="7" indent="-347663">
              <a:spcBef>
                <a:spcPct val="20000"/>
              </a:spcBef>
              <a:buSzPct val="100000"/>
            </a:pPr>
            <a:endParaRPr lang="en-US" dirty="0" smtClean="0"/>
          </a:p>
          <a:p>
            <a:pPr marL="347663" indent="-347663">
              <a:spcBef>
                <a:spcPct val="20000"/>
              </a:spcBef>
              <a:buSzPct val="100000"/>
            </a:pPr>
            <a:endParaRPr lang="en-US" dirty="0" smtClean="0"/>
          </a:p>
          <a:p>
            <a:pPr marL="347663" indent="-347663">
              <a:spcBef>
                <a:spcPct val="20000"/>
              </a:spcBef>
              <a:buSzPct val="100000"/>
            </a:pPr>
            <a:endParaRPr lang="en-US" dirty="0" smtClean="0"/>
          </a:p>
          <a:p>
            <a:pPr marL="714376" lvl="1" indent="-347663">
              <a:spcBef>
                <a:spcPct val="20000"/>
              </a:spcBef>
              <a:buSzPct val="100000"/>
            </a:pPr>
            <a:endParaRPr lang="en-US" dirty="0" smtClean="0"/>
          </a:p>
          <a:p>
            <a:pPr lvl="0">
              <a:buNone/>
            </a:pPr>
            <a:endParaRPr lang="en-US" dirty="0" smtClean="0"/>
          </a:p>
          <a:p>
            <a:pPr marL="347663" indent="-347663">
              <a:spcBef>
                <a:spcPct val="20000"/>
              </a:spcBef>
              <a:buClr>
                <a:schemeClr val="bg1">
                  <a:lumMod val="65000"/>
                  <a:lumOff val="35000"/>
                </a:schemeClr>
              </a:buClr>
              <a:buSzPct val="100000"/>
              <a:buFont typeface="Wingdings" pitchFamily="2" charset="2"/>
              <a:buChar char="v"/>
            </a:pPr>
            <a:endParaRPr lang="en-US" dirty="0" smtClean="0">
              <a:solidFill>
                <a:schemeClr val="bg1">
                  <a:lumMod val="65000"/>
                  <a:lumOff val="35000"/>
                </a:schemeClr>
              </a:solidFill>
            </a:endParaRPr>
          </a:p>
          <a:p>
            <a:pPr lvl="0">
              <a:buNone/>
            </a:pPr>
            <a:endParaRPr lang="en-US" dirty="0" smtClean="0"/>
          </a:p>
          <a:p>
            <a:pPr marL="714376" lvl="1" indent="-347663">
              <a:spcBef>
                <a:spcPct val="20000"/>
              </a:spcBef>
              <a:buClr>
                <a:srgbClr val="C00000"/>
              </a:buClr>
              <a:buSzPct val="100000"/>
              <a:buFont typeface="Wingdings" pitchFamily="2" charset="2"/>
              <a:buChar char="Ø"/>
            </a:pPr>
            <a:endParaRPr lang="en-US" dirty="0" smtClean="0"/>
          </a:p>
        </p:txBody>
      </p:sp>
      <p:sp>
        <p:nvSpPr>
          <p:cNvPr id="3" name="Title 2"/>
          <p:cNvSpPr>
            <a:spLocks noGrp="1"/>
          </p:cNvSpPr>
          <p:nvPr>
            <p:ph type="title"/>
          </p:nvPr>
        </p:nvSpPr>
        <p:spPr/>
        <p:txBody>
          <a:bodyPr/>
          <a:lstStyle/>
          <a:p>
            <a:r>
              <a:rPr lang="en-US" dirty="0" smtClean="0"/>
              <a:t>Web 3.0: Next Generation IT</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13</a:t>
            </a:fld>
            <a:r>
              <a:rPr lang="en-US" smtClean="0"/>
              <a:t> </a:t>
            </a:r>
            <a:endParaRPr lang="en-US"/>
          </a:p>
        </p:txBody>
      </p:sp>
      <p:sp>
        <p:nvSpPr>
          <p:cNvPr id="6" name="TextBox 5"/>
          <p:cNvSpPr txBox="1"/>
          <p:nvPr/>
        </p:nvSpPr>
        <p:spPr>
          <a:xfrm>
            <a:off x="3970020" y="1173480"/>
            <a:ext cx="184731" cy="307777"/>
          </a:xfrm>
          <a:prstGeom prst="rect">
            <a:avLst/>
          </a:prstGeom>
          <a:noFill/>
        </p:spPr>
        <p:txBody>
          <a:bodyPr wrap="none" rtlCol="0">
            <a:spAutoFit/>
          </a:bodyPr>
          <a:lstStyle/>
          <a:p>
            <a:endParaRPr lang="en-US" dirty="0"/>
          </a:p>
        </p:txBody>
      </p:sp>
      <p:sp>
        <p:nvSpPr>
          <p:cNvPr id="7" name="TextBox 6"/>
          <p:cNvSpPr txBox="1"/>
          <p:nvPr/>
        </p:nvSpPr>
        <p:spPr>
          <a:xfrm>
            <a:off x="0" y="914400"/>
            <a:ext cx="9144000" cy="523220"/>
          </a:xfrm>
          <a:prstGeom prst="rect">
            <a:avLst/>
          </a:prstGeom>
          <a:noFill/>
        </p:spPr>
        <p:txBody>
          <a:bodyPr wrap="square" rtlCol="0">
            <a:spAutoFit/>
          </a:bodyPr>
          <a:lstStyle/>
          <a:p>
            <a:pPr algn="ctr"/>
            <a:r>
              <a:rPr lang="en-US" sz="2800" b="1" u="sng" dirty="0" smtClean="0">
                <a:solidFill>
                  <a:srgbClr val="C00000"/>
                </a:solidFill>
              </a:rPr>
              <a:t>Reasoning</a:t>
            </a:r>
            <a:endParaRPr lang="en-US" sz="2800" b="1" u="sng" dirty="0">
              <a:solidFill>
                <a:srgbClr val="C00000"/>
              </a:solidFill>
            </a:endParaRPr>
          </a:p>
        </p:txBody>
      </p:sp>
      <p:graphicFrame>
        <p:nvGraphicFramePr>
          <p:cNvPr id="8" name="Table 7"/>
          <p:cNvGraphicFramePr>
            <a:graphicFrameLocks noGrp="1"/>
          </p:cNvGraphicFramePr>
          <p:nvPr/>
        </p:nvGraphicFramePr>
        <p:xfrm>
          <a:off x="835572" y="1559851"/>
          <a:ext cx="3048000" cy="1735808"/>
        </p:xfrm>
        <a:graphic>
          <a:graphicData uri="http://schemas.openxmlformats.org/drawingml/2006/table">
            <a:tbl>
              <a:tblPr firstRow="1" bandRow="1">
                <a:tableStyleId>{35758FB7-9AC5-4552-8A53-C91805E547FA}</a:tableStyleId>
              </a:tblPr>
              <a:tblGrid>
                <a:gridCol w="1016000"/>
                <a:gridCol w="1016000"/>
                <a:gridCol w="1016000"/>
              </a:tblGrid>
              <a:tr h="433952">
                <a:tc gridSpan="3">
                  <a:txBody>
                    <a:bodyPr/>
                    <a:lstStyle/>
                    <a:p>
                      <a:r>
                        <a:rPr lang="en-US" dirty="0" smtClean="0"/>
                        <a:t>Customer Table</a:t>
                      </a:r>
                      <a:endParaRPr lang="en-US" dirty="0"/>
                    </a:p>
                  </a:txBody>
                  <a:tcPr/>
                </a:tc>
                <a:tc hMerge="1">
                  <a:txBody>
                    <a:bodyPr/>
                    <a:lstStyle/>
                    <a:p>
                      <a:endParaRPr lang="en-US"/>
                    </a:p>
                  </a:txBody>
                  <a:tcPr/>
                </a:tc>
                <a:tc hMerge="1">
                  <a:txBody>
                    <a:bodyPr/>
                    <a:lstStyle/>
                    <a:p>
                      <a:endParaRPr lang="en-US" dirty="0"/>
                    </a:p>
                  </a:txBody>
                  <a:tcPr/>
                </a:tc>
              </a:tr>
              <a:tr h="433952">
                <a:tc>
                  <a:txBody>
                    <a:bodyPr/>
                    <a:lstStyle/>
                    <a:p>
                      <a:r>
                        <a:rPr lang="en-US" dirty="0" smtClean="0"/>
                        <a:t>Cust-ID</a:t>
                      </a:r>
                      <a:endParaRPr lang="en-US" dirty="0"/>
                    </a:p>
                  </a:txBody>
                  <a:tcPr/>
                </a:tc>
                <a:tc>
                  <a:txBody>
                    <a:bodyPr/>
                    <a:lstStyle/>
                    <a:p>
                      <a:r>
                        <a:rPr lang="en-US" dirty="0" smtClean="0"/>
                        <a:t>Name</a:t>
                      </a:r>
                      <a:endParaRPr lang="en-US" dirty="0"/>
                    </a:p>
                  </a:txBody>
                  <a:tcPr/>
                </a:tc>
                <a:tc>
                  <a:txBody>
                    <a:bodyPr/>
                    <a:lstStyle/>
                    <a:p>
                      <a:r>
                        <a:rPr lang="en-US" dirty="0" smtClean="0"/>
                        <a:t>Son</a:t>
                      </a:r>
                      <a:endParaRPr lang="en-US" dirty="0"/>
                    </a:p>
                  </a:txBody>
                  <a:tcPr/>
                </a:tc>
              </a:tr>
              <a:tr h="433952">
                <a:tc>
                  <a:txBody>
                    <a:bodyPr/>
                    <a:lstStyle/>
                    <a:p>
                      <a:r>
                        <a:rPr lang="en-US" sz="1200" dirty="0" smtClean="0"/>
                        <a:t>394021-1454</a:t>
                      </a:r>
                      <a:endParaRPr lang="en-US" sz="1200" dirty="0"/>
                    </a:p>
                  </a:txBody>
                  <a:tcPr/>
                </a:tc>
                <a:tc>
                  <a:txBody>
                    <a:bodyPr/>
                    <a:lstStyle/>
                    <a:p>
                      <a:r>
                        <a:rPr lang="en-US" sz="1200" dirty="0" smtClean="0"/>
                        <a:t>John Adams</a:t>
                      </a:r>
                      <a:endParaRPr lang="en-US" sz="1200" dirty="0"/>
                    </a:p>
                  </a:txBody>
                  <a:tcPr/>
                </a:tc>
                <a:tc>
                  <a:txBody>
                    <a:bodyPr/>
                    <a:lstStyle/>
                    <a:p>
                      <a:r>
                        <a:rPr lang="en-US" sz="1200" dirty="0" smtClean="0"/>
                        <a:t>Mike Adams</a:t>
                      </a:r>
                      <a:endParaRPr lang="en-US" sz="1200" dirty="0"/>
                    </a:p>
                  </a:txBody>
                  <a:tcPr/>
                </a:tc>
              </a:tr>
              <a:tr h="433952">
                <a:tc>
                  <a:txBody>
                    <a:bodyPr/>
                    <a:lstStyle/>
                    <a:p>
                      <a:r>
                        <a:rPr lang="en-US" sz="1200" dirty="0" smtClean="0"/>
                        <a:t>394021-1454</a:t>
                      </a:r>
                      <a:endParaRPr lang="en-US" sz="1200" dirty="0"/>
                    </a:p>
                  </a:txBody>
                  <a:tcPr/>
                </a:tc>
                <a:tc>
                  <a:txBody>
                    <a:bodyPr/>
                    <a:lstStyle/>
                    <a:p>
                      <a:r>
                        <a:rPr lang="en-US" sz="1200" dirty="0" smtClean="0"/>
                        <a:t>John Adams</a:t>
                      </a:r>
                      <a:endParaRPr lang="en-US" sz="1200" dirty="0"/>
                    </a:p>
                  </a:txBody>
                  <a:tcPr/>
                </a:tc>
                <a:tc>
                  <a:txBody>
                    <a:bodyPr/>
                    <a:lstStyle/>
                    <a:p>
                      <a:r>
                        <a:rPr lang="en-US" sz="1200" dirty="0" smtClean="0"/>
                        <a:t>Paul Adams</a:t>
                      </a:r>
                      <a:endParaRPr lang="en-US" sz="12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213" y="3203160"/>
            <a:ext cx="8810787" cy="5021179"/>
          </a:xfrm>
        </p:spPr>
        <p:txBody>
          <a:bodyPr/>
          <a:lstStyle/>
          <a:p>
            <a:pPr marL="347663" indent="-347663">
              <a:spcBef>
                <a:spcPct val="20000"/>
              </a:spcBef>
              <a:buSzPct val="100000"/>
              <a:buNone/>
            </a:pPr>
            <a:endParaRPr lang="en-US" u="sng" dirty="0" smtClean="0"/>
          </a:p>
          <a:p>
            <a:pPr marL="2360613" lvl="7" indent="-347663">
              <a:spcBef>
                <a:spcPct val="20000"/>
              </a:spcBef>
              <a:buSzPct val="100000"/>
            </a:pPr>
            <a:endParaRPr lang="en-US" dirty="0" smtClean="0"/>
          </a:p>
          <a:p>
            <a:pPr marL="347663" indent="-347663">
              <a:spcBef>
                <a:spcPct val="20000"/>
              </a:spcBef>
              <a:buSzPct val="100000"/>
            </a:pPr>
            <a:endParaRPr lang="en-US" dirty="0" smtClean="0"/>
          </a:p>
          <a:p>
            <a:pPr marL="347663" indent="-347663">
              <a:spcBef>
                <a:spcPct val="20000"/>
              </a:spcBef>
              <a:buSzPct val="100000"/>
            </a:pPr>
            <a:endParaRPr lang="en-US" dirty="0" smtClean="0"/>
          </a:p>
          <a:p>
            <a:pPr marL="714376" lvl="1" indent="-347663">
              <a:spcBef>
                <a:spcPct val="20000"/>
              </a:spcBef>
              <a:buSzPct val="100000"/>
            </a:pPr>
            <a:endParaRPr lang="en-US" dirty="0" smtClean="0"/>
          </a:p>
          <a:p>
            <a:pPr lvl="0">
              <a:buNone/>
            </a:pPr>
            <a:endParaRPr lang="en-US" dirty="0" smtClean="0"/>
          </a:p>
          <a:p>
            <a:pPr marL="347663" indent="-347663">
              <a:spcBef>
                <a:spcPct val="20000"/>
              </a:spcBef>
              <a:buClr>
                <a:schemeClr val="bg1">
                  <a:lumMod val="65000"/>
                  <a:lumOff val="35000"/>
                </a:schemeClr>
              </a:buClr>
              <a:buSzPct val="100000"/>
              <a:buFont typeface="Wingdings" pitchFamily="2" charset="2"/>
              <a:buChar char="v"/>
            </a:pPr>
            <a:endParaRPr lang="en-US" dirty="0" smtClean="0">
              <a:solidFill>
                <a:schemeClr val="bg1">
                  <a:lumMod val="65000"/>
                  <a:lumOff val="35000"/>
                </a:schemeClr>
              </a:solidFill>
            </a:endParaRPr>
          </a:p>
          <a:p>
            <a:pPr lvl="0">
              <a:buNone/>
            </a:pPr>
            <a:endParaRPr lang="en-US" dirty="0" smtClean="0"/>
          </a:p>
          <a:p>
            <a:pPr marL="714376" lvl="1" indent="-347663">
              <a:spcBef>
                <a:spcPct val="20000"/>
              </a:spcBef>
              <a:buClr>
                <a:srgbClr val="C00000"/>
              </a:buClr>
              <a:buSzPct val="100000"/>
              <a:buFont typeface="Wingdings" pitchFamily="2" charset="2"/>
              <a:buChar char="Ø"/>
            </a:pPr>
            <a:endParaRPr lang="en-US" dirty="0" smtClean="0"/>
          </a:p>
        </p:txBody>
      </p:sp>
      <p:sp>
        <p:nvSpPr>
          <p:cNvPr id="3" name="Title 2"/>
          <p:cNvSpPr>
            <a:spLocks noGrp="1"/>
          </p:cNvSpPr>
          <p:nvPr>
            <p:ph type="title"/>
          </p:nvPr>
        </p:nvSpPr>
        <p:spPr/>
        <p:txBody>
          <a:bodyPr/>
          <a:lstStyle/>
          <a:p>
            <a:r>
              <a:rPr lang="en-US" dirty="0" smtClean="0"/>
              <a:t>Web 3.0: Next Generation IT</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14</a:t>
            </a:fld>
            <a:r>
              <a:rPr lang="en-US" smtClean="0"/>
              <a:t> </a:t>
            </a:r>
            <a:endParaRPr lang="en-US"/>
          </a:p>
        </p:txBody>
      </p:sp>
      <p:sp>
        <p:nvSpPr>
          <p:cNvPr id="6" name="TextBox 5"/>
          <p:cNvSpPr txBox="1"/>
          <p:nvPr/>
        </p:nvSpPr>
        <p:spPr>
          <a:xfrm>
            <a:off x="3970020" y="1173480"/>
            <a:ext cx="184731" cy="307777"/>
          </a:xfrm>
          <a:prstGeom prst="rect">
            <a:avLst/>
          </a:prstGeom>
          <a:noFill/>
        </p:spPr>
        <p:txBody>
          <a:bodyPr wrap="none" rtlCol="0">
            <a:spAutoFit/>
          </a:bodyPr>
          <a:lstStyle/>
          <a:p>
            <a:endParaRPr lang="en-US" dirty="0"/>
          </a:p>
        </p:txBody>
      </p:sp>
      <p:sp>
        <p:nvSpPr>
          <p:cNvPr id="7" name="TextBox 6"/>
          <p:cNvSpPr txBox="1"/>
          <p:nvPr/>
        </p:nvSpPr>
        <p:spPr>
          <a:xfrm>
            <a:off x="0" y="914400"/>
            <a:ext cx="9144000" cy="523220"/>
          </a:xfrm>
          <a:prstGeom prst="rect">
            <a:avLst/>
          </a:prstGeom>
          <a:noFill/>
        </p:spPr>
        <p:txBody>
          <a:bodyPr wrap="square" rtlCol="0">
            <a:spAutoFit/>
          </a:bodyPr>
          <a:lstStyle/>
          <a:p>
            <a:pPr algn="ctr"/>
            <a:r>
              <a:rPr lang="en-US" sz="2800" b="1" u="sng" dirty="0" smtClean="0">
                <a:solidFill>
                  <a:srgbClr val="C00000"/>
                </a:solidFill>
              </a:rPr>
              <a:t>Advanced Reasoning</a:t>
            </a:r>
            <a:endParaRPr lang="en-US" sz="2800" b="1" u="sng" dirty="0">
              <a:solidFill>
                <a:srgbClr val="C00000"/>
              </a:solidFill>
            </a:endParaRPr>
          </a:p>
        </p:txBody>
      </p:sp>
      <p:sp>
        <p:nvSpPr>
          <p:cNvPr id="8" name="Content Placeholder 1"/>
          <p:cNvSpPr txBox="1">
            <a:spLocks/>
          </p:cNvSpPr>
          <p:nvPr/>
        </p:nvSpPr>
        <p:spPr bwMode="auto">
          <a:xfrm>
            <a:off x="186069" y="1684416"/>
            <a:ext cx="8810787" cy="502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None/>
              <a:tabLst/>
              <a:defRPr/>
            </a:pPr>
            <a:endParaRPr kumimoji="0" lang="en-US" sz="2400" b="1" i="0" u="sng" strike="noStrike" kern="1200" cap="none" spc="0" normalizeH="0" baseline="0" noProof="0" dirty="0" smtClean="0">
              <a:ln>
                <a:noFill/>
              </a:ln>
              <a:solidFill>
                <a:schemeClr val="bg1"/>
              </a:solidFill>
              <a:effectLst/>
              <a:uLnTx/>
              <a:uFillTx/>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r>
              <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rPr>
              <a:t>Automating</a:t>
            </a:r>
            <a:r>
              <a:rPr kumimoji="0" lang="en-US" sz="2400" b="1" i="0" u="none" strike="noStrike" kern="1200" cap="none" spc="0" normalizeH="0" noProof="0" dirty="0" smtClean="0">
                <a:ln>
                  <a:noFill/>
                </a:ln>
                <a:solidFill>
                  <a:schemeClr val="bg1"/>
                </a:solidFill>
                <a:effectLst/>
                <a:uLnTx/>
                <a:uFillTx/>
                <a:latin typeface="Calibri" pitchFamily="34" charset="0"/>
                <a:ea typeface="+mn-ea"/>
                <a:cs typeface="+mn-cs"/>
              </a:rPr>
              <a:t> the identification of illicit activity</a:t>
            </a: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r>
              <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rPr>
              <a:t>Identifying compliance red</a:t>
            </a:r>
            <a:r>
              <a:rPr kumimoji="0" lang="en-US" sz="2400" b="1" i="0" u="none" strike="noStrike" kern="1200" cap="none" spc="0" normalizeH="0" noProof="0" dirty="0" smtClean="0">
                <a:ln>
                  <a:noFill/>
                </a:ln>
                <a:solidFill>
                  <a:schemeClr val="bg1"/>
                </a:solidFill>
                <a:effectLst/>
                <a:uLnTx/>
                <a:uFillTx/>
                <a:latin typeface="Calibri" pitchFamily="34" charset="0"/>
                <a:ea typeface="+mn-ea"/>
                <a:cs typeface="+mn-cs"/>
              </a:rPr>
              <a:t> flags </a:t>
            </a:r>
            <a:r>
              <a:rPr lang="en-US" sz="2400" b="1" dirty="0" smtClean="0">
                <a:solidFill>
                  <a:schemeClr val="bg1"/>
                </a:solidFill>
                <a:latin typeface="Calibri" pitchFamily="34" charset="0"/>
                <a:ea typeface="+mn-ea"/>
                <a:cs typeface="+mn-cs"/>
              </a:rPr>
              <a:t>within </a:t>
            </a:r>
            <a:r>
              <a:rPr kumimoji="0" lang="en-US" sz="2400" b="1" i="0" u="none" strike="noStrike" kern="1200" cap="none" spc="0" normalizeH="0" noProof="0" dirty="0" smtClean="0">
                <a:ln>
                  <a:noFill/>
                </a:ln>
                <a:solidFill>
                  <a:schemeClr val="bg1"/>
                </a:solidFill>
                <a:effectLst/>
                <a:uLnTx/>
                <a:uFillTx/>
                <a:latin typeface="Calibri" pitchFamily="34" charset="0"/>
                <a:ea typeface="+mn-ea"/>
                <a:cs typeface="+mn-cs"/>
              </a:rPr>
              <a:t>enormous amounts of business process data</a:t>
            </a: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lang="en-US" sz="2400" b="1" baseline="0" dirty="0" smtClean="0">
              <a:solidFill>
                <a:schemeClr val="bg1"/>
              </a:solidFill>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r>
              <a:rPr kumimoji="0" lang="en-US" sz="2400" b="1" i="0" u="none" strike="noStrike" kern="1200" cap="none" spc="0" normalizeH="0" noProof="0" dirty="0" smtClean="0">
                <a:ln>
                  <a:noFill/>
                </a:ln>
                <a:solidFill>
                  <a:schemeClr val="bg1"/>
                </a:solidFill>
                <a:effectLst/>
                <a:uLnTx/>
                <a:uFillTx/>
                <a:latin typeface="Calibri" pitchFamily="34" charset="0"/>
                <a:ea typeface="+mn-ea"/>
                <a:cs typeface="+mn-cs"/>
              </a:rPr>
              <a:t>Finding inconsistencies in scientific results even across multiple fields of study</a:t>
            </a: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lang="en-US" sz="2400" b="1" dirty="0" smtClean="0">
              <a:solidFill>
                <a:schemeClr val="bg1"/>
              </a:solidFill>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r>
              <a:rPr lang="en-US" sz="2400" b="1" dirty="0" smtClean="0">
                <a:solidFill>
                  <a:schemeClr val="bg1"/>
                </a:solidFill>
                <a:latin typeface="Calibri" pitchFamily="34" charset="0"/>
                <a:ea typeface="+mn-ea"/>
                <a:cs typeface="+mn-cs"/>
              </a:rPr>
              <a:t>Improve communication and collaboration </a:t>
            </a:r>
            <a:endParaRPr kumimoji="0" lang="en-US" sz="2400" b="1" i="0" u="none" strike="noStrike" kern="1200" cap="none" spc="0" normalizeH="0" noProof="0" dirty="0" smtClean="0">
              <a:ln>
                <a:noFill/>
              </a:ln>
              <a:solidFill>
                <a:schemeClr val="bg1"/>
              </a:solidFill>
              <a:effectLst/>
              <a:uLnTx/>
              <a:uFillTx/>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lang="en-US" sz="2400" b="1" baseline="0" dirty="0" smtClean="0">
              <a:solidFill>
                <a:schemeClr val="bg1"/>
              </a:solidFill>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2360613" marR="0" lvl="7" indent="-347663" algn="l" defTabSz="914400" rtl="0" eaLnBrk="1" fontAlgn="auto" latinLnBrk="0" hangingPunct="1">
              <a:lnSpc>
                <a:spcPct val="100000"/>
              </a:lnSpc>
              <a:spcBef>
                <a:spcPct val="20000"/>
              </a:spcBef>
              <a:spcAft>
                <a:spcPts val="0"/>
              </a:spcAft>
              <a:buClr>
                <a:schemeClr val="accent2">
                  <a:shade val="75000"/>
                </a:schemeClr>
              </a:buClr>
              <a:buSzPct val="100000"/>
              <a:buFont typeface="Wingdings 2" pitchFamily="18" charset="2"/>
              <a:buChar char="?"/>
              <a:tabLst/>
              <a:defRPr/>
            </a:pP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714376" marR="0" lvl="1" indent="-347663" algn="l" defTabSz="914400" rtl="0" eaLnBrk="1" fontAlgn="base" latinLnBrk="0" hangingPunct="1">
              <a:lnSpc>
                <a:spcPct val="80000"/>
              </a:lnSpc>
              <a:spcBef>
                <a:spcPct val="20000"/>
              </a:spcBef>
              <a:spcAft>
                <a:spcPct val="0"/>
              </a:spcAft>
              <a:buClr>
                <a:srgbClr val="C00000"/>
              </a:buClr>
              <a:buSzPct val="100000"/>
              <a:buFont typeface="Wingdings" pitchFamily="2" charset="2"/>
              <a:buChar char="Ø"/>
              <a:tabLst/>
              <a:defRPr/>
            </a:pPr>
            <a:endParaRPr kumimoji="0" lang="en-US" sz="1800" b="0"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273050" marR="0" lvl="0" indent="-273050" algn="l" defTabSz="914400" rtl="0" eaLnBrk="1" fontAlgn="base" latinLnBrk="0" hangingPunct="1">
              <a:lnSpc>
                <a:spcPct val="80000"/>
              </a:lnSpc>
              <a:spcBef>
                <a:spcPts val="600"/>
              </a:spcBef>
              <a:spcAft>
                <a:spcPct val="0"/>
              </a:spcAft>
              <a:buClr>
                <a:schemeClr val="bg1"/>
              </a:buClr>
              <a:buSzPct val="65000"/>
              <a:buFont typeface="Wingdings" pitchFamily="2" charset="2"/>
              <a:buNone/>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lumMod val="65000"/>
                  <a:lumOff val="35000"/>
                </a:schemeClr>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lumMod val="65000"/>
                  <a:lumOff val="35000"/>
                </a:schemeClr>
              </a:solidFill>
              <a:effectLst/>
              <a:uLnTx/>
              <a:uFillTx/>
              <a:latin typeface="Calibri" pitchFamily="34" charset="0"/>
              <a:ea typeface="+mn-ea"/>
              <a:cs typeface="+mn-cs"/>
            </a:endParaRPr>
          </a:p>
          <a:p>
            <a:pPr marL="273050" marR="0" lvl="0" indent="-273050" algn="l" defTabSz="914400" rtl="0" eaLnBrk="1" fontAlgn="base" latinLnBrk="0" hangingPunct="1">
              <a:lnSpc>
                <a:spcPct val="80000"/>
              </a:lnSpc>
              <a:spcBef>
                <a:spcPts val="600"/>
              </a:spcBef>
              <a:spcAft>
                <a:spcPct val="0"/>
              </a:spcAft>
              <a:buClr>
                <a:schemeClr val="bg1"/>
              </a:buClr>
              <a:buSzPct val="65000"/>
              <a:buFont typeface="Wingdings" pitchFamily="2" charset="2"/>
              <a:buNone/>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714376" marR="0" lvl="1" indent="-347663" algn="l" defTabSz="914400" rtl="0" eaLnBrk="1" fontAlgn="base" latinLnBrk="0" hangingPunct="1">
              <a:lnSpc>
                <a:spcPct val="80000"/>
              </a:lnSpc>
              <a:spcBef>
                <a:spcPct val="20000"/>
              </a:spcBef>
              <a:spcAft>
                <a:spcPct val="0"/>
              </a:spcAft>
              <a:buClr>
                <a:srgbClr val="C00000"/>
              </a:buClr>
              <a:buSzPct val="100000"/>
              <a:buFont typeface="Wingdings" pitchFamily="2" charset="2"/>
              <a:buChar char="Ø"/>
              <a:tabLst/>
              <a:defRPr/>
            </a:pPr>
            <a:endParaRPr kumimoji="0" lang="en-US" sz="1800" b="0" i="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3.0: Next Generation IT</a:t>
            </a:r>
            <a:endParaRPr lang="en-US" dirty="0"/>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15</a:t>
            </a:fld>
            <a:r>
              <a:rPr lang="en-US" smtClean="0"/>
              <a:t> </a:t>
            </a:r>
            <a:endParaRPr lang="en-US"/>
          </a:p>
        </p:txBody>
      </p:sp>
      <p:pic>
        <p:nvPicPr>
          <p:cNvPr id="17"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731556" y="5340912"/>
            <a:ext cx="1137757" cy="1251032"/>
          </a:xfrm>
          <a:prstGeom prst="rect">
            <a:avLst/>
          </a:prstGeom>
          <a:noFill/>
        </p:spPr>
      </p:pic>
      <p:pic>
        <p:nvPicPr>
          <p:cNvPr id="18"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2108322" y="5322833"/>
            <a:ext cx="1137757" cy="1251032"/>
          </a:xfrm>
          <a:prstGeom prst="rect">
            <a:avLst/>
          </a:prstGeom>
          <a:noFill/>
        </p:spPr>
      </p:pic>
      <p:pic>
        <p:nvPicPr>
          <p:cNvPr id="19"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3438593" y="5327999"/>
            <a:ext cx="1137757" cy="1251032"/>
          </a:xfrm>
          <a:prstGeom prst="rect">
            <a:avLst/>
          </a:prstGeom>
          <a:noFill/>
        </p:spPr>
      </p:pic>
      <p:pic>
        <p:nvPicPr>
          <p:cNvPr id="20"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4923847" y="5325415"/>
            <a:ext cx="1137757" cy="1251032"/>
          </a:xfrm>
          <a:prstGeom prst="rect">
            <a:avLst/>
          </a:prstGeom>
          <a:noFill/>
        </p:spPr>
      </p:pic>
      <p:pic>
        <p:nvPicPr>
          <p:cNvPr id="21"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6223122" y="5307334"/>
            <a:ext cx="1137757" cy="1251032"/>
          </a:xfrm>
          <a:prstGeom prst="rect">
            <a:avLst/>
          </a:prstGeom>
          <a:noFill/>
        </p:spPr>
      </p:pic>
      <p:pic>
        <p:nvPicPr>
          <p:cNvPr id="30" name="Picture 19" descr="C:\Documents and Settings\mguiton\Local Settings\Temporary Internet Files\Content.IE5\1PCY4EXE\MCj04369980000[1].wmf"/>
          <p:cNvPicPr>
            <a:picLocks noGrp="1" noChangeAspect="1" noChangeArrowheads="1"/>
          </p:cNvPicPr>
          <p:nvPr>
            <p:ph idx="1"/>
          </p:nvPr>
        </p:nvPicPr>
        <p:blipFill>
          <a:blip r:embed="rId3"/>
          <a:srcRect/>
          <a:stretch>
            <a:fillRect/>
          </a:stretch>
        </p:blipFill>
        <p:spPr bwMode="auto">
          <a:xfrm>
            <a:off x="3107097" y="880844"/>
            <a:ext cx="1542394" cy="994226"/>
          </a:xfrm>
          <a:prstGeom prst="rect">
            <a:avLst/>
          </a:prstGeom>
          <a:noFill/>
        </p:spPr>
      </p:pic>
      <p:sp>
        <p:nvSpPr>
          <p:cNvPr id="398" name="TextBox 397"/>
          <p:cNvSpPr txBox="1"/>
          <p:nvPr/>
        </p:nvSpPr>
        <p:spPr>
          <a:xfrm>
            <a:off x="7418566" y="5740842"/>
            <a:ext cx="1702710" cy="892552"/>
          </a:xfrm>
          <a:prstGeom prst="rect">
            <a:avLst/>
          </a:prstGeom>
          <a:noFill/>
        </p:spPr>
        <p:txBody>
          <a:bodyPr wrap="none" rtlCol="0">
            <a:spAutoFit/>
          </a:bodyPr>
          <a:lstStyle/>
          <a:p>
            <a:r>
              <a:rPr lang="en-US" dirty="0" smtClean="0">
                <a:solidFill>
                  <a:schemeClr val="bg1"/>
                </a:solidFill>
              </a:rPr>
              <a:t>Data Silos</a:t>
            </a:r>
          </a:p>
          <a:p>
            <a:r>
              <a:rPr lang="en-US" sz="800" dirty="0" smtClean="0">
                <a:solidFill>
                  <a:schemeClr val="bg1"/>
                </a:solidFill>
              </a:rPr>
              <a:t>(Structured, semi-structured, </a:t>
            </a:r>
          </a:p>
          <a:p>
            <a:r>
              <a:rPr lang="en-US" sz="800" dirty="0" smtClean="0">
                <a:solidFill>
                  <a:schemeClr val="bg1"/>
                </a:solidFill>
              </a:rPr>
              <a:t>unstructured data -&gt; e.g. Oracle, </a:t>
            </a:r>
          </a:p>
          <a:p>
            <a:r>
              <a:rPr lang="en-US" sz="800" dirty="0" smtClean="0">
                <a:solidFill>
                  <a:schemeClr val="bg1"/>
                </a:solidFill>
              </a:rPr>
              <a:t>Sybase, </a:t>
            </a:r>
            <a:r>
              <a:rPr lang="en-US" sz="800" dirty="0" err="1" smtClean="0">
                <a:solidFill>
                  <a:schemeClr val="bg1"/>
                </a:solidFill>
              </a:rPr>
              <a:t>MySQL</a:t>
            </a:r>
            <a:r>
              <a:rPr lang="en-US" sz="800" dirty="0" smtClean="0">
                <a:solidFill>
                  <a:schemeClr val="bg1"/>
                </a:solidFill>
              </a:rPr>
              <a:t>, email, etc.)</a:t>
            </a:r>
          </a:p>
          <a:p>
            <a:endParaRPr lang="en-US" dirty="0">
              <a:solidFill>
                <a:schemeClr val="bg1"/>
              </a:solidFill>
            </a:endParaRPr>
          </a:p>
        </p:txBody>
      </p:sp>
      <p:sp>
        <p:nvSpPr>
          <p:cNvPr id="458" name="TextBox 457"/>
          <p:cNvSpPr txBox="1"/>
          <p:nvPr/>
        </p:nvSpPr>
        <p:spPr>
          <a:xfrm>
            <a:off x="7309517" y="4511602"/>
            <a:ext cx="1696298" cy="553998"/>
          </a:xfrm>
          <a:prstGeom prst="rect">
            <a:avLst/>
          </a:prstGeom>
          <a:noFill/>
        </p:spPr>
        <p:txBody>
          <a:bodyPr wrap="none" rtlCol="0">
            <a:spAutoFit/>
          </a:bodyPr>
          <a:lstStyle/>
          <a:p>
            <a:r>
              <a:rPr lang="en-US" dirty="0" smtClean="0">
                <a:solidFill>
                  <a:schemeClr val="bg1"/>
                </a:solidFill>
              </a:rPr>
              <a:t>RDF Data Stores</a:t>
            </a:r>
          </a:p>
          <a:p>
            <a:r>
              <a:rPr lang="en-US" sz="800" dirty="0" smtClean="0">
                <a:solidFill>
                  <a:schemeClr val="bg1"/>
                </a:solidFill>
              </a:rPr>
              <a:t>(Heterogeneous data converted  </a:t>
            </a:r>
          </a:p>
          <a:p>
            <a:r>
              <a:rPr lang="en-US" sz="800" dirty="0" smtClean="0">
                <a:solidFill>
                  <a:schemeClr val="bg1"/>
                </a:solidFill>
              </a:rPr>
              <a:t>to standardized RDF)</a:t>
            </a:r>
            <a:endParaRPr lang="en-US" sz="800" dirty="0">
              <a:solidFill>
                <a:schemeClr val="bg1"/>
              </a:solidFill>
            </a:endParaRPr>
          </a:p>
        </p:txBody>
      </p:sp>
      <p:sp>
        <p:nvSpPr>
          <p:cNvPr id="570" name="Down Arrow 569"/>
          <p:cNvSpPr/>
          <p:nvPr/>
        </p:nvSpPr>
        <p:spPr>
          <a:xfrm flipV="1">
            <a:off x="1305652" y="5137685"/>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2" name="Down Arrow 581"/>
          <p:cNvSpPr/>
          <p:nvPr/>
        </p:nvSpPr>
        <p:spPr>
          <a:xfrm flipV="1">
            <a:off x="2666920" y="512735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3" name="Down Arrow 582"/>
          <p:cNvSpPr/>
          <p:nvPr/>
        </p:nvSpPr>
        <p:spPr>
          <a:xfrm flipV="1">
            <a:off x="6786887" y="5109271"/>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4" name="Down Arrow 583"/>
          <p:cNvSpPr/>
          <p:nvPr/>
        </p:nvSpPr>
        <p:spPr>
          <a:xfrm flipV="1">
            <a:off x="5482445" y="5137684"/>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5" name="Down Arrow 584"/>
          <p:cNvSpPr/>
          <p:nvPr/>
        </p:nvSpPr>
        <p:spPr>
          <a:xfrm flipV="1">
            <a:off x="3999774" y="513510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0" name="TextBox 389"/>
          <p:cNvSpPr txBox="1"/>
          <p:nvPr/>
        </p:nvSpPr>
        <p:spPr>
          <a:xfrm>
            <a:off x="193729" y="898902"/>
            <a:ext cx="1000595" cy="523220"/>
          </a:xfrm>
          <a:prstGeom prst="rect">
            <a:avLst/>
          </a:prstGeom>
          <a:noFill/>
        </p:spPr>
        <p:txBody>
          <a:bodyPr wrap="none" rtlCol="0">
            <a:spAutoFit/>
          </a:bodyPr>
          <a:lstStyle/>
          <a:p>
            <a:r>
              <a:rPr lang="en-US" dirty="0" smtClean="0">
                <a:solidFill>
                  <a:schemeClr val="accent5"/>
                </a:solidFill>
              </a:rPr>
              <a:t>Typical</a:t>
            </a:r>
          </a:p>
          <a:p>
            <a:r>
              <a:rPr lang="en-US" dirty="0" smtClean="0">
                <a:solidFill>
                  <a:schemeClr val="accent5"/>
                </a:solidFill>
              </a:rPr>
              <a:t>Enterprise</a:t>
            </a:r>
            <a:endParaRPr lang="en-US" dirty="0">
              <a:solidFill>
                <a:schemeClr val="accent5"/>
              </a:solidFill>
            </a:endParaRPr>
          </a:p>
        </p:txBody>
      </p:sp>
      <p:grpSp>
        <p:nvGrpSpPr>
          <p:cNvPr id="749" name="Group 744"/>
          <p:cNvGrpSpPr/>
          <p:nvPr/>
        </p:nvGrpSpPr>
        <p:grpSpPr>
          <a:xfrm>
            <a:off x="953598" y="2146515"/>
            <a:ext cx="2758246" cy="1627322"/>
            <a:chOff x="922665" y="2145030"/>
            <a:chExt cx="2310296" cy="2104292"/>
          </a:xfrm>
        </p:grpSpPr>
        <p:grpSp>
          <p:nvGrpSpPr>
            <p:cNvPr id="750" name="Group 308"/>
            <p:cNvGrpSpPr/>
            <p:nvPr/>
          </p:nvGrpSpPr>
          <p:grpSpPr>
            <a:xfrm>
              <a:off x="1904766" y="2415540"/>
              <a:ext cx="1135614" cy="936776"/>
              <a:chOff x="1394226" y="2343072"/>
              <a:chExt cx="1880154" cy="1474064"/>
            </a:xfrm>
          </p:grpSpPr>
          <p:grpSp>
            <p:nvGrpSpPr>
              <p:cNvPr id="751" name="Group 493"/>
              <p:cNvGrpSpPr/>
              <p:nvPr/>
            </p:nvGrpSpPr>
            <p:grpSpPr>
              <a:xfrm>
                <a:off x="1394226" y="2983152"/>
                <a:ext cx="742949" cy="833984"/>
                <a:chOff x="3826166" y="4099979"/>
                <a:chExt cx="742949" cy="833984"/>
              </a:xfrm>
            </p:grpSpPr>
            <p:cxnSp>
              <p:nvCxnSpPr>
                <p:cNvPr id="494" name="Straight Arrow Connector 493"/>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8" name="Straight Arrow Connector 497"/>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01" name="Oval 500"/>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2" name="Group 263"/>
              <p:cNvGrpSpPr/>
              <p:nvPr/>
            </p:nvGrpSpPr>
            <p:grpSpPr>
              <a:xfrm>
                <a:off x="2140986" y="2895522"/>
                <a:ext cx="742949" cy="833984"/>
                <a:chOff x="3826166" y="4099979"/>
                <a:chExt cx="742949" cy="833984"/>
              </a:xfrm>
            </p:grpSpPr>
            <p:cxnSp>
              <p:nvCxnSpPr>
                <p:cNvPr id="451" name="Straight Arrow Connector 450"/>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2" name="Straight Arrow Connector 451"/>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3" name="Group 278"/>
              <p:cNvGrpSpPr/>
              <p:nvPr/>
            </p:nvGrpSpPr>
            <p:grpSpPr>
              <a:xfrm rot="2909657">
                <a:off x="2506547" y="2556430"/>
                <a:ext cx="742949" cy="792730"/>
                <a:chOff x="3826166" y="4099979"/>
                <a:chExt cx="742949" cy="833984"/>
              </a:xfrm>
            </p:grpSpPr>
            <p:cxnSp>
              <p:nvCxnSpPr>
                <p:cNvPr id="420" name="Straight Arrow Connector 419"/>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1" name="Straight Arrow Connector 420"/>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43" name="Oval 44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293"/>
              <p:cNvGrpSpPr/>
              <p:nvPr/>
            </p:nvGrpSpPr>
            <p:grpSpPr>
              <a:xfrm>
                <a:off x="1527576" y="2343072"/>
                <a:ext cx="742949" cy="833984"/>
                <a:chOff x="3826166" y="4099979"/>
                <a:chExt cx="742949" cy="833984"/>
              </a:xfrm>
            </p:grpSpPr>
            <p:cxnSp>
              <p:nvCxnSpPr>
                <p:cNvPr id="392" name="Straight Arrow Connector 391"/>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13" name="Oval 41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5" name="Group 351"/>
            <p:cNvGrpSpPr/>
            <p:nvPr/>
          </p:nvGrpSpPr>
          <p:grpSpPr>
            <a:xfrm rot="16967748">
              <a:off x="2176827" y="3051810"/>
              <a:ext cx="1111203" cy="1001064"/>
              <a:chOff x="3468416" y="2150915"/>
              <a:chExt cx="1809343" cy="1357129"/>
            </a:xfrm>
          </p:grpSpPr>
          <p:grpSp>
            <p:nvGrpSpPr>
              <p:cNvPr id="756" name="Group 494"/>
              <p:cNvGrpSpPr/>
              <p:nvPr/>
            </p:nvGrpSpPr>
            <p:grpSpPr>
              <a:xfrm rot="3433791">
                <a:off x="3452004" y="2680506"/>
                <a:ext cx="756325" cy="723494"/>
                <a:chOff x="5222490" y="4191419"/>
                <a:chExt cx="756325" cy="723494"/>
              </a:xfrm>
            </p:grpSpPr>
            <p:cxnSp>
              <p:nvCxnSpPr>
                <p:cNvPr id="552" name="Straight Arrow Connector 551"/>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3" name="Straight Arrow Connector 552"/>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4" name="Straight Arrow Connector 553"/>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5" name="Straight Arrow Connector 554"/>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6" name="Straight Arrow Connector 555"/>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7" name="Straight Arrow Connector 556"/>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58" name="Oval 557"/>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7" name="Group 309"/>
              <p:cNvGrpSpPr/>
              <p:nvPr/>
            </p:nvGrpSpPr>
            <p:grpSpPr>
              <a:xfrm>
                <a:off x="3913010" y="2150915"/>
                <a:ext cx="756325" cy="723494"/>
                <a:chOff x="5222490" y="4191419"/>
                <a:chExt cx="756325" cy="723494"/>
              </a:xfrm>
            </p:grpSpPr>
            <p:cxnSp>
              <p:nvCxnSpPr>
                <p:cNvPr id="539" name="Straight Arrow Connector 538"/>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1" name="Straight Arrow Connector 540"/>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2" name="Straight Arrow Connector 541"/>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45" name="Oval 544"/>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8" name="Group 323"/>
              <p:cNvGrpSpPr/>
              <p:nvPr/>
            </p:nvGrpSpPr>
            <p:grpSpPr>
              <a:xfrm rot="18127000">
                <a:off x="4042550" y="2688125"/>
                <a:ext cx="756325" cy="723494"/>
                <a:chOff x="5222490" y="4191419"/>
                <a:chExt cx="756325" cy="723494"/>
              </a:xfrm>
            </p:grpSpPr>
            <p:cxnSp>
              <p:nvCxnSpPr>
                <p:cNvPr id="526" name="Straight Arrow Connector 525"/>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8" name="Straight Arrow Connector 527"/>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0" name="Straight Arrow Connector 529"/>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32" name="Oval 531"/>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9" name="Group 337"/>
              <p:cNvGrpSpPr/>
              <p:nvPr/>
            </p:nvGrpSpPr>
            <p:grpSpPr>
              <a:xfrm rot="7185673">
                <a:off x="4537849" y="2768135"/>
                <a:ext cx="756325" cy="723494"/>
                <a:chOff x="5222490" y="4191419"/>
                <a:chExt cx="756325" cy="723494"/>
              </a:xfrm>
            </p:grpSpPr>
            <p:cxnSp>
              <p:nvCxnSpPr>
                <p:cNvPr id="513" name="Straight Arrow Connector 512"/>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7" name="Straight Arrow Connector 516"/>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8" name="Straight Arrow Connector 517"/>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19" name="Oval 518"/>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0" name="Group 388"/>
            <p:cNvGrpSpPr/>
            <p:nvPr/>
          </p:nvGrpSpPr>
          <p:grpSpPr>
            <a:xfrm>
              <a:off x="1436370" y="3516630"/>
              <a:ext cx="925830" cy="732692"/>
              <a:chOff x="3272433" y="1929439"/>
              <a:chExt cx="1583095" cy="1272134"/>
            </a:xfrm>
          </p:grpSpPr>
          <p:grpSp>
            <p:nvGrpSpPr>
              <p:cNvPr id="761" name="Group 495"/>
              <p:cNvGrpSpPr/>
              <p:nvPr/>
            </p:nvGrpSpPr>
            <p:grpSpPr>
              <a:xfrm>
                <a:off x="3794403" y="2542849"/>
                <a:ext cx="577255" cy="658724"/>
                <a:chOff x="6308340" y="4340009"/>
                <a:chExt cx="577255" cy="658724"/>
              </a:xfrm>
            </p:grpSpPr>
            <p:cxnSp>
              <p:nvCxnSpPr>
                <p:cNvPr id="608" name="Straight Arrow Connector 607"/>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9" name="Straight Arrow Connector 608"/>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0" name="Straight Arrow Connector 609"/>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13" name="Oval 612"/>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2" name="Group 352"/>
              <p:cNvGrpSpPr/>
              <p:nvPr/>
            </p:nvGrpSpPr>
            <p:grpSpPr>
              <a:xfrm>
                <a:off x="3272433" y="2169469"/>
                <a:ext cx="577255" cy="658724"/>
                <a:chOff x="6308340" y="4340009"/>
                <a:chExt cx="577255" cy="658724"/>
              </a:xfrm>
            </p:grpSpPr>
            <p:cxnSp>
              <p:nvCxnSpPr>
                <p:cNvPr id="597" name="Straight Arrow Connector 596"/>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8" name="Straight Arrow Connector 597"/>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0" name="Straight Arrow Connector 599"/>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1" name="Straight Arrow Connector 600"/>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02" name="Oval 601"/>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364"/>
              <p:cNvGrpSpPr/>
              <p:nvPr/>
            </p:nvGrpSpPr>
            <p:grpSpPr>
              <a:xfrm>
                <a:off x="4278273" y="2531419"/>
                <a:ext cx="577255" cy="658724"/>
                <a:chOff x="6308340" y="4340009"/>
                <a:chExt cx="577255" cy="658724"/>
              </a:xfrm>
            </p:grpSpPr>
            <p:cxnSp>
              <p:nvCxnSpPr>
                <p:cNvPr id="586" name="Straight Arrow Connector 585"/>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7" name="Straight Arrow Connector 586"/>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0" name="Straight Arrow Connector 589"/>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91" name="Oval 590"/>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376"/>
              <p:cNvGrpSpPr/>
              <p:nvPr/>
            </p:nvGrpSpPr>
            <p:grpSpPr>
              <a:xfrm>
                <a:off x="4057293" y="1929439"/>
                <a:ext cx="577255" cy="658724"/>
                <a:chOff x="6308340" y="4340009"/>
                <a:chExt cx="577255" cy="658724"/>
              </a:xfrm>
            </p:grpSpPr>
            <p:cxnSp>
              <p:nvCxnSpPr>
                <p:cNvPr id="571" name="Straight Arrow Connector 570"/>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5" name="Straight Arrow Connector 574"/>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76" name="Oval 575"/>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5" name="Group 262"/>
            <p:cNvGrpSpPr/>
            <p:nvPr/>
          </p:nvGrpSpPr>
          <p:grpSpPr>
            <a:xfrm>
              <a:off x="1078535" y="2815590"/>
              <a:ext cx="883615" cy="882938"/>
              <a:chOff x="1086155" y="2437825"/>
              <a:chExt cx="1423075" cy="1420724"/>
            </a:xfrm>
          </p:grpSpPr>
          <p:grpSp>
            <p:nvGrpSpPr>
              <p:cNvPr id="766" name="Group 492"/>
              <p:cNvGrpSpPr/>
              <p:nvPr/>
            </p:nvGrpSpPr>
            <p:grpSpPr>
              <a:xfrm>
                <a:off x="1086155" y="3138865"/>
                <a:ext cx="653455" cy="719684"/>
                <a:chOff x="2547870" y="4271429"/>
                <a:chExt cx="653455" cy="719684"/>
              </a:xfrm>
            </p:grpSpPr>
            <p:cxnSp>
              <p:nvCxnSpPr>
                <p:cNvPr id="672" name="Straight Arrow Connector 671"/>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3" name="Straight Arrow Connector 672"/>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5" name="Straight Arrow Connector 674"/>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6" name="Straight Arrow Connector 675"/>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9" name="Straight Arrow Connector 678"/>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80" name="Oval 679"/>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7" name="Group 211"/>
              <p:cNvGrpSpPr/>
              <p:nvPr/>
            </p:nvGrpSpPr>
            <p:grpSpPr>
              <a:xfrm rot="20835891">
                <a:off x="1752906" y="3089338"/>
                <a:ext cx="653455" cy="719684"/>
                <a:chOff x="2547870" y="4271429"/>
                <a:chExt cx="653455" cy="719684"/>
              </a:xfrm>
            </p:grpSpPr>
            <p:cxnSp>
              <p:nvCxnSpPr>
                <p:cNvPr id="656" name="Straight Arrow Connector 655"/>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7" name="Straight Arrow Connector 656"/>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9" name="Straight Arrow Connector 658"/>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0" name="Straight Arrow Connector 659"/>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2" name="Straight Arrow Connector 661"/>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3" name="Straight Arrow Connector 662"/>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64" name="Oval 663"/>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28"/>
              <p:cNvGrpSpPr/>
              <p:nvPr/>
            </p:nvGrpSpPr>
            <p:grpSpPr>
              <a:xfrm>
                <a:off x="1855775" y="2437825"/>
                <a:ext cx="653455" cy="719684"/>
                <a:chOff x="2547870" y="4271429"/>
                <a:chExt cx="653455" cy="719684"/>
              </a:xfrm>
            </p:grpSpPr>
            <p:cxnSp>
              <p:nvCxnSpPr>
                <p:cNvPr id="640" name="Straight Arrow Connector 639"/>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1" name="Straight Arrow Connector 640"/>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2" name="Straight Arrow Connector 641"/>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5" name="Straight Arrow Connector 644"/>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6" name="Straight Arrow Connector 645"/>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7" name="Straight Arrow Connector 646"/>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48" name="Oval 647"/>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45"/>
              <p:cNvGrpSpPr/>
              <p:nvPr/>
            </p:nvGrpSpPr>
            <p:grpSpPr>
              <a:xfrm rot="10800000">
                <a:off x="1116635" y="2502595"/>
                <a:ext cx="653455" cy="719684"/>
                <a:chOff x="2547870" y="4271429"/>
                <a:chExt cx="653455" cy="719684"/>
              </a:xfrm>
            </p:grpSpPr>
            <p:cxnSp>
              <p:nvCxnSpPr>
                <p:cNvPr id="624" name="Straight Arrow Connector 623"/>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5" name="Straight Arrow Connector 624"/>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0" name="Straight Arrow Connector 629"/>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1" name="Straight Arrow Connector 630"/>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32" name="Oval 631"/>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210"/>
            <p:cNvGrpSpPr/>
            <p:nvPr/>
          </p:nvGrpSpPr>
          <p:grpSpPr>
            <a:xfrm>
              <a:off x="922665" y="2145030"/>
              <a:ext cx="1005195" cy="735330"/>
              <a:chOff x="408315" y="3386379"/>
              <a:chExt cx="1531685" cy="1171155"/>
            </a:xfrm>
          </p:grpSpPr>
          <p:grpSp>
            <p:nvGrpSpPr>
              <p:cNvPr id="44" name="Group 491"/>
              <p:cNvGrpSpPr/>
              <p:nvPr/>
            </p:nvGrpSpPr>
            <p:grpSpPr>
              <a:xfrm>
                <a:off x="870875" y="3940185"/>
                <a:ext cx="596685" cy="617349"/>
                <a:chOff x="1046135" y="4458345"/>
                <a:chExt cx="596685" cy="617349"/>
              </a:xfrm>
            </p:grpSpPr>
            <p:cxnSp>
              <p:nvCxnSpPr>
                <p:cNvPr id="732" name="Straight Arrow Connector 731"/>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33" name="Oval 732"/>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8" name="Straight Arrow Connector 737"/>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9" name="Straight Arrow Connector 738"/>
                <p:cNvCxnSpPr>
                  <a:endCxn id="742"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0" name="Straight Arrow Connector 739"/>
                <p:cNvCxnSpPr>
                  <a:endCxn id="741"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41" name="Oval 740"/>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3" name="Straight Arrow Connector 742"/>
                <p:cNvCxnSpPr>
                  <a:endCxn id="736"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4" name="Straight Arrow Connector 743"/>
                <p:cNvCxnSpPr>
                  <a:endCxn id="737"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47" name="Group 168"/>
              <p:cNvGrpSpPr/>
              <p:nvPr/>
            </p:nvGrpSpPr>
            <p:grpSpPr>
              <a:xfrm>
                <a:off x="408315" y="3608198"/>
                <a:ext cx="596685" cy="617349"/>
                <a:chOff x="1046135" y="4458345"/>
                <a:chExt cx="596685" cy="617349"/>
              </a:xfrm>
            </p:grpSpPr>
            <p:cxnSp>
              <p:nvCxnSpPr>
                <p:cNvPr id="719" name="Straight Arrow Connector 718"/>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0" name="Oval 719"/>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5" name="Straight Arrow Connector 724"/>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6" name="Straight Arrow Connector 725"/>
                <p:cNvCxnSpPr>
                  <a:endCxn id="729"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7" name="Straight Arrow Connector 726"/>
                <p:cNvCxnSpPr>
                  <a:endCxn id="728"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8" name="Oval 727"/>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0" name="Straight Arrow Connector 729"/>
                <p:cNvCxnSpPr>
                  <a:endCxn id="723"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1" name="Straight Arrow Connector 730"/>
                <p:cNvCxnSpPr>
                  <a:endCxn id="724"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182"/>
              <p:cNvGrpSpPr/>
              <p:nvPr/>
            </p:nvGrpSpPr>
            <p:grpSpPr>
              <a:xfrm>
                <a:off x="880819" y="3386379"/>
                <a:ext cx="596685" cy="617349"/>
                <a:chOff x="1046135" y="4458345"/>
                <a:chExt cx="596685" cy="617349"/>
              </a:xfrm>
            </p:grpSpPr>
            <p:cxnSp>
              <p:nvCxnSpPr>
                <p:cNvPr id="706" name="Straight Arrow Connector 705"/>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7" name="Oval 706"/>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2" name="Straight Arrow Connector 711"/>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3" name="Straight Arrow Connector 712"/>
                <p:cNvCxnSpPr>
                  <a:endCxn id="716"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a:endCxn id="715"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15" name="Oval 714"/>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 name="Straight Arrow Connector 716"/>
                <p:cNvCxnSpPr>
                  <a:endCxn id="710"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8" name="Straight Arrow Connector 717"/>
                <p:cNvCxnSpPr>
                  <a:endCxn id="711"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1" name="Group 196"/>
              <p:cNvGrpSpPr/>
              <p:nvPr/>
            </p:nvGrpSpPr>
            <p:grpSpPr>
              <a:xfrm>
                <a:off x="1343315" y="3719205"/>
                <a:ext cx="596685" cy="617349"/>
                <a:chOff x="1046135" y="4458345"/>
                <a:chExt cx="596685" cy="617349"/>
              </a:xfrm>
            </p:grpSpPr>
            <p:cxnSp>
              <p:nvCxnSpPr>
                <p:cNvPr id="693" name="Straight Arrow Connector 692"/>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94" name="Oval 693"/>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9" name="Straight Arrow Connector 698"/>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0" name="Straight Arrow Connector 699"/>
                <p:cNvCxnSpPr>
                  <a:endCxn id="703"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1" name="Straight Arrow Connector 700"/>
                <p:cNvCxnSpPr>
                  <a:endCxn id="702"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4" name="Straight Arrow Connector 703"/>
                <p:cNvCxnSpPr>
                  <a:endCxn id="697"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5" name="Straight Arrow Connector 704"/>
                <p:cNvCxnSpPr>
                  <a:endCxn id="698"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sp>
        <p:nvSpPr>
          <p:cNvPr id="619" name="TextBox 618"/>
          <p:cNvSpPr txBox="1"/>
          <p:nvPr/>
        </p:nvSpPr>
        <p:spPr>
          <a:xfrm>
            <a:off x="166820" y="2597458"/>
            <a:ext cx="1039067" cy="523220"/>
          </a:xfrm>
          <a:prstGeom prst="rect">
            <a:avLst/>
          </a:prstGeom>
          <a:noFill/>
        </p:spPr>
        <p:txBody>
          <a:bodyPr wrap="none" rtlCol="0">
            <a:spAutoFit/>
          </a:bodyPr>
          <a:lstStyle/>
          <a:p>
            <a:r>
              <a:rPr lang="en-US" dirty="0" smtClean="0">
                <a:solidFill>
                  <a:schemeClr val="bg1"/>
                </a:solidFill>
              </a:rPr>
              <a:t>Integrated </a:t>
            </a:r>
          </a:p>
          <a:p>
            <a:r>
              <a:rPr lang="en-US" dirty="0" smtClean="0">
                <a:solidFill>
                  <a:schemeClr val="bg1"/>
                </a:solidFill>
              </a:rPr>
              <a:t>Data</a:t>
            </a:r>
          </a:p>
        </p:txBody>
      </p:sp>
      <p:grpSp>
        <p:nvGrpSpPr>
          <p:cNvPr id="620" name="Group 619"/>
          <p:cNvGrpSpPr/>
          <p:nvPr/>
        </p:nvGrpSpPr>
        <p:grpSpPr>
          <a:xfrm>
            <a:off x="857895" y="4141470"/>
            <a:ext cx="6377295" cy="1020596"/>
            <a:chOff x="857895" y="4141470"/>
            <a:chExt cx="6377295" cy="1020596"/>
          </a:xfrm>
        </p:grpSpPr>
        <p:grpSp>
          <p:nvGrpSpPr>
            <p:cNvPr id="621" name="Group 210"/>
            <p:cNvGrpSpPr/>
            <p:nvPr/>
          </p:nvGrpSpPr>
          <p:grpSpPr>
            <a:xfrm>
              <a:off x="857895" y="4339596"/>
              <a:ext cx="1005196" cy="735332"/>
              <a:chOff x="408315" y="3386379"/>
              <a:chExt cx="1531685" cy="1171155"/>
            </a:xfrm>
          </p:grpSpPr>
          <p:grpSp>
            <p:nvGrpSpPr>
              <p:cNvPr id="997" name="Group 491"/>
              <p:cNvGrpSpPr/>
              <p:nvPr/>
            </p:nvGrpSpPr>
            <p:grpSpPr>
              <a:xfrm>
                <a:off x="870875" y="3940185"/>
                <a:ext cx="596685" cy="617349"/>
                <a:chOff x="1046135" y="4458345"/>
                <a:chExt cx="596685" cy="617349"/>
              </a:xfrm>
            </p:grpSpPr>
            <p:cxnSp>
              <p:nvCxnSpPr>
                <p:cNvPr id="1040" name="Straight Arrow Connector 1039"/>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41" name="Oval 1040"/>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6" name="Straight Arrow Connector 1045"/>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7" name="Straight Arrow Connector 1046"/>
                <p:cNvCxnSpPr>
                  <a:endCxn id="1050"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8" name="Straight Arrow Connector 1047"/>
                <p:cNvCxnSpPr>
                  <a:endCxn id="1049"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49" name="Oval 1048"/>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1" name="Straight Arrow Connector 1050"/>
                <p:cNvCxnSpPr>
                  <a:endCxn id="1044"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2" name="Straight Arrow Connector 1051"/>
                <p:cNvCxnSpPr>
                  <a:endCxn id="1045"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998" name="Group 168"/>
              <p:cNvGrpSpPr/>
              <p:nvPr/>
            </p:nvGrpSpPr>
            <p:grpSpPr>
              <a:xfrm>
                <a:off x="408315" y="3608198"/>
                <a:ext cx="596685" cy="617349"/>
                <a:chOff x="1046135" y="4458345"/>
                <a:chExt cx="596685" cy="617349"/>
              </a:xfrm>
            </p:grpSpPr>
            <p:cxnSp>
              <p:nvCxnSpPr>
                <p:cNvPr id="1027" name="Straight Arrow Connector 1026"/>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28" name="Oval 1027"/>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7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7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7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7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3" name="Straight Arrow Connector 1032"/>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a:endCxn id="1037"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5" name="Straight Arrow Connector 1034"/>
                <p:cNvCxnSpPr>
                  <a:endCxn id="1036"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36" name="Oval 1035"/>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8" name="Straight Arrow Connector 1037"/>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9" name="Straight Arrow Connector 1038"/>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999" name="Group 182"/>
              <p:cNvGrpSpPr/>
              <p:nvPr/>
            </p:nvGrpSpPr>
            <p:grpSpPr>
              <a:xfrm>
                <a:off x="880819" y="3386379"/>
                <a:ext cx="596685" cy="617349"/>
                <a:chOff x="1046135" y="4458345"/>
                <a:chExt cx="596685" cy="617349"/>
              </a:xfrm>
            </p:grpSpPr>
            <p:cxnSp>
              <p:nvCxnSpPr>
                <p:cNvPr id="1014" name="Straight Arrow Connector 1013"/>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15" name="Oval 1014"/>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0" name="Straight Arrow Connector 1019"/>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1" name="Straight Arrow Connector 1020"/>
                <p:cNvCxnSpPr>
                  <a:endCxn id="1024"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2" name="Straight Arrow Connector 1021"/>
                <p:cNvCxnSpPr>
                  <a:endCxn id="1023"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23" name="Oval 1022"/>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5" name="Straight Arrow Connector 1024"/>
                <p:cNvCxnSpPr>
                  <a:endCxn id="1018"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6" name="Straight Arrow Connector 1025"/>
                <p:cNvCxnSpPr>
                  <a:endCxn id="1019"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000" name="Group 196"/>
              <p:cNvGrpSpPr/>
              <p:nvPr/>
            </p:nvGrpSpPr>
            <p:grpSpPr>
              <a:xfrm>
                <a:off x="1343315" y="3719205"/>
                <a:ext cx="596685" cy="617349"/>
                <a:chOff x="1046135" y="4458345"/>
                <a:chExt cx="596685" cy="617349"/>
              </a:xfrm>
            </p:grpSpPr>
            <p:cxnSp>
              <p:nvCxnSpPr>
                <p:cNvPr id="1001" name="Straight Arrow Connector 1000"/>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02" name="Oval 1001"/>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Oval 1004"/>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7" name="Straight Arrow Connector 1006"/>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8" name="Straight Arrow Connector 1007"/>
                <p:cNvCxnSpPr>
                  <a:endCxn id="1011"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9" name="Straight Arrow Connector 1008"/>
                <p:cNvCxnSpPr>
                  <a:endCxn id="1010"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10" name="Oval 1009"/>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2" name="Straight Arrow Connector 1011"/>
                <p:cNvCxnSpPr>
                  <a:endCxn id="1005"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13" name="Straight Arrow Connector 1012"/>
                <p:cNvCxnSpPr>
                  <a:endCxn id="1006"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622" name="Group 262"/>
            <p:cNvGrpSpPr/>
            <p:nvPr/>
          </p:nvGrpSpPr>
          <p:grpSpPr>
            <a:xfrm>
              <a:off x="2274874" y="4229099"/>
              <a:ext cx="883616" cy="882937"/>
              <a:chOff x="1086155" y="2437825"/>
              <a:chExt cx="1423075" cy="1420724"/>
            </a:xfrm>
          </p:grpSpPr>
          <p:grpSp>
            <p:nvGrpSpPr>
              <p:cNvPr id="929" name="Group 492"/>
              <p:cNvGrpSpPr/>
              <p:nvPr/>
            </p:nvGrpSpPr>
            <p:grpSpPr>
              <a:xfrm>
                <a:off x="1086155" y="3138865"/>
                <a:ext cx="653455" cy="719684"/>
                <a:chOff x="2547870" y="4271429"/>
                <a:chExt cx="653455" cy="719684"/>
              </a:xfrm>
            </p:grpSpPr>
            <p:cxnSp>
              <p:nvCxnSpPr>
                <p:cNvPr id="981" name="Straight Arrow Connector 980"/>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2" name="Straight Arrow Connector 981"/>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3" name="Straight Arrow Connector 982"/>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4" name="Straight Arrow Connector 983"/>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5" name="Straight Arrow Connector 984"/>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6" name="Straight Arrow Connector 985"/>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7" name="Straight Arrow Connector 986"/>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8" name="Straight Arrow Connector 987"/>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89" name="Oval 988"/>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0" name="Group 211"/>
              <p:cNvGrpSpPr/>
              <p:nvPr/>
            </p:nvGrpSpPr>
            <p:grpSpPr>
              <a:xfrm rot="20835891">
                <a:off x="1752906" y="3089338"/>
                <a:ext cx="653455" cy="719684"/>
                <a:chOff x="2547870" y="4271429"/>
                <a:chExt cx="653455" cy="719684"/>
              </a:xfrm>
            </p:grpSpPr>
            <p:cxnSp>
              <p:nvCxnSpPr>
                <p:cNvPr id="965" name="Straight Arrow Connector 964"/>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6" name="Straight Arrow Connector 965"/>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7" name="Straight Arrow Connector 966"/>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8" name="Straight Arrow Connector 967"/>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9" name="Straight Arrow Connector 968"/>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0" name="Straight Arrow Connector 969"/>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1" name="Straight Arrow Connector 970"/>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2" name="Straight Arrow Connector 971"/>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73" name="Oval 972"/>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1" name="Group 228"/>
              <p:cNvGrpSpPr/>
              <p:nvPr/>
            </p:nvGrpSpPr>
            <p:grpSpPr>
              <a:xfrm>
                <a:off x="1855775" y="2437825"/>
                <a:ext cx="653455" cy="719684"/>
                <a:chOff x="2547870" y="4271429"/>
                <a:chExt cx="653455" cy="719684"/>
              </a:xfrm>
            </p:grpSpPr>
            <p:cxnSp>
              <p:nvCxnSpPr>
                <p:cNvPr id="949" name="Straight Arrow Connector 948"/>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0" name="Straight Arrow Connector 949"/>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1" name="Straight Arrow Connector 950"/>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2" name="Straight Arrow Connector 951"/>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3" name="Straight Arrow Connector 952"/>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4" name="Straight Arrow Connector 953"/>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5" name="Straight Arrow Connector 954"/>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6" name="Straight Arrow Connector 955"/>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57" name="Oval 956"/>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959"/>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2" name="Group 245"/>
              <p:cNvGrpSpPr/>
              <p:nvPr/>
            </p:nvGrpSpPr>
            <p:grpSpPr>
              <a:xfrm rot="10800000">
                <a:off x="1116635" y="2502595"/>
                <a:ext cx="653455" cy="719684"/>
                <a:chOff x="2547870" y="4271429"/>
                <a:chExt cx="653455" cy="719684"/>
              </a:xfrm>
            </p:grpSpPr>
            <p:cxnSp>
              <p:nvCxnSpPr>
                <p:cNvPr id="933" name="Straight Arrow Connector 932"/>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4" name="Straight Arrow Connector 933"/>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5" name="Straight Arrow Connector 934"/>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6" name="Straight Arrow Connector 935"/>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7" name="Straight Arrow Connector 936"/>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8" name="Straight Arrow Connector 937"/>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9" name="Straight Arrow Connector 938"/>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0" name="Straight Arrow Connector 939"/>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41" name="Oval 940"/>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Oval 945"/>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308"/>
            <p:cNvGrpSpPr/>
            <p:nvPr/>
          </p:nvGrpSpPr>
          <p:grpSpPr>
            <a:xfrm>
              <a:off x="3577357" y="4225292"/>
              <a:ext cx="1135619" cy="936775"/>
              <a:chOff x="1394226" y="2343072"/>
              <a:chExt cx="1880161" cy="1474064"/>
            </a:xfrm>
          </p:grpSpPr>
          <p:grpSp>
            <p:nvGrpSpPr>
              <p:cNvPr id="869" name="Group 493"/>
              <p:cNvGrpSpPr/>
              <p:nvPr/>
            </p:nvGrpSpPr>
            <p:grpSpPr>
              <a:xfrm>
                <a:off x="1394226" y="2983152"/>
                <a:ext cx="742949" cy="833984"/>
                <a:chOff x="3826166" y="4099979"/>
                <a:chExt cx="742949" cy="833984"/>
              </a:xfrm>
            </p:grpSpPr>
            <p:cxnSp>
              <p:nvCxnSpPr>
                <p:cNvPr id="915" name="Straight Arrow Connector 914"/>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6" name="Straight Arrow Connector 915"/>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7" name="Straight Arrow Connector 916"/>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8" name="Straight Arrow Connector 917"/>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9" name="Straight Arrow Connector 918"/>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0" name="Straight Arrow Connector 919"/>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1" name="Straight Arrow Connector 920"/>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22" name="Oval 921"/>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923"/>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0" name="Group 263"/>
              <p:cNvGrpSpPr/>
              <p:nvPr/>
            </p:nvGrpSpPr>
            <p:grpSpPr>
              <a:xfrm>
                <a:off x="2140986" y="2895522"/>
                <a:ext cx="742949" cy="833984"/>
                <a:chOff x="3826166" y="4099979"/>
                <a:chExt cx="742949" cy="833984"/>
              </a:xfrm>
            </p:grpSpPr>
            <p:cxnSp>
              <p:nvCxnSpPr>
                <p:cNvPr id="901" name="Straight Arrow Connector 900"/>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2" name="Straight Arrow Connector 901"/>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3" name="Straight Arrow Connector 902"/>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4" name="Straight Arrow Connector 903"/>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5" name="Straight Arrow Connector 904"/>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6" name="Straight Arrow Connector 905"/>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7" name="Straight Arrow Connector 906"/>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908" name="Oval 907"/>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1" name="Group 278"/>
              <p:cNvGrpSpPr/>
              <p:nvPr/>
            </p:nvGrpSpPr>
            <p:grpSpPr>
              <a:xfrm rot="2909657">
                <a:off x="2506547" y="2556430"/>
                <a:ext cx="742949" cy="792730"/>
                <a:chOff x="3826166" y="4099979"/>
                <a:chExt cx="742949" cy="833984"/>
              </a:xfrm>
            </p:grpSpPr>
            <p:cxnSp>
              <p:nvCxnSpPr>
                <p:cNvPr id="887" name="Straight Arrow Connector 886"/>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8" name="Straight Arrow Connector 887"/>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9" name="Straight Arrow Connector 888"/>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0" name="Straight Arrow Connector 889"/>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1" name="Straight Arrow Connector 890"/>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2" name="Straight Arrow Connector 891"/>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3" name="Straight Arrow Connector 892"/>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94" name="Oval 893"/>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2" name="Group 293"/>
              <p:cNvGrpSpPr/>
              <p:nvPr/>
            </p:nvGrpSpPr>
            <p:grpSpPr>
              <a:xfrm>
                <a:off x="1527576" y="2343072"/>
                <a:ext cx="742949" cy="833984"/>
                <a:chOff x="3826166" y="4099979"/>
                <a:chExt cx="742949" cy="833984"/>
              </a:xfrm>
            </p:grpSpPr>
            <p:cxnSp>
              <p:nvCxnSpPr>
                <p:cNvPr id="873" name="Straight Arrow Connector 872"/>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4" name="Straight Arrow Connector 873"/>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5" name="Straight Arrow Connector 874"/>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6" name="Straight Arrow Connector 875"/>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7" name="Straight Arrow Connector 876"/>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8" name="Straight Arrow Connector 877"/>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9" name="Straight Arrow Connector 878"/>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80" name="Oval 879"/>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8" name="Group 351"/>
            <p:cNvGrpSpPr/>
            <p:nvPr/>
          </p:nvGrpSpPr>
          <p:grpSpPr>
            <a:xfrm>
              <a:off x="4996229" y="4141470"/>
              <a:ext cx="1111200" cy="1001063"/>
              <a:chOff x="3468420" y="2150915"/>
              <a:chExt cx="1809339" cy="1357129"/>
            </a:xfrm>
          </p:grpSpPr>
          <p:grpSp>
            <p:nvGrpSpPr>
              <p:cNvPr id="813" name="Group 494"/>
              <p:cNvGrpSpPr/>
              <p:nvPr/>
            </p:nvGrpSpPr>
            <p:grpSpPr>
              <a:xfrm rot="3433791">
                <a:off x="3452004" y="2680506"/>
                <a:ext cx="756325" cy="723494"/>
                <a:chOff x="5222490" y="4191419"/>
                <a:chExt cx="756325" cy="723494"/>
              </a:xfrm>
            </p:grpSpPr>
            <p:cxnSp>
              <p:nvCxnSpPr>
                <p:cNvPr id="856" name="Straight Arrow Connector 855"/>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7" name="Straight Arrow Connector 856"/>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8" name="Straight Arrow Connector 857"/>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9" name="Straight Arrow Connector 858"/>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0" name="Straight Arrow Connector 859"/>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1" name="Straight Arrow Connector 860"/>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62" name="Oval 861"/>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309"/>
              <p:cNvGrpSpPr/>
              <p:nvPr/>
            </p:nvGrpSpPr>
            <p:grpSpPr>
              <a:xfrm>
                <a:off x="3913010" y="2150915"/>
                <a:ext cx="756325" cy="723494"/>
                <a:chOff x="5222490" y="4191419"/>
                <a:chExt cx="756325" cy="723494"/>
              </a:xfrm>
            </p:grpSpPr>
            <p:cxnSp>
              <p:nvCxnSpPr>
                <p:cNvPr id="843" name="Straight Arrow Connector 842"/>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4" name="Straight Arrow Connector 843"/>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5" name="Straight Arrow Connector 844"/>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6" name="Straight Arrow Connector 845"/>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7" name="Straight Arrow Connector 846"/>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8" name="Straight Arrow Connector 847"/>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49" name="Oval 848"/>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323"/>
              <p:cNvGrpSpPr/>
              <p:nvPr/>
            </p:nvGrpSpPr>
            <p:grpSpPr>
              <a:xfrm rot="18127000">
                <a:off x="4042550" y="2688125"/>
                <a:ext cx="756325" cy="723494"/>
                <a:chOff x="5222490" y="4191419"/>
                <a:chExt cx="756325" cy="723494"/>
              </a:xfrm>
            </p:grpSpPr>
            <p:cxnSp>
              <p:nvCxnSpPr>
                <p:cNvPr id="830" name="Straight Arrow Connector 829"/>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1" name="Straight Arrow Connector 830"/>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2" name="Straight Arrow Connector 831"/>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3" name="Straight Arrow Connector 832"/>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4" name="Straight Arrow Connector 833"/>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5" name="Straight Arrow Connector 834"/>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36" name="Oval 835"/>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337"/>
              <p:cNvGrpSpPr/>
              <p:nvPr/>
            </p:nvGrpSpPr>
            <p:grpSpPr>
              <a:xfrm rot="7185673">
                <a:off x="4537849" y="2768135"/>
                <a:ext cx="756325" cy="723494"/>
                <a:chOff x="5222490" y="4191419"/>
                <a:chExt cx="756325" cy="723494"/>
              </a:xfrm>
            </p:grpSpPr>
            <p:cxnSp>
              <p:nvCxnSpPr>
                <p:cNvPr id="817" name="Straight Arrow Connector 816"/>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8" name="Straight Arrow Connector 817"/>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9" name="Straight Arrow Connector 818"/>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0" name="Straight Arrow Connector 819"/>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1" name="Straight Arrow Connector 820"/>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2" name="Straight Arrow Connector 821"/>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23" name="Oval 822"/>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9" name="Group 388"/>
            <p:cNvGrpSpPr/>
            <p:nvPr/>
          </p:nvGrpSpPr>
          <p:grpSpPr>
            <a:xfrm>
              <a:off x="6309360" y="4305298"/>
              <a:ext cx="925830" cy="732691"/>
              <a:chOff x="3272433" y="1929439"/>
              <a:chExt cx="1583095" cy="1272134"/>
            </a:xfrm>
          </p:grpSpPr>
          <p:grpSp>
            <p:nvGrpSpPr>
              <p:cNvPr id="690" name="Group 495"/>
              <p:cNvGrpSpPr/>
              <p:nvPr/>
            </p:nvGrpSpPr>
            <p:grpSpPr>
              <a:xfrm>
                <a:off x="3794403" y="2542849"/>
                <a:ext cx="577255" cy="658724"/>
                <a:chOff x="6308340" y="4340009"/>
                <a:chExt cx="577255" cy="658724"/>
              </a:xfrm>
            </p:grpSpPr>
            <p:cxnSp>
              <p:nvCxnSpPr>
                <p:cNvPr id="802" name="Straight Arrow Connector 801"/>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3" name="Straight Arrow Connector 802"/>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4" name="Straight Arrow Connector 803"/>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5" name="Straight Arrow Connector 804"/>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6" name="Straight Arrow Connector 805"/>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807" name="Oval 806"/>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352"/>
              <p:cNvGrpSpPr/>
              <p:nvPr/>
            </p:nvGrpSpPr>
            <p:grpSpPr>
              <a:xfrm>
                <a:off x="3272433" y="2169469"/>
                <a:ext cx="577255" cy="658724"/>
                <a:chOff x="6308340" y="4340009"/>
                <a:chExt cx="577255" cy="658724"/>
              </a:xfrm>
            </p:grpSpPr>
            <p:cxnSp>
              <p:nvCxnSpPr>
                <p:cNvPr id="791" name="Straight Arrow Connector 790"/>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2" name="Straight Arrow Connector 791"/>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3" name="Straight Arrow Connector 792"/>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5" name="Straight Arrow Connector 794"/>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96" name="Oval 795"/>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2" name="Group 364"/>
              <p:cNvGrpSpPr/>
              <p:nvPr/>
            </p:nvGrpSpPr>
            <p:grpSpPr>
              <a:xfrm>
                <a:off x="4278273" y="2531419"/>
                <a:ext cx="577255" cy="658724"/>
                <a:chOff x="6308340" y="4340009"/>
                <a:chExt cx="577255" cy="658724"/>
              </a:xfrm>
            </p:grpSpPr>
            <p:cxnSp>
              <p:nvCxnSpPr>
                <p:cNvPr id="780" name="Straight Arrow Connector 779"/>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1" name="Straight Arrow Connector 780"/>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2" name="Straight Arrow Connector 781"/>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3" name="Straight Arrow Connector 782"/>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4" name="Straight Arrow Connector 783"/>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85" name="Oval 784"/>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789"/>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8" name="Group 376"/>
              <p:cNvGrpSpPr/>
              <p:nvPr/>
            </p:nvGrpSpPr>
            <p:grpSpPr>
              <a:xfrm>
                <a:off x="4057293" y="1929439"/>
                <a:ext cx="577255" cy="658724"/>
                <a:chOff x="6308340" y="4340009"/>
                <a:chExt cx="577255" cy="658724"/>
              </a:xfrm>
            </p:grpSpPr>
            <p:cxnSp>
              <p:nvCxnSpPr>
                <p:cNvPr id="769" name="Straight Arrow Connector 768"/>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0" name="Straight Arrow Connector 769"/>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1" name="Straight Arrow Connector 770"/>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2" name="Straight Arrow Connector 771"/>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3" name="Straight Arrow Connector 772"/>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74" name="Oval 773"/>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3.0: Next Generation IT</a:t>
            </a:r>
            <a:endParaRPr lang="en-US" dirty="0"/>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16</a:t>
            </a:fld>
            <a:r>
              <a:rPr lang="en-US" smtClean="0"/>
              <a:t> </a:t>
            </a:r>
            <a:endParaRPr lang="en-US"/>
          </a:p>
        </p:txBody>
      </p:sp>
      <p:pic>
        <p:nvPicPr>
          <p:cNvPr id="17"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731556" y="5340912"/>
            <a:ext cx="1137757" cy="1251032"/>
          </a:xfrm>
          <a:prstGeom prst="rect">
            <a:avLst/>
          </a:prstGeom>
          <a:noFill/>
        </p:spPr>
      </p:pic>
      <p:pic>
        <p:nvPicPr>
          <p:cNvPr id="18"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2108322" y="5322833"/>
            <a:ext cx="1137757" cy="1251032"/>
          </a:xfrm>
          <a:prstGeom prst="rect">
            <a:avLst/>
          </a:prstGeom>
          <a:noFill/>
        </p:spPr>
      </p:pic>
      <p:pic>
        <p:nvPicPr>
          <p:cNvPr id="19"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3438593" y="5327999"/>
            <a:ext cx="1137757" cy="1251032"/>
          </a:xfrm>
          <a:prstGeom prst="rect">
            <a:avLst/>
          </a:prstGeom>
          <a:noFill/>
        </p:spPr>
      </p:pic>
      <p:pic>
        <p:nvPicPr>
          <p:cNvPr id="20"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4923847" y="5325415"/>
            <a:ext cx="1137757" cy="1251032"/>
          </a:xfrm>
          <a:prstGeom prst="rect">
            <a:avLst/>
          </a:prstGeom>
          <a:noFill/>
        </p:spPr>
      </p:pic>
      <p:pic>
        <p:nvPicPr>
          <p:cNvPr id="21"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6223122" y="5307334"/>
            <a:ext cx="1137757" cy="1251032"/>
          </a:xfrm>
          <a:prstGeom prst="rect">
            <a:avLst/>
          </a:prstGeom>
          <a:noFill/>
        </p:spPr>
      </p:pic>
      <p:pic>
        <p:nvPicPr>
          <p:cNvPr id="30" name="Picture 19" descr="C:\Documents and Settings\mguiton\Local Settings\Temporary Internet Files\Content.IE5\1PCY4EXE\MCj04369980000[1].wmf"/>
          <p:cNvPicPr>
            <a:picLocks noGrp="1" noChangeAspect="1" noChangeArrowheads="1"/>
          </p:cNvPicPr>
          <p:nvPr>
            <p:ph idx="1"/>
          </p:nvPr>
        </p:nvPicPr>
        <p:blipFill>
          <a:blip r:embed="rId3"/>
          <a:srcRect/>
          <a:stretch>
            <a:fillRect/>
          </a:stretch>
        </p:blipFill>
        <p:spPr bwMode="auto">
          <a:xfrm>
            <a:off x="3107097" y="880844"/>
            <a:ext cx="1542394" cy="994226"/>
          </a:xfrm>
          <a:prstGeom prst="rect">
            <a:avLst/>
          </a:prstGeom>
          <a:noFill/>
        </p:spPr>
      </p:pic>
      <p:sp>
        <p:nvSpPr>
          <p:cNvPr id="398" name="TextBox 397"/>
          <p:cNvSpPr txBox="1"/>
          <p:nvPr/>
        </p:nvSpPr>
        <p:spPr>
          <a:xfrm>
            <a:off x="7418566" y="5740842"/>
            <a:ext cx="1702710" cy="892552"/>
          </a:xfrm>
          <a:prstGeom prst="rect">
            <a:avLst/>
          </a:prstGeom>
          <a:noFill/>
        </p:spPr>
        <p:txBody>
          <a:bodyPr wrap="none" rtlCol="0">
            <a:spAutoFit/>
          </a:bodyPr>
          <a:lstStyle/>
          <a:p>
            <a:r>
              <a:rPr lang="en-US" dirty="0" smtClean="0">
                <a:solidFill>
                  <a:schemeClr val="bg1"/>
                </a:solidFill>
              </a:rPr>
              <a:t>Data Silos</a:t>
            </a:r>
          </a:p>
          <a:p>
            <a:r>
              <a:rPr lang="en-US" sz="800" dirty="0" smtClean="0">
                <a:solidFill>
                  <a:schemeClr val="bg1"/>
                </a:solidFill>
              </a:rPr>
              <a:t>(Structured, semi-structured, </a:t>
            </a:r>
          </a:p>
          <a:p>
            <a:r>
              <a:rPr lang="en-US" sz="800" dirty="0" smtClean="0">
                <a:solidFill>
                  <a:schemeClr val="bg1"/>
                </a:solidFill>
              </a:rPr>
              <a:t>unstructured data -&gt; e.g. Oracle, </a:t>
            </a:r>
          </a:p>
          <a:p>
            <a:r>
              <a:rPr lang="en-US" sz="800" dirty="0" smtClean="0">
                <a:solidFill>
                  <a:schemeClr val="bg1"/>
                </a:solidFill>
              </a:rPr>
              <a:t>Sybase, </a:t>
            </a:r>
            <a:r>
              <a:rPr lang="en-US" sz="800" dirty="0" err="1" smtClean="0">
                <a:solidFill>
                  <a:schemeClr val="bg1"/>
                </a:solidFill>
              </a:rPr>
              <a:t>MySQL</a:t>
            </a:r>
            <a:r>
              <a:rPr lang="en-US" sz="800" dirty="0" smtClean="0">
                <a:solidFill>
                  <a:schemeClr val="bg1"/>
                </a:solidFill>
              </a:rPr>
              <a:t>, email, etc.)</a:t>
            </a:r>
          </a:p>
          <a:p>
            <a:endParaRPr lang="en-US" dirty="0">
              <a:solidFill>
                <a:schemeClr val="bg1"/>
              </a:solidFill>
            </a:endParaRPr>
          </a:p>
        </p:txBody>
      </p:sp>
      <p:sp>
        <p:nvSpPr>
          <p:cNvPr id="458" name="TextBox 457"/>
          <p:cNvSpPr txBox="1"/>
          <p:nvPr/>
        </p:nvSpPr>
        <p:spPr>
          <a:xfrm>
            <a:off x="7309517" y="4511602"/>
            <a:ext cx="1696298" cy="553998"/>
          </a:xfrm>
          <a:prstGeom prst="rect">
            <a:avLst/>
          </a:prstGeom>
          <a:noFill/>
        </p:spPr>
        <p:txBody>
          <a:bodyPr wrap="none" rtlCol="0">
            <a:spAutoFit/>
          </a:bodyPr>
          <a:lstStyle/>
          <a:p>
            <a:r>
              <a:rPr lang="en-US" dirty="0" smtClean="0">
                <a:solidFill>
                  <a:schemeClr val="bg1"/>
                </a:solidFill>
              </a:rPr>
              <a:t>RDF Data Stores</a:t>
            </a:r>
          </a:p>
          <a:p>
            <a:r>
              <a:rPr lang="en-US" sz="800" dirty="0" smtClean="0">
                <a:solidFill>
                  <a:schemeClr val="bg1"/>
                </a:solidFill>
              </a:rPr>
              <a:t>(Heterogeneous data converted  </a:t>
            </a:r>
          </a:p>
          <a:p>
            <a:r>
              <a:rPr lang="en-US" sz="800" dirty="0" smtClean="0">
                <a:solidFill>
                  <a:schemeClr val="bg1"/>
                </a:solidFill>
              </a:rPr>
              <a:t>to standardized RDF)</a:t>
            </a:r>
            <a:endParaRPr lang="en-US" sz="800" dirty="0">
              <a:solidFill>
                <a:schemeClr val="bg1"/>
              </a:solidFill>
            </a:endParaRPr>
          </a:p>
        </p:txBody>
      </p:sp>
      <p:sp>
        <p:nvSpPr>
          <p:cNvPr id="570" name="Down Arrow 569"/>
          <p:cNvSpPr/>
          <p:nvPr/>
        </p:nvSpPr>
        <p:spPr>
          <a:xfrm flipV="1">
            <a:off x="1305652" y="5137685"/>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2" name="Down Arrow 581"/>
          <p:cNvSpPr/>
          <p:nvPr/>
        </p:nvSpPr>
        <p:spPr>
          <a:xfrm flipV="1">
            <a:off x="2666920" y="512735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3" name="Down Arrow 582"/>
          <p:cNvSpPr/>
          <p:nvPr/>
        </p:nvSpPr>
        <p:spPr>
          <a:xfrm flipV="1">
            <a:off x="6786887" y="5109271"/>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4" name="Down Arrow 583"/>
          <p:cNvSpPr/>
          <p:nvPr/>
        </p:nvSpPr>
        <p:spPr>
          <a:xfrm flipV="1">
            <a:off x="5482445" y="5137684"/>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5" name="Down Arrow 584"/>
          <p:cNvSpPr/>
          <p:nvPr/>
        </p:nvSpPr>
        <p:spPr>
          <a:xfrm flipV="1">
            <a:off x="3999774" y="513510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0" name="TextBox 389"/>
          <p:cNvSpPr txBox="1"/>
          <p:nvPr/>
        </p:nvSpPr>
        <p:spPr>
          <a:xfrm>
            <a:off x="193729" y="898902"/>
            <a:ext cx="1000595" cy="523220"/>
          </a:xfrm>
          <a:prstGeom prst="rect">
            <a:avLst/>
          </a:prstGeom>
          <a:noFill/>
        </p:spPr>
        <p:txBody>
          <a:bodyPr wrap="none" rtlCol="0">
            <a:spAutoFit/>
          </a:bodyPr>
          <a:lstStyle/>
          <a:p>
            <a:r>
              <a:rPr lang="en-US" dirty="0" smtClean="0">
                <a:solidFill>
                  <a:schemeClr val="accent5"/>
                </a:solidFill>
              </a:rPr>
              <a:t>Typical</a:t>
            </a:r>
          </a:p>
          <a:p>
            <a:r>
              <a:rPr lang="en-US" dirty="0" smtClean="0">
                <a:solidFill>
                  <a:schemeClr val="accent5"/>
                </a:solidFill>
              </a:rPr>
              <a:t>Enterprise</a:t>
            </a:r>
            <a:endParaRPr lang="en-US" dirty="0">
              <a:solidFill>
                <a:schemeClr val="accent5"/>
              </a:solidFill>
            </a:endParaRPr>
          </a:p>
        </p:txBody>
      </p:sp>
      <p:grpSp>
        <p:nvGrpSpPr>
          <p:cNvPr id="749" name="Group 744"/>
          <p:cNvGrpSpPr/>
          <p:nvPr/>
        </p:nvGrpSpPr>
        <p:grpSpPr>
          <a:xfrm>
            <a:off x="953598" y="2146515"/>
            <a:ext cx="2758246" cy="1627322"/>
            <a:chOff x="922665" y="2145030"/>
            <a:chExt cx="2310296" cy="2104292"/>
          </a:xfrm>
        </p:grpSpPr>
        <p:grpSp>
          <p:nvGrpSpPr>
            <p:cNvPr id="750" name="Group 308"/>
            <p:cNvGrpSpPr/>
            <p:nvPr/>
          </p:nvGrpSpPr>
          <p:grpSpPr>
            <a:xfrm>
              <a:off x="1904766" y="2415540"/>
              <a:ext cx="1135614" cy="936776"/>
              <a:chOff x="1394226" y="2343072"/>
              <a:chExt cx="1880154" cy="1474064"/>
            </a:xfrm>
          </p:grpSpPr>
          <p:grpSp>
            <p:nvGrpSpPr>
              <p:cNvPr id="751" name="Group 493"/>
              <p:cNvGrpSpPr/>
              <p:nvPr/>
            </p:nvGrpSpPr>
            <p:grpSpPr>
              <a:xfrm>
                <a:off x="1394226" y="2983152"/>
                <a:ext cx="742949" cy="833984"/>
                <a:chOff x="3826166" y="4099979"/>
                <a:chExt cx="742949" cy="833984"/>
              </a:xfrm>
            </p:grpSpPr>
            <p:cxnSp>
              <p:nvCxnSpPr>
                <p:cNvPr id="494" name="Straight Arrow Connector 493"/>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8" name="Straight Arrow Connector 497"/>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01" name="Oval 500"/>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2" name="Group 263"/>
              <p:cNvGrpSpPr/>
              <p:nvPr/>
            </p:nvGrpSpPr>
            <p:grpSpPr>
              <a:xfrm>
                <a:off x="2140986" y="2895522"/>
                <a:ext cx="742949" cy="833984"/>
                <a:chOff x="3826166" y="4099979"/>
                <a:chExt cx="742949" cy="833984"/>
              </a:xfrm>
            </p:grpSpPr>
            <p:cxnSp>
              <p:nvCxnSpPr>
                <p:cNvPr id="451" name="Straight Arrow Connector 450"/>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2" name="Straight Arrow Connector 451"/>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3" name="Group 278"/>
              <p:cNvGrpSpPr/>
              <p:nvPr/>
            </p:nvGrpSpPr>
            <p:grpSpPr>
              <a:xfrm rot="2909657">
                <a:off x="2506547" y="2556430"/>
                <a:ext cx="742949" cy="792730"/>
                <a:chOff x="3826166" y="4099979"/>
                <a:chExt cx="742949" cy="833984"/>
              </a:xfrm>
            </p:grpSpPr>
            <p:cxnSp>
              <p:nvCxnSpPr>
                <p:cNvPr id="420" name="Straight Arrow Connector 419"/>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1" name="Straight Arrow Connector 420"/>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43" name="Oval 44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293"/>
              <p:cNvGrpSpPr/>
              <p:nvPr/>
            </p:nvGrpSpPr>
            <p:grpSpPr>
              <a:xfrm>
                <a:off x="1527576" y="2343072"/>
                <a:ext cx="742949" cy="833984"/>
                <a:chOff x="3826166" y="4099979"/>
                <a:chExt cx="742949" cy="833984"/>
              </a:xfrm>
            </p:grpSpPr>
            <p:cxnSp>
              <p:nvCxnSpPr>
                <p:cNvPr id="392" name="Straight Arrow Connector 391"/>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13" name="Oval 41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5" name="Group 351"/>
            <p:cNvGrpSpPr/>
            <p:nvPr/>
          </p:nvGrpSpPr>
          <p:grpSpPr>
            <a:xfrm rot="16967748">
              <a:off x="2176827" y="3051810"/>
              <a:ext cx="1111203" cy="1001064"/>
              <a:chOff x="3468416" y="2150915"/>
              <a:chExt cx="1809343" cy="1357129"/>
            </a:xfrm>
          </p:grpSpPr>
          <p:grpSp>
            <p:nvGrpSpPr>
              <p:cNvPr id="32" name="Group 494"/>
              <p:cNvGrpSpPr/>
              <p:nvPr/>
            </p:nvGrpSpPr>
            <p:grpSpPr>
              <a:xfrm rot="3433791">
                <a:off x="3452004" y="2680506"/>
                <a:ext cx="756325" cy="723494"/>
                <a:chOff x="5222490" y="4191419"/>
                <a:chExt cx="756325" cy="723494"/>
              </a:xfrm>
            </p:grpSpPr>
            <p:cxnSp>
              <p:nvCxnSpPr>
                <p:cNvPr id="552" name="Straight Arrow Connector 551"/>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3" name="Straight Arrow Connector 552"/>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4" name="Straight Arrow Connector 553"/>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5" name="Straight Arrow Connector 554"/>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6" name="Straight Arrow Connector 555"/>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7" name="Straight Arrow Connector 556"/>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58" name="Oval 557"/>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09"/>
              <p:cNvGrpSpPr/>
              <p:nvPr/>
            </p:nvGrpSpPr>
            <p:grpSpPr>
              <a:xfrm>
                <a:off x="3913010" y="2150915"/>
                <a:ext cx="756325" cy="723494"/>
                <a:chOff x="5222490" y="4191419"/>
                <a:chExt cx="756325" cy="723494"/>
              </a:xfrm>
            </p:grpSpPr>
            <p:cxnSp>
              <p:nvCxnSpPr>
                <p:cNvPr id="539" name="Straight Arrow Connector 538"/>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1" name="Straight Arrow Connector 540"/>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2" name="Straight Arrow Connector 541"/>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45" name="Oval 544"/>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323"/>
              <p:cNvGrpSpPr/>
              <p:nvPr/>
            </p:nvGrpSpPr>
            <p:grpSpPr>
              <a:xfrm rot="18127000">
                <a:off x="4042550" y="2688125"/>
                <a:ext cx="756325" cy="723494"/>
                <a:chOff x="5222490" y="4191419"/>
                <a:chExt cx="756325" cy="723494"/>
              </a:xfrm>
            </p:grpSpPr>
            <p:cxnSp>
              <p:nvCxnSpPr>
                <p:cNvPr id="526" name="Straight Arrow Connector 525"/>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8" name="Straight Arrow Connector 527"/>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0" name="Straight Arrow Connector 529"/>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32" name="Oval 531"/>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337"/>
              <p:cNvGrpSpPr/>
              <p:nvPr/>
            </p:nvGrpSpPr>
            <p:grpSpPr>
              <a:xfrm rot="7185673">
                <a:off x="4537849" y="2768135"/>
                <a:ext cx="756325" cy="723494"/>
                <a:chOff x="5222490" y="4191419"/>
                <a:chExt cx="756325" cy="723494"/>
              </a:xfrm>
            </p:grpSpPr>
            <p:cxnSp>
              <p:nvCxnSpPr>
                <p:cNvPr id="513" name="Straight Arrow Connector 512"/>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7" name="Straight Arrow Connector 516"/>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8" name="Straight Arrow Connector 517"/>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19" name="Oval 518"/>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388"/>
            <p:cNvGrpSpPr/>
            <p:nvPr/>
          </p:nvGrpSpPr>
          <p:grpSpPr>
            <a:xfrm>
              <a:off x="1436370" y="3516630"/>
              <a:ext cx="925830" cy="732692"/>
              <a:chOff x="3272433" y="1929439"/>
              <a:chExt cx="1583095" cy="1272134"/>
            </a:xfrm>
          </p:grpSpPr>
          <p:grpSp>
            <p:nvGrpSpPr>
              <p:cNvPr id="50" name="Group 495"/>
              <p:cNvGrpSpPr/>
              <p:nvPr/>
            </p:nvGrpSpPr>
            <p:grpSpPr>
              <a:xfrm>
                <a:off x="3794403" y="2542849"/>
                <a:ext cx="577255" cy="658724"/>
                <a:chOff x="6308340" y="4340009"/>
                <a:chExt cx="577255" cy="658724"/>
              </a:xfrm>
            </p:grpSpPr>
            <p:cxnSp>
              <p:nvCxnSpPr>
                <p:cNvPr id="608" name="Straight Arrow Connector 607"/>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9" name="Straight Arrow Connector 608"/>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0" name="Straight Arrow Connector 609"/>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13" name="Oval 612"/>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352"/>
              <p:cNvGrpSpPr/>
              <p:nvPr/>
            </p:nvGrpSpPr>
            <p:grpSpPr>
              <a:xfrm>
                <a:off x="3272433" y="2169469"/>
                <a:ext cx="577255" cy="658724"/>
                <a:chOff x="6308340" y="4340009"/>
                <a:chExt cx="577255" cy="658724"/>
              </a:xfrm>
            </p:grpSpPr>
            <p:cxnSp>
              <p:nvCxnSpPr>
                <p:cNvPr id="597" name="Straight Arrow Connector 596"/>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8" name="Straight Arrow Connector 597"/>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0" name="Straight Arrow Connector 599"/>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1" name="Straight Arrow Connector 600"/>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02" name="Oval 601"/>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364"/>
              <p:cNvGrpSpPr/>
              <p:nvPr/>
            </p:nvGrpSpPr>
            <p:grpSpPr>
              <a:xfrm>
                <a:off x="4278273" y="2531419"/>
                <a:ext cx="577255" cy="658724"/>
                <a:chOff x="6308340" y="4340009"/>
                <a:chExt cx="577255" cy="658724"/>
              </a:xfrm>
            </p:grpSpPr>
            <p:cxnSp>
              <p:nvCxnSpPr>
                <p:cNvPr id="586" name="Straight Arrow Connector 585"/>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7" name="Straight Arrow Connector 586"/>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0" name="Straight Arrow Connector 589"/>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91" name="Oval 590"/>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376"/>
              <p:cNvGrpSpPr/>
              <p:nvPr/>
            </p:nvGrpSpPr>
            <p:grpSpPr>
              <a:xfrm>
                <a:off x="4057293" y="1929439"/>
                <a:ext cx="577255" cy="658724"/>
                <a:chOff x="6308340" y="4340009"/>
                <a:chExt cx="577255" cy="658724"/>
              </a:xfrm>
            </p:grpSpPr>
            <p:cxnSp>
              <p:nvCxnSpPr>
                <p:cNvPr id="571" name="Straight Arrow Connector 570"/>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5" name="Straight Arrow Connector 574"/>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76" name="Oval 575"/>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262"/>
            <p:cNvGrpSpPr/>
            <p:nvPr/>
          </p:nvGrpSpPr>
          <p:grpSpPr>
            <a:xfrm>
              <a:off x="1078535" y="2815590"/>
              <a:ext cx="883615" cy="882938"/>
              <a:chOff x="1086155" y="2437825"/>
              <a:chExt cx="1423075" cy="1420724"/>
            </a:xfrm>
          </p:grpSpPr>
          <p:grpSp>
            <p:nvGrpSpPr>
              <p:cNvPr id="55" name="Group 492"/>
              <p:cNvGrpSpPr/>
              <p:nvPr/>
            </p:nvGrpSpPr>
            <p:grpSpPr>
              <a:xfrm>
                <a:off x="1086155" y="3138865"/>
                <a:ext cx="653455" cy="719684"/>
                <a:chOff x="2547870" y="4271429"/>
                <a:chExt cx="653455" cy="719684"/>
              </a:xfrm>
            </p:grpSpPr>
            <p:cxnSp>
              <p:nvCxnSpPr>
                <p:cNvPr id="672" name="Straight Arrow Connector 671"/>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3" name="Straight Arrow Connector 672"/>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5" name="Straight Arrow Connector 674"/>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6" name="Straight Arrow Connector 675"/>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9" name="Straight Arrow Connector 678"/>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80" name="Oval 679"/>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11"/>
              <p:cNvGrpSpPr/>
              <p:nvPr/>
            </p:nvGrpSpPr>
            <p:grpSpPr>
              <a:xfrm rot="20835891">
                <a:off x="1752906" y="3089338"/>
                <a:ext cx="653455" cy="719684"/>
                <a:chOff x="2547870" y="4271429"/>
                <a:chExt cx="653455" cy="719684"/>
              </a:xfrm>
            </p:grpSpPr>
            <p:cxnSp>
              <p:nvCxnSpPr>
                <p:cNvPr id="656" name="Straight Arrow Connector 655"/>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7" name="Straight Arrow Connector 656"/>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9" name="Straight Arrow Connector 658"/>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0" name="Straight Arrow Connector 659"/>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2" name="Straight Arrow Connector 661"/>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3" name="Straight Arrow Connector 662"/>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64" name="Oval 663"/>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28"/>
              <p:cNvGrpSpPr/>
              <p:nvPr/>
            </p:nvGrpSpPr>
            <p:grpSpPr>
              <a:xfrm>
                <a:off x="1855775" y="2437825"/>
                <a:ext cx="653455" cy="719684"/>
                <a:chOff x="2547870" y="4271429"/>
                <a:chExt cx="653455" cy="719684"/>
              </a:xfrm>
            </p:grpSpPr>
            <p:cxnSp>
              <p:nvCxnSpPr>
                <p:cNvPr id="640" name="Straight Arrow Connector 639"/>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1" name="Straight Arrow Connector 640"/>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2" name="Straight Arrow Connector 641"/>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5" name="Straight Arrow Connector 644"/>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6" name="Straight Arrow Connector 645"/>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7" name="Straight Arrow Connector 646"/>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48" name="Oval 647"/>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45"/>
              <p:cNvGrpSpPr/>
              <p:nvPr/>
            </p:nvGrpSpPr>
            <p:grpSpPr>
              <a:xfrm rot="10800000">
                <a:off x="1116635" y="2502595"/>
                <a:ext cx="653455" cy="719684"/>
                <a:chOff x="2547870" y="4271429"/>
                <a:chExt cx="653455" cy="719684"/>
              </a:xfrm>
            </p:grpSpPr>
            <p:cxnSp>
              <p:nvCxnSpPr>
                <p:cNvPr id="624" name="Straight Arrow Connector 623"/>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5" name="Straight Arrow Connector 624"/>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0" name="Straight Arrow Connector 629"/>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1" name="Straight Arrow Connector 630"/>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32" name="Oval 631"/>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210"/>
            <p:cNvGrpSpPr/>
            <p:nvPr/>
          </p:nvGrpSpPr>
          <p:grpSpPr>
            <a:xfrm>
              <a:off x="922665" y="2145030"/>
              <a:ext cx="1005195" cy="735330"/>
              <a:chOff x="408315" y="3386379"/>
              <a:chExt cx="1531685" cy="1171155"/>
            </a:xfrm>
          </p:grpSpPr>
          <p:grpSp>
            <p:nvGrpSpPr>
              <p:cNvPr id="60" name="Group 491"/>
              <p:cNvGrpSpPr/>
              <p:nvPr/>
            </p:nvGrpSpPr>
            <p:grpSpPr>
              <a:xfrm>
                <a:off x="870875" y="3940185"/>
                <a:ext cx="596685" cy="617349"/>
                <a:chOff x="1046135" y="4458345"/>
                <a:chExt cx="596685" cy="617349"/>
              </a:xfrm>
            </p:grpSpPr>
            <p:cxnSp>
              <p:nvCxnSpPr>
                <p:cNvPr id="732" name="Straight Arrow Connector 731"/>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33" name="Oval 732"/>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8" name="Straight Arrow Connector 737"/>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9" name="Straight Arrow Connector 738"/>
                <p:cNvCxnSpPr>
                  <a:endCxn id="742"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0" name="Straight Arrow Connector 739"/>
                <p:cNvCxnSpPr>
                  <a:endCxn id="741"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41" name="Oval 740"/>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3" name="Straight Arrow Connector 742"/>
                <p:cNvCxnSpPr>
                  <a:endCxn id="736"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4" name="Straight Arrow Connector 743"/>
                <p:cNvCxnSpPr>
                  <a:endCxn id="737"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61" name="Group 168"/>
              <p:cNvGrpSpPr/>
              <p:nvPr/>
            </p:nvGrpSpPr>
            <p:grpSpPr>
              <a:xfrm>
                <a:off x="408315" y="3608198"/>
                <a:ext cx="596685" cy="617349"/>
                <a:chOff x="1046135" y="4458345"/>
                <a:chExt cx="596685" cy="617349"/>
              </a:xfrm>
            </p:grpSpPr>
            <p:cxnSp>
              <p:nvCxnSpPr>
                <p:cNvPr id="719" name="Straight Arrow Connector 718"/>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0" name="Oval 719"/>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5" name="Straight Arrow Connector 724"/>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6" name="Straight Arrow Connector 725"/>
                <p:cNvCxnSpPr>
                  <a:endCxn id="729"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7" name="Straight Arrow Connector 726"/>
                <p:cNvCxnSpPr>
                  <a:endCxn id="728"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8" name="Oval 727"/>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0" name="Straight Arrow Connector 729"/>
                <p:cNvCxnSpPr>
                  <a:endCxn id="723"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1" name="Straight Arrow Connector 730"/>
                <p:cNvCxnSpPr>
                  <a:endCxn id="724"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62" name="Group 182"/>
              <p:cNvGrpSpPr/>
              <p:nvPr/>
            </p:nvGrpSpPr>
            <p:grpSpPr>
              <a:xfrm>
                <a:off x="880819" y="3386379"/>
                <a:ext cx="596685" cy="617349"/>
                <a:chOff x="1046135" y="4458345"/>
                <a:chExt cx="596685" cy="617349"/>
              </a:xfrm>
            </p:grpSpPr>
            <p:cxnSp>
              <p:nvCxnSpPr>
                <p:cNvPr id="706" name="Straight Arrow Connector 705"/>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7" name="Oval 706"/>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2" name="Straight Arrow Connector 711"/>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3" name="Straight Arrow Connector 712"/>
                <p:cNvCxnSpPr>
                  <a:endCxn id="716"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a:endCxn id="715"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15" name="Oval 714"/>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 name="Straight Arrow Connector 716"/>
                <p:cNvCxnSpPr>
                  <a:endCxn id="710"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8" name="Straight Arrow Connector 717"/>
                <p:cNvCxnSpPr>
                  <a:endCxn id="711"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63" name="Group 196"/>
              <p:cNvGrpSpPr/>
              <p:nvPr/>
            </p:nvGrpSpPr>
            <p:grpSpPr>
              <a:xfrm>
                <a:off x="1343315" y="3719205"/>
                <a:ext cx="596685" cy="617349"/>
                <a:chOff x="1046135" y="4458345"/>
                <a:chExt cx="596685" cy="617349"/>
              </a:xfrm>
            </p:grpSpPr>
            <p:cxnSp>
              <p:nvCxnSpPr>
                <p:cNvPr id="693" name="Straight Arrow Connector 692"/>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94" name="Oval 693"/>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9" name="Straight Arrow Connector 698"/>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0" name="Straight Arrow Connector 699"/>
                <p:cNvCxnSpPr>
                  <a:endCxn id="703"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1" name="Straight Arrow Connector 700"/>
                <p:cNvCxnSpPr>
                  <a:endCxn id="702"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4" name="Straight Arrow Connector 703"/>
                <p:cNvCxnSpPr>
                  <a:endCxn id="697"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5" name="Straight Arrow Connector 704"/>
                <p:cNvCxnSpPr>
                  <a:endCxn id="698"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grpSp>
        <p:nvGrpSpPr>
          <p:cNvPr id="808" name="Group 745"/>
          <p:cNvGrpSpPr/>
          <p:nvPr/>
        </p:nvGrpSpPr>
        <p:grpSpPr>
          <a:xfrm rot="4830454">
            <a:off x="4169565" y="1683664"/>
            <a:ext cx="1665470" cy="2843905"/>
            <a:chOff x="922665" y="2145030"/>
            <a:chExt cx="2310296" cy="2104292"/>
          </a:xfrm>
        </p:grpSpPr>
        <p:grpSp>
          <p:nvGrpSpPr>
            <p:cNvPr id="809" name="Group 308"/>
            <p:cNvGrpSpPr/>
            <p:nvPr/>
          </p:nvGrpSpPr>
          <p:grpSpPr>
            <a:xfrm>
              <a:off x="1904767" y="2415541"/>
              <a:ext cx="1135619" cy="936775"/>
              <a:chOff x="1394226" y="2343072"/>
              <a:chExt cx="1880161" cy="1474064"/>
            </a:xfrm>
          </p:grpSpPr>
          <p:grpSp>
            <p:nvGrpSpPr>
              <p:cNvPr id="810" name="Group 493"/>
              <p:cNvGrpSpPr/>
              <p:nvPr/>
            </p:nvGrpSpPr>
            <p:grpSpPr>
              <a:xfrm>
                <a:off x="1394226" y="2983152"/>
                <a:ext cx="742949" cy="833984"/>
                <a:chOff x="3826166" y="4099979"/>
                <a:chExt cx="742949" cy="833984"/>
              </a:xfrm>
            </p:grpSpPr>
            <p:cxnSp>
              <p:nvCxnSpPr>
                <p:cNvPr id="1026" name="Straight Arrow Connector 1025"/>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7" name="Straight Arrow Connector 1026"/>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2" name="Straight Arrow Connector 1031"/>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33" name="Oval 103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1" name="Group 263"/>
              <p:cNvGrpSpPr/>
              <p:nvPr/>
            </p:nvGrpSpPr>
            <p:grpSpPr>
              <a:xfrm>
                <a:off x="2140986" y="2895522"/>
                <a:ext cx="742949" cy="833984"/>
                <a:chOff x="3826166" y="4099979"/>
                <a:chExt cx="742949" cy="833984"/>
              </a:xfrm>
            </p:grpSpPr>
            <p:cxnSp>
              <p:nvCxnSpPr>
                <p:cNvPr id="1012" name="Straight Arrow Connector 1011"/>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3" name="Straight Arrow Connector 1012"/>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4" name="Straight Arrow Connector 1013"/>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5" name="Straight Arrow Connector 1014"/>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6" name="Straight Arrow Connector 1015"/>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7" name="Straight Arrow Connector 1016"/>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8" name="Straight Arrow Connector 1017"/>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19" name="Oval 1018"/>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6" name="Group 278"/>
              <p:cNvGrpSpPr/>
              <p:nvPr/>
            </p:nvGrpSpPr>
            <p:grpSpPr>
              <a:xfrm rot="2909657">
                <a:off x="2506547" y="2556430"/>
                <a:ext cx="742949" cy="792730"/>
                <a:chOff x="3826166" y="4099979"/>
                <a:chExt cx="742949" cy="833984"/>
              </a:xfrm>
            </p:grpSpPr>
            <p:cxnSp>
              <p:nvCxnSpPr>
                <p:cNvPr id="998" name="Straight Arrow Connector 997"/>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99" name="Straight Arrow Connector 998"/>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0" name="Straight Arrow Connector 999"/>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1" name="Straight Arrow Connector 1000"/>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2" name="Straight Arrow Connector 1001"/>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3" name="Straight Arrow Connector 1002"/>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4" name="Straight Arrow Connector 1003"/>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05" name="Oval 1004"/>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7" name="Group 293"/>
              <p:cNvGrpSpPr/>
              <p:nvPr/>
            </p:nvGrpSpPr>
            <p:grpSpPr>
              <a:xfrm>
                <a:off x="1527576" y="2343072"/>
                <a:ext cx="742949" cy="833984"/>
                <a:chOff x="3826166" y="4099979"/>
                <a:chExt cx="742949" cy="833984"/>
              </a:xfrm>
            </p:grpSpPr>
            <p:cxnSp>
              <p:nvCxnSpPr>
                <p:cNvPr id="984" name="Straight Arrow Connector 983"/>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5" name="Straight Arrow Connector 984"/>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6" name="Straight Arrow Connector 985"/>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7" name="Straight Arrow Connector 986"/>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8" name="Straight Arrow Connector 987"/>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9" name="Straight Arrow Connector 988"/>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91" name="Oval 990"/>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8" name="Group 351"/>
            <p:cNvGrpSpPr/>
            <p:nvPr/>
          </p:nvGrpSpPr>
          <p:grpSpPr>
            <a:xfrm rot="16967748">
              <a:off x="2176829" y="3051806"/>
              <a:ext cx="1111199" cy="1001063"/>
              <a:chOff x="3468424" y="2150915"/>
              <a:chExt cx="1809335" cy="1357129"/>
            </a:xfrm>
          </p:grpSpPr>
          <p:grpSp>
            <p:nvGrpSpPr>
              <p:cNvPr id="879" name="Group 494"/>
              <p:cNvGrpSpPr/>
              <p:nvPr/>
            </p:nvGrpSpPr>
            <p:grpSpPr>
              <a:xfrm rot="3433791">
                <a:off x="3452008" y="2680506"/>
                <a:ext cx="756325" cy="723494"/>
                <a:chOff x="5222490" y="4191419"/>
                <a:chExt cx="756325" cy="723494"/>
              </a:xfrm>
            </p:grpSpPr>
            <p:cxnSp>
              <p:nvCxnSpPr>
                <p:cNvPr id="967" name="Straight Arrow Connector 966"/>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68" name="Straight Arrow Connector 967"/>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69" name="Straight Arrow Connector 968"/>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0" name="Straight Arrow Connector 969"/>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1" name="Straight Arrow Connector 970"/>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2" name="Straight Arrow Connector 971"/>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73" name="Oval 972"/>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4" name="Group 309"/>
              <p:cNvGrpSpPr/>
              <p:nvPr/>
            </p:nvGrpSpPr>
            <p:grpSpPr>
              <a:xfrm>
                <a:off x="3913010" y="2150915"/>
                <a:ext cx="756325" cy="723494"/>
                <a:chOff x="5222490" y="4191419"/>
                <a:chExt cx="756325" cy="723494"/>
              </a:xfrm>
            </p:grpSpPr>
            <p:cxnSp>
              <p:nvCxnSpPr>
                <p:cNvPr id="954" name="Straight Arrow Connector 953"/>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5" name="Straight Arrow Connector 954"/>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6" name="Straight Arrow Connector 955"/>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7" name="Straight Arrow Connector 956"/>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8" name="Straight Arrow Connector 957"/>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9" name="Straight Arrow Connector 958"/>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60" name="Oval 959"/>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5" name="Group 323"/>
              <p:cNvGrpSpPr/>
              <p:nvPr/>
            </p:nvGrpSpPr>
            <p:grpSpPr>
              <a:xfrm rot="18127000">
                <a:off x="4042550" y="2688125"/>
                <a:ext cx="756325" cy="723494"/>
                <a:chOff x="5222490" y="4191419"/>
                <a:chExt cx="756325" cy="723494"/>
              </a:xfrm>
            </p:grpSpPr>
            <p:cxnSp>
              <p:nvCxnSpPr>
                <p:cNvPr id="941" name="Straight Arrow Connector 940"/>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2" name="Straight Arrow Connector 941"/>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3" name="Straight Arrow Connector 942"/>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4" name="Straight Arrow Connector 943"/>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5" name="Straight Arrow Connector 944"/>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6" name="Straight Arrow Connector 945"/>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47" name="Oval 946"/>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6" name="Group 337"/>
              <p:cNvGrpSpPr/>
              <p:nvPr/>
            </p:nvGrpSpPr>
            <p:grpSpPr>
              <a:xfrm rot="7185673">
                <a:off x="4537849" y="2768135"/>
                <a:ext cx="756325" cy="723494"/>
                <a:chOff x="5222490" y="4191419"/>
                <a:chExt cx="756325" cy="723494"/>
              </a:xfrm>
            </p:grpSpPr>
            <p:cxnSp>
              <p:nvCxnSpPr>
                <p:cNvPr id="928" name="Straight Arrow Connector 927"/>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29" name="Straight Arrow Connector 928"/>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0" name="Straight Arrow Connector 929"/>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1" name="Straight Arrow Connector 930"/>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2" name="Straight Arrow Connector 931"/>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3" name="Straight Arrow Connector 932"/>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34" name="Oval 933"/>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Oval 939"/>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7" name="Group 388"/>
            <p:cNvGrpSpPr/>
            <p:nvPr/>
          </p:nvGrpSpPr>
          <p:grpSpPr>
            <a:xfrm>
              <a:off x="1436370" y="3516628"/>
              <a:ext cx="925830" cy="732691"/>
              <a:chOff x="3272433" y="1929439"/>
              <a:chExt cx="1583095" cy="1272134"/>
            </a:xfrm>
          </p:grpSpPr>
          <p:grpSp>
            <p:nvGrpSpPr>
              <p:cNvPr id="160" name="Group 495"/>
              <p:cNvGrpSpPr/>
              <p:nvPr/>
            </p:nvGrpSpPr>
            <p:grpSpPr>
              <a:xfrm>
                <a:off x="3794403" y="2542849"/>
                <a:ext cx="577255" cy="658724"/>
                <a:chOff x="6308340" y="4340009"/>
                <a:chExt cx="577255" cy="658724"/>
              </a:xfrm>
            </p:grpSpPr>
            <p:cxnSp>
              <p:nvCxnSpPr>
                <p:cNvPr id="913" name="Straight Arrow Connector 912"/>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4" name="Straight Arrow Connector 913"/>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5" name="Straight Arrow Connector 914"/>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6" name="Straight Arrow Connector 915"/>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7" name="Straight Arrow Connector 916"/>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18" name="Oval 917"/>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Oval 920"/>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352"/>
              <p:cNvGrpSpPr/>
              <p:nvPr/>
            </p:nvGrpSpPr>
            <p:grpSpPr>
              <a:xfrm>
                <a:off x="3272433" y="2169469"/>
                <a:ext cx="577255" cy="658724"/>
                <a:chOff x="6308340" y="4340009"/>
                <a:chExt cx="577255" cy="658724"/>
              </a:xfrm>
            </p:grpSpPr>
            <p:cxnSp>
              <p:nvCxnSpPr>
                <p:cNvPr id="902" name="Straight Arrow Connector 901"/>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3" name="Straight Arrow Connector 902"/>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4" name="Straight Arrow Connector 903"/>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5" name="Straight Arrow Connector 904"/>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6" name="Straight Arrow Connector 905"/>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07" name="Oval 906"/>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364"/>
              <p:cNvGrpSpPr/>
              <p:nvPr/>
            </p:nvGrpSpPr>
            <p:grpSpPr>
              <a:xfrm>
                <a:off x="4278273" y="2531419"/>
                <a:ext cx="577255" cy="658724"/>
                <a:chOff x="6308340" y="4340009"/>
                <a:chExt cx="577255" cy="658724"/>
              </a:xfrm>
            </p:grpSpPr>
            <p:cxnSp>
              <p:nvCxnSpPr>
                <p:cNvPr id="891" name="Straight Arrow Connector 890"/>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2" name="Straight Arrow Connector 891"/>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3" name="Straight Arrow Connector 892"/>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4" name="Straight Arrow Connector 893"/>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96" name="Oval 895"/>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376"/>
              <p:cNvGrpSpPr/>
              <p:nvPr/>
            </p:nvGrpSpPr>
            <p:grpSpPr>
              <a:xfrm>
                <a:off x="4057293" y="1929439"/>
                <a:ext cx="577255" cy="658724"/>
                <a:chOff x="6308340" y="4340009"/>
                <a:chExt cx="577255" cy="658724"/>
              </a:xfrm>
            </p:grpSpPr>
            <p:cxnSp>
              <p:nvCxnSpPr>
                <p:cNvPr id="880" name="Straight Arrow Connector 879"/>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1" name="Straight Arrow Connector 880"/>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2" name="Straight Arrow Connector 881"/>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3" name="Straight Arrow Connector 882"/>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4" name="Straight Arrow Connector 883"/>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85" name="Oval 884"/>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4" name="Group 262"/>
            <p:cNvGrpSpPr/>
            <p:nvPr/>
          </p:nvGrpSpPr>
          <p:grpSpPr>
            <a:xfrm>
              <a:off x="1078534" y="2815589"/>
              <a:ext cx="883616" cy="882937"/>
              <a:chOff x="1086155" y="2437825"/>
              <a:chExt cx="1423075" cy="1420724"/>
            </a:xfrm>
          </p:grpSpPr>
          <p:grpSp>
            <p:nvGrpSpPr>
              <p:cNvPr id="165" name="Group 492"/>
              <p:cNvGrpSpPr/>
              <p:nvPr/>
            </p:nvGrpSpPr>
            <p:grpSpPr>
              <a:xfrm>
                <a:off x="1086155" y="3138865"/>
                <a:ext cx="653455" cy="719684"/>
                <a:chOff x="2547870" y="4271429"/>
                <a:chExt cx="653455" cy="719684"/>
              </a:xfrm>
            </p:grpSpPr>
            <p:cxnSp>
              <p:nvCxnSpPr>
                <p:cNvPr id="860" name="Straight Arrow Connector 859"/>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1" name="Straight Arrow Connector 860"/>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2" name="Straight Arrow Connector 861"/>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3" name="Straight Arrow Connector 862"/>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4" name="Straight Arrow Connector 863"/>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5" name="Straight Arrow Connector 864"/>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6" name="Straight Arrow Connector 865"/>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7" name="Straight Arrow Connector 866"/>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68" name="Oval 867"/>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11"/>
              <p:cNvGrpSpPr/>
              <p:nvPr/>
            </p:nvGrpSpPr>
            <p:grpSpPr>
              <a:xfrm rot="20835891">
                <a:off x="1752906" y="3089340"/>
                <a:ext cx="653455" cy="719684"/>
                <a:chOff x="2547870" y="4271429"/>
                <a:chExt cx="653455" cy="719684"/>
              </a:xfrm>
            </p:grpSpPr>
            <p:cxnSp>
              <p:nvCxnSpPr>
                <p:cNvPr id="844" name="Straight Arrow Connector 843"/>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5" name="Straight Arrow Connector 844"/>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6" name="Straight Arrow Connector 845"/>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7" name="Straight Arrow Connector 846"/>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8" name="Straight Arrow Connector 847"/>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9" name="Straight Arrow Connector 848"/>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50" name="Straight Arrow Connector 849"/>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51" name="Straight Arrow Connector 850"/>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52" name="Oval 851"/>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228"/>
              <p:cNvGrpSpPr/>
              <p:nvPr/>
            </p:nvGrpSpPr>
            <p:grpSpPr>
              <a:xfrm>
                <a:off x="1855775" y="2437825"/>
                <a:ext cx="653455" cy="719684"/>
                <a:chOff x="2547870" y="4271429"/>
                <a:chExt cx="653455" cy="719684"/>
              </a:xfrm>
            </p:grpSpPr>
            <p:cxnSp>
              <p:nvCxnSpPr>
                <p:cNvPr id="828" name="Straight Arrow Connector 827"/>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29" name="Straight Arrow Connector 828"/>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0" name="Straight Arrow Connector 829"/>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1" name="Straight Arrow Connector 830"/>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2" name="Straight Arrow Connector 831"/>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3" name="Straight Arrow Connector 832"/>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4" name="Straight Arrow Connector 833"/>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5" name="Straight Arrow Connector 834"/>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36" name="Oval 835"/>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245"/>
              <p:cNvGrpSpPr/>
              <p:nvPr/>
            </p:nvGrpSpPr>
            <p:grpSpPr>
              <a:xfrm rot="10800000">
                <a:off x="1116635" y="2502595"/>
                <a:ext cx="653455" cy="719684"/>
                <a:chOff x="2547870" y="4271429"/>
                <a:chExt cx="653455" cy="719684"/>
              </a:xfrm>
            </p:grpSpPr>
            <p:cxnSp>
              <p:nvCxnSpPr>
                <p:cNvPr id="812" name="Straight Arrow Connector 811"/>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3" name="Straight Arrow Connector 812"/>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4" name="Straight Arrow Connector 813"/>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5" name="Straight Arrow Connector 814"/>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6" name="Straight Arrow Connector 815"/>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7" name="Straight Arrow Connector 816"/>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8" name="Straight Arrow Connector 817"/>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9" name="Straight Arrow Connector 818"/>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20" name="Oval 819"/>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9" name="Group 210"/>
            <p:cNvGrpSpPr/>
            <p:nvPr/>
          </p:nvGrpSpPr>
          <p:grpSpPr>
            <a:xfrm>
              <a:off x="922665" y="2145036"/>
              <a:ext cx="1005196" cy="735332"/>
              <a:chOff x="408315" y="3386379"/>
              <a:chExt cx="1531685" cy="1171155"/>
            </a:xfrm>
          </p:grpSpPr>
          <p:grpSp>
            <p:nvGrpSpPr>
              <p:cNvPr id="183" name="Group 491"/>
              <p:cNvGrpSpPr/>
              <p:nvPr/>
            </p:nvGrpSpPr>
            <p:grpSpPr>
              <a:xfrm>
                <a:off x="870875" y="3940185"/>
                <a:ext cx="596685" cy="617349"/>
                <a:chOff x="1046135" y="4458345"/>
                <a:chExt cx="596685" cy="617349"/>
              </a:xfrm>
            </p:grpSpPr>
            <p:cxnSp>
              <p:nvCxnSpPr>
                <p:cNvPr id="795" name="Straight Arrow Connector 794"/>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96" name="Oval 795"/>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1" name="Straight Arrow Connector 800"/>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2" name="Straight Arrow Connector 801"/>
                <p:cNvCxnSpPr>
                  <a:endCxn id="805"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3" name="Straight Arrow Connector 802"/>
                <p:cNvCxnSpPr>
                  <a:endCxn id="804"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04" name="Oval 803"/>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6" name="Straight Arrow Connector 805"/>
                <p:cNvCxnSpPr>
                  <a:endCxn id="799"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7" name="Straight Arrow Connector 806"/>
                <p:cNvCxnSpPr>
                  <a:endCxn id="800"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97" name="Group 168"/>
              <p:cNvGrpSpPr/>
              <p:nvPr/>
            </p:nvGrpSpPr>
            <p:grpSpPr>
              <a:xfrm>
                <a:off x="408315" y="3608198"/>
                <a:ext cx="596685" cy="617349"/>
                <a:chOff x="1046135" y="4458345"/>
                <a:chExt cx="596685" cy="617349"/>
              </a:xfrm>
            </p:grpSpPr>
            <p:cxnSp>
              <p:nvCxnSpPr>
                <p:cNvPr id="782" name="Straight Arrow Connector 781"/>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83" name="Oval 782"/>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8" name="Straight Arrow Connector 787"/>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89" name="Straight Arrow Connector 788"/>
                <p:cNvCxnSpPr>
                  <a:endCxn id="792"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90" name="Straight Arrow Connector 789"/>
                <p:cNvCxnSpPr>
                  <a:endCxn id="791"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91" name="Oval 790"/>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3" name="Straight Arrow Connector 792"/>
                <p:cNvCxnSpPr>
                  <a:endCxn id="786"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a:endCxn id="787"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11" name="Group 182"/>
              <p:cNvGrpSpPr/>
              <p:nvPr/>
            </p:nvGrpSpPr>
            <p:grpSpPr>
              <a:xfrm>
                <a:off x="880819" y="3386379"/>
                <a:ext cx="596685" cy="617349"/>
                <a:chOff x="1046135" y="4458345"/>
                <a:chExt cx="596685" cy="617349"/>
              </a:xfrm>
            </p:grpSpPr>
            <p:cxnSp>
              <p:nvCxnSpPr>
                <p:cNvPr id="769" name="Straight Arrow Connector 768"/>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70" name="Oval 769"/>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5" name="Straight Arrow Connector 774"/>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76" name="Straight Arrow Connector 775"/>
                <p:cNvCxnSpPr>
                  <a:endCxn id="779"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77" name="Straight Arrow Connector 776"/>
                <p:cNvCxnSpPr>
                  <a:endCxn id="778"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78" name="Oval 777"/>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0" name="Straight Arrow Connector 779"/>
                <p:cNvCxnSpPr>
                  <a:endCxn id="773"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81" name="Straight Arrow Connector 780"/>
                <p:cNvCxnSpPr>
                  <a:endCxn id="774"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12" name="Group 196"/>
              <p:cNvGrpSpPr/>
              <p:nvPr/>
            </p:nvGrpSpPr>
            <p:grpSpPr>
              <a:xfrm>
                <a:off x="1343315" y="3719205"/>
                <a:ext cx="596685" cy="617349"/>
                <a:chOff x="1046135" y="4458345"/>
                <a:chExt cx="596685" cy="617349"/>
              </a:xfrm>
            </p:grpSpPr>
            <p:cxnSp>
              <p:nvCxnSpPr>
                <p:cNvPr id="756" name="Straight Arrow Connector 755"/>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57" name="Oval 756"/>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2" name="Straight Arrow Connector 761"/>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3" name="Straight Arrow Connector 762"/>
                <p:cNvCxnSpPr>
                  <a:endCxn id="766"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4" name="Straight Arrow Connector 763"/>
                <p:cNvCxnSpPr>
                  <a:endCxn id="765"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65" name="Oval 764"/>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7" name="Straight Arrow Connector 766"/>
                <p:cNvCxnSpPr>
                  <a:endCxn id="760"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8" name="Straight Arrow Connector 767"/>
                <p:cNvCxnSpPr>
                  <a:endCxn id="761"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sp>
        <p:nvSpPr>
          <p:cNvPr id="981" name="Right Brace 980"/>
          <p:cNvSpPr/>
          <p:nvPr/>
        </p:nvSpPr>
        <p:spPr>
          <a:xfrm>
            <a:off x="6145078" y="2115519"/>
            <a:ext cx="449451" cy="1937288"/>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982" name="TextBox 981"/>
          <p:cNvSpPr txBox="1"/>
          <p:nvPr/>
        </p:nvSpPr>
        <p:spPr>
          <a:xfrm>
            <a:off x="6646072" y="2125132"/>
            <a:ext cx="2238848" cy="1600438"/>
          </a:xfrm>
          <a:prstGeom prst="rect">
            <a:avLst/>
          </a:prstGeom>
          <a:noFill/>
        </p:spPr>
        <p:txBody>
          <a:bodyPr wrap="square" rtlCol="0">
            <a:spAutoFit/>
          </a:bodyPr>
          <a:lstStyle/>
          <a:p>
            <a:r>
              <a:rPr lang="en-US" b="1" i="1" u="sng" dirty="0" smtClean="0">
                <a:solidFill>
                  <a:schemeClr val="bg1"/>
                </a:solidFill>
              </a:rPr>
              <a:t>Reasoning</a:t>
            </a:r>
          </a:p>
          <a:p>
            <a:pPr>
              <a:buFont typeface="Wingdings" pitchFamily="2" charset="2"/>
              <a:buChar char="ü"/>
            </a:pPr>
            <a:r>
              <a:rPr lang="en-US" dirty="0" smtClean="0">
                <a:solidFill>
                  <a:schemeClr val="bg1"/>
                </a:solidFill>
              </a:rPr>
              <a:t>Semantic technology </a:t>
            </a:r>
          </a:p>
          <a:p>
            <a:r>
              <a:rPr lang="en-US" dirty="0" smtClean="0">
                <a:solidFill>
                  <a:schemeClr val="bg1"/>
                </a:solidFill>
              </a:rPr>
              <a:t>reasoning creates even </a:t>
            </a:r>
          </a:p>
          <a:p>
            <a:r>
              <a:rPr lang="en-US" dirty="0" smtClean="0">
                <a:solidFill>
                  <a:schemeClr val="bg1"/>
                </a:solidFill>
              </a:rPr>
              <a:t>bigger graphs requiring </a:t>
            </a:r>
          </a:p>
          <a:p>
            <a:r>
              <a:rPr lang="en-US" dirty="0" smtClean="0">
                <a:solidFill>
                  <a:schemeClr val="bg1"/>
                </a:solidFill>
              </a:rPr>
              <a:t>more powerful computing</a:t>
            </a:r>
          </a:p>
          <a:p>
            <a:endParaRPr lang="en-US" dirty="0" smtClean="0">
              <a:solidFill>
                <a:schemeClr val="bg1"/>
              </a:solidFill>
            </a:endParaRPr>
          </a:p>
          <a:p>
            <a:pPr>
              <a:buFont typeface="Wingdings" pitchFamily="2" charset="2"/>
              <a:buChar char="ü"/>
            </a:pPr>
            <a:r>
              <a:rPr lang="en-US" b="1" dirty="0" smtClean="0">
                <a:solidFill>
                  <a:srgbClr val="C00000"/>
                </a:solidFill>
              </a:rPr>
              <a:t>Cray XMT</a:t>
            </a:r>
          </a:p>
        </p:txBody>
      </p:sp>
      <p:sp>
        <p:nvSpPr>
          <p:cNvPr id="983" name="TextBox 982"/>
          <p:cNvSpPr txBox="1"/>
          <p:nvPr/>
        </p:nvSpPr>
        <p:spPr>
          <a:xfrm>
            <a:off x="166820" y="2597458"/>
            <a:ext cx="1039067" cy="523220"/>
          </a:xfrm>
          <a:prstGeom prst="rect">
            <a:avLst/>
          </a:prstGeom>
          <a:noFill/>
        </p:spPr>
        <p:txBody>
          <a:bodyPr wrap="none" rtlCol="0">
            <a:spAutoFit/>
          </a:bodyPr>
          <a:lstStyle/>
          <a:p>
            <a:r>
              <a:rPr lang="en-US" dirty="0" smtClean="0">
                <a:solidFill>
                  <a:schemeClr val="bg1"/>
                </a:solidFill>
              </a:rPr>
              <a:t>Integrated </a:t>
            </a:r>
          </a:p>
          <a:p>
            <a:r>
              <a:rPr lang="en-US" dirty="0" smtClean="0">
                <a:solidFill>
                  <a:schemeClr val="bg1"/>
                </a:solidFill>
              </a:rPr>
              <a:t>Data</a:t>
            </a:r>
          </a:p>
        </p:txBody>
      </p:sp>
      <p:grpSp>
        <p:nvGrpSpPr>
          <p:cNvPr id="980" name="Group 979"/>
          <p:cNvGrpSpPr/>
          <p:nvPr/>
        </p:nvGrpSpPr>
        <p:grpSpPr>
          <a:xfrm>
            <a:off x="857895" y="4141470"/>
            <a:ext cx="6377295" cy="1020596"/>
            <a:chOff x="857895" y="4141470"/>
            <a:chExt cx="6377295" cy="1020596"/>
          </a:xfrm>
        </p:grpSpPr>
        <p:grpSp>
          <p:nvGrpSpPr>
            <p:cNvPr id="1037" name="Group 210"/>
            <p:cNvGrpSpPr/>
            <p:nvPr/>
          </p:nvGrpSpPr>
          <p:grpSpPr>
            <a:xfrm>
              <a:off x="857895" y="4339596"/>
              <a:ext cx="1005196" cy="735332"/>
              <a:chOff x="408315" y="3386379"/>
              <a:chExt cx="1531685" cy="1171155"/>
            </a:xfrm>
          </p:grpSpPr>
          <p:grpSp>
            <p:nvGrpSpPr>
              <p:cNvPr id="1277" name="Group 491"/>
              <p:cNvGrpSpPr/>
              <p:nvPr/>
            </p:nvGrpSpPr>
            <p:grpSpPr>
              <a:xfrm>
                <a:off x="870875" y="3940185"/>
                <a:ext cx="596685" cy="617349"/>
                <a:chOff x="1046135" y="4458345"/>
                <a:chExt cx="596685" cy="617349"/>
              </a:xfrm>
            </p:grpSpPr>
            <p:cxnSp>
              <p:nvCxnSpPr>
                <p:cNvPr id="1320" name="Straight Arrow Connector 1319"/>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21" name="Oval 1320"/>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Oval 132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Oval 132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Oval 132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Oval 132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6" name="Straight Arrow Connector 1325"/>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27" name="Straight Arrow Connector 1326"/>
                <p:cNvCxnSpPr>
                  <a:endCxn id="1330"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28" name="Straight Arrow Connector 1327"/>
                <p:cNvCxnSpPr>
                  <a:endCxn id="1329"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29" name="Oval 1328"/>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Oval 1329"/>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1" name="Straight Arrow Connector 1330"/>
                <p:cNvCxnSpPr>
                  <a:endCxn id="1324"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32" name="Straight Arrow Connector 1331"/>
                <p:cNvCxnSpPr>
                  <a:endCxn id="1325"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78" name="Group 168"/>
              <p:cNvGrpSpPr/>
              <p:nvPr/>
            </p:nvGrpSpPr>
            <p:grpSpPr>
              <a:xfrm>
                <a:off x="408315" y="3608198"/>
                <a:ext cx="596685" cy="617349"/>
                <a:chOff x="1046135" y="4458345"/>
                <a:chExt cx="596685" cy="617349"/>
              </a:xfrm>
            </p:grpSpPr>
            <p:cxnSp>
              <p:nvCxnSpPr>
                <p:cNvPr id="1307" name="Straight Arrow Connector 1306"/>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08" name="Oval 1307"/>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Oval 17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Oval 17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Oval 17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7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3" name="Straight Arrow Connector 1312"/>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4" name="Straight Arrow Connector 1313"/>
                <p:cNvCxnSpPr>
                  <a:endCxn id="1317"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5" name="Straight Arrow Connector 1314"/>
                <p:cNvCxnSpPr>
                  <a:endCxn id="1316"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16" name="Oval 1315"/>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Oval 1316"/>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8" name="Straight Arrow Connector 1317"/>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9" name="Straight Arrow Connector 1318"/>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79" name="Group 182"/>
              <p:cNvGrpSpPr/>
              <p:nvPr/>
            </p:nvGrpSpPr>
            <p:grpSpPr>
              <a:xfrm>
                <a:off x="880819" y="3386379"/>
                <a:ext cx="596685" cy="617349"/>
                <a:chOff x="1046135" y="4458345"/>
                <a:chExt cx="596685" cy="617349"/>
              </a:xfrm>
            </p:grpSpPr>
            <p:cxnSp>
              <p:nvCxnSpPr>
                <p:cNvPr id="1294" name="Straight Arrow Connector 1293"/>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95" name="Oval 1294"/>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Oval 1295"/>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Oval 1297"/>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9" name="Oval 1298"/>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0" name="Straight Arrow Connector 1299"/>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1" name="Straight Arrow Connector 1300"/>
                <p:cNvCxnSpPr>
                  <a:endCxn id="1304"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2" name="Straight Arrow Connector 1301"/>
                <p:cNvCxnSpPr>
                  <a:endCxn id="1303"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03" name="Oval 1302"/>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Oval 1303"/>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5" name="Straight Arrow Connector 1304"/>
                <p:cNvCxnSpPr>
                  <a:endCxn id="1298"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6" name="Straight Arrow Connector 1305"/>
                <p:cNvCxnSpPr>
                  <a:endCxn id="1299"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80" name="Group 196"/>
              <p:cNvGrpSpPr/>
              <p:nvPr/>
            </p:nvGrpSpPr>
            <p:grpSpPr>
              <a:xfrm>
                <a:off x="1343315" y="3719205"/>
                <a:ext cx="596685" cy="617349"/>
                <a:chOff x="1046135" y="4458345"/>
                <a:chExt cx="596685" cy="617349"/>
              </a:xfrm>
            </p:grpSpPr>
            <p:cxnSp>
              <p:nvCxnSpPr>
                <p:cNvPr id="1281" name="Straight Arrow Connector 1280"/>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82" name="Oval 1281"/>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Oval 1285"/>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7" name="Straight Arrow Connector 1286"/>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88" name="Straight Arrow Connector 1287"/>
                <p:cNvCxnSpPr>
                  <a:endCxn id="1291"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89" name="Straight Arrow Connector 1288"/>
                <p:cNvCxnSpPr>
                  <a:endCxn id="1290"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90" name="Oval 1289"/>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Oval 1290"/>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2" name="Straight Arrow Connector 1291"/>
                <p:cNvCxnSpPr>
                  <a:endCxn id="1285"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3" name="Straight Arrow Connector 1292"/>
                <p:cNvCxnSpPr>
                  <a:endCxn id="1286"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1041" name="Group 262"/>
            <p:cNvGrpSpPr/>
            <p:nvPr/>
          </p:nvGrpSpPr>
          <p:grpSpPr>
            <a:xfrm>
              <a:off x="2274874" y="4229099"/>
              <a:ext cx="883616" cy="882937"/>
              <a:chOff x="1086155" y="2437825"/>
              <a:chExt cx="1423075" cy="1420724"/>
            </a:xfrm>
          </p:grpSpPr>
          <p:grpSp>
            <p:nvGrpSpPr>
              <p:cNvPr id="1209" name="Group 492"/>
              <p:cNvGrpSpPr/>
              <p:nvPr/>
            </p:nvGrpSpPr>
            <p:grpSpPr>
              <a:xfrm>
                <a:off x="1086155" y="3138865"/>
                <a:ext cx="653455" cy="719684"/>
                <a:chOff x="2547870" y="4271429"/>
                <a:chExt cx="653455" cy="719684"/>
              </a:xfrm>
            </p:grpSpPr>
            <p:cxnSp>
              <p:nvCxnSpPr>
                <p:cNvPr id="1261" name="Straight Arrow Connector 1260"/>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2" name="Straight Arrow Connector 1261"/>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3" name="Straight Arrow Connector 1262"/>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4" name="Straight Arrow Connector 1263"/>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5" name="Straight Arrow Connector 1264"/>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6" name="Straight Arrow Connector 1265"/>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7" name="Straight Arrow Connector 1266"/>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8" name="Straight Arrow Connector 1267"/>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69" name="Oval 1268"/>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Oval 1269"/>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1" name="Oval 1270"/>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271"/>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Oval 1272"/>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Oval 1274"/>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1275"/>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0" name="Group 211"/>
              <p:cNvGrpSpPr/>
              <p:nvPr/>
            </p:nvGrpSpPr>
            <p:grpSpPr>
              <a:xfrm rot="20835891">
                <a:off x="1752906" y="3089338"/>
                <a:ext cx="653455" cy="719684"/>
                <a:chOff x="2547870" y="4271429"/>
                <a:chExt cx="653455" cy="719684"/>
              </a:xfrm>
            </p:grpSpPr>
            <p:cxnSp>
              <p:nvCxnSpPr>
                <p:cNvPr id="1245" name="Straight Arrow Connector 1244"/>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6" name="Straight Arrow Connector 1245"/>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7" name="Straight Arrow Connector 1246"/>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8" name="Straight Arrow Connector 1247"/>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9" name="Straight Arrow Connector 1248"/>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0" name="Straight Arrow Connector 1249"/>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1" name="Straight Arrow Connector 1250"/>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2" name="Straight Arrow Connector 1251"/>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53" name="Oval 1252"/>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5" name="Oval 1254"/>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Oval 1256"/>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Oval 1258"/>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Oval 1259"/>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1" name="Group 228"/>
              <p:cNvGrpSpPr/>
              <p:nvPr/>
            </p:nvGrpSpPr>
            <p:grpSpPr>
              <a:xfrm>
                <a:off x="1855775" y="2437825"/>
                <a:ext cx="653455" cy="719684"/>
                <a:chOff x="2547870" y="4271429"/>
                <a:chExt cx="653455" cy="719684"/>
              </a:xfrm>
            </p:grpSpPr>
            <p:cxnSp>
              <p:nvCxnSpPr>
                <p:cNvPr id="1229" name="Straight Arrow Connector 1228"/>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0" name="Straight Arrow Connector 1229"/>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1" name="Straight Arrow Connector 1230"/>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2" name="Straight Arrow Connector 1231"/>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3" name="Straight Arrow Connector 1232"/>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4" name="Straight Arrow Connector 1233"/>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5" name="Straight Arrow Connector 1234"/>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6" name="Straight Arrow Connector 1235"/>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37" name="Oval 1236"/>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Oval 1237"/>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Oval 1238"/>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Oval 1239"/>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Oval 1240"/>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241"/>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Oval 1242"/>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2" name="Group 245"/>
              <p:cNvGrpSpPr/>
              <p:nvPr/>
            </p:nvGrpSpPr>
            <p:grpSpPr>
              <a:xfrm rot="10800000">
                <a:off x="1116635" y="2502595"/>
                <a:ext cx="653455" cy="719684"/>
                <a:chOff x="2547870" y="4271429"/>
                <a:chExt cx="653455" cy="719684"/>
              </a:xfrm>
            </p:grpSpPr>
            <p:cxnSp>
              <p:nvCxnSpPr>
                <p:cNvPr id="1213" name="Straight Arrow Connector 1212"/>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4" name="Straight Arrow Connector 1213"/>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5" name="Straight Arrow Connector 1214"/>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6" name="Straight Arrow Connector 1215"/>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7" name="Straight Arrow Connector 1216"/>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8" name="Straight Arrow Connector 1217"/>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9" name="Straight Arrow Connector 1218"/>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0" name="Straight Arrow Connector 1219"/>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21" name="Oval 1220"/>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Oval 1221"/>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Oval 1223"/>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val 1224"/>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Oval 1225"/>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Oval 1226"/>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2" name="Group 308"/>
            <p:cNvGrpSpPr/>
            <p:nvPr/>
          </p:nvGrpSpPr>
          <p:grpSpPr>
            <a:xfrm>
              <a:off x="3577357" y="4225292"/>
              <a:ext cx="1135619" cy="936775"/>
              <a:chOff x="1394226" y="2343072"/>
              <a:chExt cx="1880161" cy="1474064"/>
            </a:xfrm>
          </p:grpSpPr>
          <p:grpSp>
            <p:nvGrpSpPr>
              <p:cNvPr id="1149" name="Group 493"/>
              <p:cNvGrpSpPr/>
              <p:nvPr/>
            </p:nvGrpSpPr>
            <p:grpSpPr>
              <a:xfrm>
                <a:off x="1394226" y="2983152"/>
                <a:ext cx="742949" cy="833984"/>
                <a:chOff x="3826166" y="4099979"/>
                <a:chExt cx="742949" cy="833984"/>
              </a:xfrm>
            </p:grpSpPr>
            <p:cxnSp>
              <p:nvCxnSpPr>
                <p:cNvPr id="1195" name="Straight Arrow Connector 1194"/>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6" name="Straight Arrow Connector 1195"/>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7" name="Straight Arrow Connector 1196"/>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8" name="Straight Arrow Connector 1197"/>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9" name="Straight Arrow Connector 1198"/>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0" name="Straight Arrow Connector 1199"/>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1" name="Straight Arrow Connector 1200"/>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02" name="Oval 1201"/>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263"/>
              <p:cNvGrpSpPr/>
              <p:nvPr/>
            </p:nvGrpSpPr>
            <p:grpSpPr>
              <a:xfrm>
                <a:off x="2140986" y="2895522"/>
                <a:ext cx="742949" cy="833984"/>
                <a:chOff x="3826166" y="4099979"/>
                <a:chExt cx="742949" cy="833984"/>
              </a:xfrm>
            </p:grpSpPr>
            <p:cxnSp>
              <p:nvCxnSpPr>
                <p:cNvPr id="1181" name="Straight Arrow Connector 1180"/>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2" name="Straight Arrow Connector 1181"/>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3" name="Straight Arrow Connector 1182"/>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4" name="Straight Arrow Connector 1183"/>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5" name="Straight Arrow Connector 1184"/>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6" name="Straight Arrow Connector 1185"/>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7" name="Straight Arrow Connector 1186"/>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88" name="Oval 1187"/>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Oval 1188"/>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Oval 1189"/>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Oval 1190"/>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Oval 1191"/>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1" name="Group 278"/>
              <p:cNvGrpSpPr/>
              <p:nvPr/>
            </p:nvGrpSpPr>
            <p:grpSpPr>
              <a:xfrm rot="2909657">
                <a:off x="2506547" y="2556430"/>
                <a:ext cx="742949" cy="792730"/>
                <a:chOff x="3826166" y="4099979"/>
                <a:chExt cx="742949" cy="833984"/>
              </a:xfrm>
            </p:grpSpPr>
            <p:cxnSp>
              <p:nvCxnSpPr>
                <p:cNvPr id="1167" name="Straight Arrow Connector 1166"/>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8" name="Straight Arrow Connector 1167"/>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9" name="Straight Arrow Connector 1168"/>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0" name="Straight Arrow Connector 1169"/>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1" name="Straight Arrow Connector 1170"/>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2" name="Straight Arrow Connector 1171"/>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3" name="Straight Arrow Connector 1172"/>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74" name="Oval 1173"/>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1174"/>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Oval 1175"/>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Oval 1177"/>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Oval 1178"/>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Oval 1179"/>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2" name="Group 293"/>
              <p:cNvGrpSpPr/>
              <p:nvPr/>
            </p:nvGrpSpPr>
            <p:grpSpPr>
              <a:xfrm>
                <a:off x="1527576" y="2343072"/>
                <a:ext cx="742949" cy="833984"/>
                <a:chOff x="3826166" y="4099979"/>
                <a:chExt cx="742949" cy="833984"/>
              </a:xfrm>
            </p:grpSpPr>
            <p:cxnSp>
              <p:nvCxnSpPr>
                <p:cNvPr id="1153" name="Straight Arrow Connector 1152"/>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4" name="Straight Arrow Connector 1153"/>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5" name="Straight Arrow Connector 1154"/>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6" name="Straight Arrow Connector 1155"/>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7" name="Straight Arrow Connector 1156"/>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8" name="Straight Arrow Connector 1157"/>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9" name="Straight Arrow Connector 1158"/>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60" name="Oval 1159"/>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Oval 1160"/>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Oval 1161"/>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Oval 1162"/>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1163"/>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Oval 1164"/>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1165"/>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351"/>
            <p:cNvGrpSpPr/>
            <p:nvPr/>
          </p:nvGrpSpPr>
          <p:grpSpPr>
            <a:xfrm>
              <a:off x="4996229" y="4141470"/>
              <a:ext cx="1111200" cy="1001063"/>
              <a:chOff x="3468420" y="2150915"/>
              <a:chExt cx="1809339" cy="1357129"/>
            </a:xfrm>
          </p:grpSpPr>
          <p:grpSp>
            <p:nvGrpSpPr>
              <p:cNvPr id="1093" name="Group 494"/>
              <p:cNvGrpSpPr/>
              <p:nvPr/>
            </p:nvGrpSpPr>
            <p:grpSpPr>
              <a:xfrm rot="3433791">
                <a:off x="3452004" y="2680506"/>
                <a:ext cx="756325" cy="723494"/>
                <a:chOff x="5222490" y="4191419"/>
                <a:chExt cx="756325" cy="723494"/>
              </a:xfrm>
            </p:grpSpPr>
            <p:cxnSp>
              <p:nvCxnSpPr>
                <p:cNvPr id="1136" name="Straight Arrow Connector 1135"/>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7" name="Straight Arrow Connector 1136"/>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8" name="Straight Arrow Connector 1137"/>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9" name="Straight Arrow Connector 1138"/>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0" name="Straight Arrow Connector 1139"/>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1" name="Straight Arrow Connector 1140"/>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42" name="Oval 1141"/>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Oval 1143"/>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1144"/>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Oval 1145"/>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1146"/>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Oval 1147"/>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4" name="Group 309"/>
              <p:cNvGrpSpPr/>
              <p:nvPr/>
            </p:nvGrpSpPr>
            <p:grpSpPr>
              <a:xfrm>
                <a:off x="3913010" y="2150915"/>
                <a:ext cx="756325" cy="723494"/>
                <a:chOff x="5222490" y="4191419"/>
                <a:chExt cx="756325" cy="723494"/>
              </a:xfrm>
            </p:grpSpPr>
            <p:cxnSp>
              <p:nvCxnSpPr>
                <p:cNvPr id="1123" name="Straight Arrow Connector 1122"/>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4" name="Straight Arrow Connector 1123"/>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5" name="Straight Arrow Connector 1124"/>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6" name="Straight Arrow Connector 1125"/>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7" name="Straight Arrow Connector 1126"/>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8" name="Straight Arrow Connector 1127"/>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29" name="Oval 1128"/>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Oval 1129"/>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Oval 1130"/>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131"/>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Oval 1132"/>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1133"/>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Oval 1134"/>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5" name="Group 323"/>
              <p:cNvGrpSpPr/>
              <p:nvPr/>
            </p:nvGrpSpPr>
            <p:grpSpPr>
              <a:xfrm rot="18127000">
                <a:off x="4042550" y="2688125"/>
                <a:ext cx="756325" cy="723494"/>
                <a:chOff x="5222490" y="4191419"/>
                <a:chExt cx="756325" cy="723494"/>
              </a:xfrm>
            </p:grpSpPr>
            <p:cxnSp>
              <p:nvCxnSpPr>
                <p:cNvPr id="1110" name="Straight Arrow Connector 1109"/>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1" name="Straight Arrow Connector 1110"/>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2" name="Straight Arrow Connector 1111"/>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3" name="Straight Arrow Connector 1112"/>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4" name="Straight Arrow Connector 1113"/>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5" name="Straight Arrow Connector 1114"/>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16" name="Oval 1115"/>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1116"/>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Oval 1117"/>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Oval 1118"/>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Oval 1119"/>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Oval 1120"/>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121"/>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6" name="Group 337"/>
              <p:cNvGrpSpPr/>
              <p:nvPr/>
            </p:nvGrpSpPr>
            <p:grpSpPr>
              <a:xfrm rot="7185673">
                <a:off x="4537849" y="2768135"/>
                <a:ext cx="756325" cy="723494"/>
                <a:chOff x="5222490" y="4191419"/>
                <a:chExt cx="756325" cy="723494"/>
              </a:xfrm>
            </p:grpSpPr>
            <p:cxnSp>
              <p:nvCxnSpPr>
                <p:cNvPr id="1097" name="Straight Arrow Connector 1096"/>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8" name="Straight Arrow Connector 1097"/>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9" name="Straight Arrow Connector 1098"/>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0" name="Straight Arrow Connector 1099"/>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1" name="Straight Arrow Connector 1100"/>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2" name="Straight Arrow Connector 1101"/>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03" name="Oval 1102"/>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1105"/>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4" name="Group 388"/>
            <p:cNvGrpSpPr/>
            <p:nvPr/>
          </p:nvGrpSpPr>
          <p:grpSpPr>
            <a:xfrm>
              <a:off x="6309360" y="4305298"/>
              <a:ext cx="925830" cy="732691"/>
              <a:chOff x="3272433" y="1929439"/>
              <a:chExt cx="1583095" cy="1272134"/>
            </a:xfrm>
          </p:grpSpPr>
          <p:grpSp>
            <p:nvGrpSpPr>
              <p:cNvPr id="1045" name="Group 495"/>
              <p:cNvGrpSpPr/>
              <p:nvPr/>
            </p:nvGrpSpPr>
            <p:grpSpPr>
              <a:xfrm>
                <a:off x="3794403" y="2542849"/>
                <a:ext cx="577255" cy="658724"/>
                <a:chOff x="6308340" y="4340009"/>
                <a:chExt cx="577255" cy="658724"/>
              </a:xfrm>
            </p:grpSpPr>
            <p:cxnSp>
              <p:nvCxnSpPr>
                <p:cNvPr id="1082" name="Straight Arrow Connector 1081"/>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3" name="Straight Arrow Connector 1082"/>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4" name="Straight Arrow Connector 1083"/>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5" name="Straight Arrow Connector 1084"/>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6" name="Straight Arrow Connector 1085"/>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87" name="Oval 1086"/>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val 1088"/>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352"/>
              <p:cNvGrpSpPr/>
              <p:nvPr/>
            </p:nvGrpSpPr>
            <p:grpSpPr>
              <a:xfrm>
                <a:off x="3272433" y="2169469"/>
                <a:ext cx="577255" cy="658724"/>
                <a:chOff x="6308340" y="4340009"/>
                <a:chExt cx="577255" cy="658724"/>
              </a:xfrm>
            </p:grpSpPr>
            <p:cxnSp>
              <p:nvCxnSpPr>
                <p:cNvPr id="1071" name="Straight Arrow Connector 1070"/>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2" name="Straight Arrow Connector 1071"/>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3" name="Straight Arrow Connector 1072"/>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4" name="Straight Arrow Connector 1073"/>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5" name="Straight Arrow Connector 1074"/>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76" name="Oval 1075"/>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364"/>
              <p:cNvGrpSpPr/>
              <p:nvPr/>
            </p:nvGrpSpPr>
            <p:grpSpPr>
              <a:xfrm>
                <a:off x="4278273" y="2531419"/>
                <a:ext cx="577255" cy="658724"/>
                <a:chOff x="6308340" y="4340009"/>
                <a:chExt cx="577255" cy="658724"/>
              </a:xfrm>
            </p:grpSpPr>
            <p:cxnSp>
              <p:nvCxnSpPr>
                <p:cNvPr id="1060" name="Straight Arrow Connector 1059"/>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1" name="Straight Arrow Connector 1060"/>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2" name="Straight Arrow Connector 1061"/>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3" name="Straight Arrow Connector 1062"/>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4" name="Straight Arrow Connector 1063"/>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65" name="Oval 1064"/>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1065"/>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8" name="Group 376"/>
              <p:cNvGrpSpPr/>
              <p:nvPr/>
            </p:nvGrpSpPr>
            <p:grpSpPr>
              <a:xfrm>
                <a:off x="4057293" y="1929439"/>
                <a:ext cx="577255" cy="658724"/>
                <a:chOff x="6308340" y="4340009"/>
                <a:chExt cx="577255" cy="658724"/>
              </a:xfrm>
            </p:grpSpPr>
            <p:cxnSp>
              <p:nvCxnSpPr>
                <p:cNvPr id="1049" name="Straight Arrow Connector 1048"/>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0" name="Straight Arrow Connector 1049"/>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2" name="Straight Arrow Connector 1051"/>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3" name="Straight Arrow Connector 1052"/>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54" name="Oval 1053"/>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3.0: Next Generation IT</a:t>
            </a:r>
            <a:endParaRPr lang="en-US" dirty="0"/>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17</a:t>
            </a:fld>
            <a:r>
              <a:rPr lang="en-US" smtClean="0"/>
              <a:t> </a:t>
            </a:r>
            <a:endParaRPr lang="en-US"/>
          </a:p>
        </p:txBody>
      </p:sp>
      <p:pic>
        <p:nvPicPr>
          <p:cNvPr id="17"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731556" y="5340912"/>
            <a:ext cx="1137757" cy="1251032"/>
          </a:xfrm>
          <a:prstGeom prst="rect">
            <a:avLst/>
          </a:prstGeom>
          <a:noFill/>
        </p:spPr>
      </p:pic>
      <p:pic>
        <p:nvPicPr>
          <p:cNvPr id="18"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2108322" y="5322833"/>
            <a:ext cx="1137757" cy="1251032"/>
          </a:xfrm>
          <a:prstGeom prst="rect">
            <a:avLst/>
          </a:prstGeom>
          <a:noFill/>
        </p:spPr>
      </p:pic>
      <p:pic>
        <p:nvPicPr>
          <p:cNvPr id="19"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3438593" y="5327999"/>
            <a:ext cx="1137757" cy="1251032"/>
          </a:xfrm>
          <a:prstGeom prst="rect">
            <a:avLst/>
          </a:prstGeom>
          <a:noFill/>
        </p:spPr>
      </p:pic>
      <p:pic>
        <p:nvPicPr>
          <p:cNvPr id="20"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4923847" y="5325415"/>
            <a:ext cx="1137757" cy="1251032"/>
          </a:xfrm>
          <a:prstGeom prst="rect">
            <a:avLst/>
          </a:prstGeom>
          <a:noFill/>
        </p:spPr>
      </p:pic>
      <p:pic>
        <p:nvPicPr>
          <p:cNvPr id="21"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6223122" y="5307334"/>
            <a:ext cx="1137757" cy="1251032"/>
          </a:xfrm>
          <a:prstGeom prst="rect">
            <a:avLst/>
          </a:prstGeom>
          <a:noFill/>
        </p:spPr>
      </p:pic>
      <p:pic>
        <p:nvPicPr>
          <p:cNvPr id="1037" name="Picture 13" descr="C:\Documents and Settings\mguiton\Local Settings\Temporary Internet Files\Content.IE5\UPJ6DBTV\MC910216337[1].png"/>
          <p:cNvPicPr>
            <a:picLocks noChangeAspect="1" noChangeArrowheads="1"/>
          </p:cNvPicPr>
          <p:nvPr/>
        </p:nvPicPr>
        <p:blipFill>
          <a:blip r:embed="rId3" cstate="print"/>
          <a:srcRect/>
          <a:stretch>
            <a:fillRect/>
          </a:stretch>
        </p:blipFill>
        <p:spPr bwMode="auto">
          <a:xfrm>
            <a:off x="6614160" y="912586"/>
            <a:ext cx="2529840" cy="1419910"/>
          </a:xfrm>
          <a:prstGeom prst="rect">
            <a:avLst/>
          </a:prstGeom>
          <a:noFill/>
        </p:spPr>
      </p:pic>
      <p:pic>
        <p:nvPicPr>
          <p:cNvPr id="29" name="Picture 28" descr="lod-datasets_2009-07-14.png"/>
          <p:cNvPicPr>
            <a:picLocks noChangeAspect="1"/>
          </p:cNvPicPr>
          <p:nvPr/>
        </p:nvPicPr>
        <p:blipFill>
          <a:blip r:embed="rId4" cstate="print"/>
          <a:stretch>
            <a:fillRect/>
          </a:stretch>
        </p:blipFill>
        <p:spPr>
          <a:xfrm>
            <a:off x="7153678" y="2421735"/>
            <a:ext cx="1629059" cy="1220370"/>
          </a:xfrm>
          <a:prstGeom prst="rect">
            <a:avLst/>
          </a:prstGeom>
        </p:spPr>
      </p:pic>
      <p:pic>
        <p:nvPicPr>
          <p:cNvPr id="30" name="Picture 19" descr="C:\Documents and Settings\mguiton\Local Settings\Temporary Internet Files\Content.IE5\1PCY4EXE\MCj04369980000[1].wmf"/>
          <p:cNvPicPr>
            <a:picLocks noGrp="1" noChangeAspect="1" noChangeArrowheads="1"/>
          </p:cNvPicPr>
          <p:nvPr>
            <p:ph idx="1"/>
          </p:nvPr>
        </p:nvPicPr>
        <p:blipFill>
          <a:blip r:embed="rId5"/>
          <a:srcRect/>
          <a:stretch>
            <a:fillRect/>
          </a:stretch>
        </p:blipFill>
        <p:spPr bwMode="auto">
          <a:xfrm>
            <a:off x="3107097" y="880844"/>
            <a:ext cx="1542394" cy="994226"/>
          </a:xfrm>
          <a:prstGeom prst="rect">
            <a:avLst/>
          </a:prstGeom>
          <a:noFill/>
        </p:spPr>
      </p:pic>
      <p:sp>
        <p:nvSpPr>
          <p:cNvPr id="397" name="TextBox 396"/>
          <p:cNvSpPr txBox="1"/>
          <p:nvPr/>
        </p:nvSpPr>
        <p:spPr>
          <a:xfrm>
            <a:off x="7339997" y="3675390"/>
            <a:ext cx="1673856" cy="646331"/>
          </a:xfrm>
          <a:prstGeom prst="rect">
            <a:avLst/>
          </a:prstGeom>
          <a:noFill/>
        </p:spPr>
        <p:txBody>
          <a:bodyPr wrap="none" rtlCol="0">
            <a:spAutoFit/>
          </a:bodyPr>
          <a:lstStyle/>
          <a:p>
            <a:r>
              <a:rPr lang="en-US" dirty="0" smtClean="0">
                <a:solidFill>
                  <a:schemeClr val="bg1"/>
                </a:solidFill>
              </a:rPr>
              <a:t>Linked Graphs</a:t>
            </a:r>
          </a:p>
          <a:p>
            <a:r>
              <a:rPr lang="en-US" dirty="0" smtClean="0">
                <a:solidFill>
                  <a:schemeClr val="bg1"/>
                </a:solidFill>
              </a:rPr>
              <a:t>Worldwide</a:t>
            </a:r>
          </a:p>
          <a:p>
            <a:r>
              <a:rPr lang="en-US" sz="800" dirty="0" smtClean="0">
                <a:solidFill>
                  <a:schemeClr val="bg1"/>
                </a:solidFill>
              </a:rPr>
              <a:t>(Standardized RDF Data Stores)</a:t>
            </a:r>
            <a:endParaRPr lang="en-US" sz="800" dirty="0">
              <a:solidFill>
                <a:schemeClr val="bg1"/>
              </a:solidFill>
            </a:endParaRPr>
          </a:p>
        </p:txBody>
      </p:sp>
      <p:sp>
        <p:nvSpPr>
          <p:cNvPr id="398" name="TextBox 397"/>
          <p:cNvSpPr txBox="1"/>
          <p:nvPr/>
        </p:nvSpPr>
        <p:spPr>
          <a:xfrm>
            <a:off x="7418566" y="5740842"/>
            <a:ext cx="1702710" cy="892552"/>
          </a:xfrm>
          <a:prstGeom prst="rect">
            <a:avLst/>
          </a:prstGeom>
          <a:noFill/>
        </p:spPr>
        <p:txBody>
          <a:bodyPr wrap="none" rtlCol="0">
            <a:spAutoFit/>
          </a:bodyPr>
          <a:lstStyle/>
          <a:p>
            <a:r>
              <a:rPr lang="en-US" dirty="0" smtClean="0">
                <a:solidFill>
                  <a:schemeClr val="bg1"/>
                </a:solidFill>
              </a:rPr>
              <a:t>Data Silos</a:t>
            </a:r>
          </a:p>
          <a:p>
            <a:r>
              <a:rPr lang="en-US" sz="800" dirty="0" smtClean="0">
                <a:solidFill>
                  <a:schemeClr val="bg1"/>
                </a:solidFill>
              </a:rPr>
              <a:t>(Structured, semi-structured, </a:t>
            </a:r>
          </a:p>
          <a:p>
            <a:r>
              <a:rPr lang="en-US" sz="800" dirty="0" smtClean="0">
                <a:solidFill>
                  <a:schemeClr val="bg1"/>
                </a:solidFill>
              </a:rPr>
              <a:t>unstructured data -&gt; e.g. Oracle, </a:t>
            </a:r>
          </a:p>
          <a:p>
            <a:r>
              <a:rPr lang="en-US" sz="800" dirty="0" smtClean="0">
                <a:solidFill>
                  <a:schemeClr val="bg1"/>
                </a:solidFill>
              </a:rPr>
              <a:t>Sybase, </a:t>
            </a:r>
            <a:r>
              <a:rPr lang="en-US" sz="800" dirty="0" err="1" smtClean="0">
                <a:solidFill>
                  <a:schemeClr val="bg1"/>
                </a:solidFill>
              </a:rPr>
              <a:t>MySQL</a:t>
            </a:r>
            <a:r>
              <a:rPr lang="en-US" sz="800" dirty="0" smtClean="0">
                <a:solidFill>
                  <a:schemeClr val="bg1"/>
                </a:solidFill>
              </a:rPr>
              <a:t>, email, etc.)</a:t>
            </a:r>
          </a:p>
          <a:p>
            <a:endParaRPr lang="en-US" dirty="0">
              <a:solidFill>
                <a:schemeClr val="bg1"/>
              </a:solidFill>
            </a:endParaRPr>
          </a:p>
        </p:txBody>
      </p:sp>
      <p:sp>
        <p:nvSpPr>
          <p:cNvPr id="399" name="Down Arrow 398"/>
          <p:cNvSpPr/>
          <p:nvPr/>
        </p:nvSpPr>
        <p:spPr>
          <a:xfrm>
            <a:off x="7847937" y="2067340"/>
            <a:ext cx="135172" cy="2862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0" name="Down Arrow 399"/>
          <p:cNvSpPr/>
          <p:nvPr/>
        </p:nvSpPr>
        <p:spPr>
          <a:xfrm>
            <a:off x="8151412" y="2068665"/>
            <a:ext cx="135172" cy="2862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1" name="Down Arrow 400"/>
          <p:cNvSpPr/>
          <p:nvPr/>
        </p:nvSpPr>
        <p:spPr>
          <a:xfrm>
            <a:off x="7515308" y="2068664"/>
            <a:ext cx="135172" cy="2862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58" name="TextBox 457"/>
          <p:cNvSpPr txBox="1"/>
          <p:nvPr/>
        </p:nvSpPr>
        <p:spPr>
          <a:xfrm>
            <a:off x="7309517" y="4511602"/>
            <a:ext cx="1696298" cy="553998"/>
          </a:xfrm>
          <a:prstGeom prst="rect">
            <a:avLst/>
          </a:prstGeom>
          <a:noFill/>
        </p:spPr>
        <p:txBody>
          <a:bodyPr wrap="none" rtlCol="0">
            <a:spAutoFit/>
          </a:bodyPr>
          <a:lstStyle/>
          <a:p>
            <a:r>
              <a:rPr lang="en-US" dirty="0" smtClean="0">
                <a:solidFill>
                  <a:schemeClr val="bg1"/>
                </a:solidFill>
              </a:rPr>
              <a:t>RDF Data Stores</a:t>
            </a:r>
          </a:p>
          <a:p>
            <a:r>
              <a:rPr lang="en-US" sz="800" dirty="0" smtClean="0">
                <a:solidFill>
                  <a:schemeClr val="bg1"/>
                </a:solidFill>
              </a:rPr>
              <a:t>(Heterogeneous data converted  </a:t>
            </a:r>
          </a:p>
          <a:p>
            <a:r>
              <a:rPr lang="en-US" sz="800" dirty="0" smtClean="0">
                <a:solidFill>
                  <a:schemeClr val="bg1"/>
                </a:solidFill>
              </a:rPr>
              <a:t>to standardized RDF)</a:t>
            </a:r>
            <a:endParaRPr lang="en-US" sz="800" dirty="0">
              <a:solidFill>
                <a:schemeClr val="bg1"/>
              </a:solidFill>
            </a:endParaRPr>
          </a:p>
        </p:txBody>
      </p:sp>
      <p:sp>
        <p:nvSpPr>
          <p:cNvPr id="570" name="Down Arrow 569"/>
          <p:cNvSpPr/>
          <p:nvPr/>
        </p:nvSpPr>
        <p:spPr>
          <a:xfrm flipV="1">
            <a:off x="1305652" y="5137685"/>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2" name="Down Arrow 581"/>
          <p:cNvSpPr/>
          <p:nvPr/>
        </p:nvSpPr>
        <p:spPr>
          <a:xfrm flipV="1">
            <a:off x="2666920" y="512735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3" name="Down Arrow 582"/>
          <p:cNvSpPr/>
          <p:nvPr/>
        </p:nvSpPr>
        <p:spPr>
          <a:xfrm flipV="1">
            <a:off x="6786887" y="5109271"/>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4" name="Down Arrow 583"/>
          <p:cNvSpPr/>
          <p:nvPr/>
        </p:nvSpPr>
        <p:spPr>
          <a:xfrm flipV="1">
            <a:off x="5482445" y="5137684"/>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5" name="Down Arrow 584"/>
          <p:cNvSpPr/>
          <p:nvPr/>
        </p:nvSpPr>
        <p:spPr>
          <a:xfrm flipV="1">
            <a:off x="3999774" y="513510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0" name="TextBox 389"/>
          <p:cNvSpPr txBox="1"/>
          <p:nvPr/>
        </p:nvSpPr>
        <p:spPr>
          <a:xfrm>
            <a:off x="193729" y="898902"/>
            <a:ext cx="1000595" cy="523220"/>
          </a:xfrm>
          <a:prstGeom prst="rect">
            <a:avLst/>
          </a:prstGeom>
          <a:noFill/>
        </p:spPr>
        <p:txBody>
          <a:bodyPr wrap="none" rtlCol="0">
            <a:spAutoFit/>
          </a:bodyPr>
          <a:lstStyle/>
          <a:p>
            <a:r>
              <a:rPr lang="en-US" dirty="0" smtClean="0">
                <a:solidFill>
                  <a:schemeClr val="accent5"/>
                </a:solidFill>
              </a:rPr>
              <a:t>Typical</a:t>
            </a:r>
          </a:p>
          <a:p>
            <a:r>
              <a:rPr lang="en-US" dirty="0" smtClean="0">
                <a:solidFill>
                  <a:schemeClr val="accent5"/>
                </a:solidFill>
              </a:rPr>
              <a:t>Enterprise</a:t>
            </a:r>
            <a:endParaRPr lang="en-US" dirty="0">
              <a:solidFill>
                <a:schemeClr val="accent5"/>
              </a:solidFill>
            </a:endParaRPr>
          </a:p>
        </p:txBody>
      </p:sp>
      <p:sp>
        <p:nvSpPr>
          <p:cNvPr id="324" name="Down Arrow 323"/>
          <p:cNvSpPr/>
          <p:nvPr/>
        </p:nvSpPr>
        <p:spPr>
          <a:xfrm rot="5400000">
            <a:off x="6659422" y="2544581"/>
            <a:ext cx="135172" cy="45248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52" name="Down Arrow 351"/>
          <p:cNvSpPr/>
          <p:nvPr/>
        </p:nvSpPr>
        <p:spPr>
          <a:xfrm rot="16200000">
            <a:off x="6657766" y="2846321"/>
            <a:ext cx="135172" cy="45098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750" name="Group 744"/>
          <p:cNvGrpSpPr/>
          <p:nvPr/>
        </p:nvGrpSpPr>
        <p:grpSpPr>
          <a:xfrm>
            <a:off x="953598" y="2146515"/>
            <a:ext cx="2758246" cy="1627322"/>
            <a:chOff x="922665" y="2145030"/>
            <a:chExt cx="2310296" cy="2104292"/>
          </a:xfrm>
        </p:grpSpPr>
        <p:grpSp>
          <p:nvGrpSpPr>
            <p:cNvPr id="751" name="Group 308"/>
            <p:cNvGrpSpPr/>
            <p:nvPr/>
          </p:nvGrpSpPr>
          <p:grpSpPr>
            <a:xfrm>
              <a:off x="1904766" y="2415540"/>
              <a:ext cx="1135614" cy="936776"/>
              <a:chOff x="1394226" y="2343072"/>
              <a:chExt cx="1880154" cy="1474064"/>
            </a:xfrm>
          </p:grpSpPr>
          <p:grpSp>
            <p:nvGrpSpPr>
              <p:cNvPr id="752" name="Group 493"/>
              <p:cNvGrpSpPr/>
              <p:nvPr/>
            </p:nvGrpSpPr>
            <p:grpSpPr>
              <a:xfrm>
                <a:off x="1394226" y="2983152"/>
                <a:ext cx="742949" cy="833984"/>
                <a:chOff x="3826166" y="4099979"/>
                <a:chExt cx="742949" cy="833984"/>
              </a:xfrm>
            </p:grpSpPr>
            <p:cxnSp>
              <p:nvCxnSpPr>
                <p:cNvPr id="494" name="Straight Arrow Connector 493"/>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8" name="Straight Arrow Connector 497"/>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01" name="Oval 500"/>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3" name="Group 263"/>
              <p:cNvGrpSpPr/>
              <p:nvPr/>
            </p:nvGrpSpPr>
            <p:grpSpPr>
              <a:xfrm>
                <a:off x="2140986" y="2895522"/>
                <a:ext cx="742949" cy="833984"/>
                <a:chOff x="3826166" y="4099979"/>
                <a:chExt cx="742949" cy="833984"/>
              </a:xfrm>
            </p:grpSpPr>
            <p:cxnSp>
              <p:nvCxnSpPr>
                <p:cNvPr id="451" name="Straight Arrow Connector 450"/>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2" name="Straight Arrow Connector 451"/>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278"/>
              <p:cNvGrpSpPr/>
              <p:nvPr/>
            </p:nvGrpSpPr>
            <p:grpSpPr>
              <a:xfrm rot="2909657">
                <a:off x="2506547" y="2556430"/>
                <a:ext cx="742949" cy="792730"/>
                <a:chOff x="3826166" y="4099979"/>
                <a:chExt cx="742949" cy="833984"/>
              </a:xfrm>
            </p:grpSpPr>
            <p:cxnSp>
              <p:nvCxnSpPr>
                <p:cNvPr id="420" name="Straight Arrow Connector 419"/>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1" name="Straight Arrow Connector 420"/>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43" name="Oval 44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293"/>
              <p:cNvGrpSpPr/>
              <p:nvPr/>
            </p:nvGrpSpPr>
            <p:grpSpPr>
              <a:xfrm>
                <a:off x="1527576" y="2343072"/>
                <a:ext cx="742949" cy="833984"/>
                <a:chOff x="3826166" y="4099979"/>
                <a:chExt cx="742949" cy="833984"/>
              </a:xfrm>
            </p:grpSpPr>
            <p:cxnSp>
              <p:nvCxnSpPr>
                <p:cNvPr id="392" name="Straight Arrow Connector 391"/>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13" name="Oval 41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51"/>
            <p:cNvGrpSpPr/>
            <p:nvPr/>
          </p:nvGrpSpPr>
          <p:grpSpPr>
            <a:xfrm rot="16967748">
              <a:off x="2176827" y="3051810"/>
              <a:ext cx="1111203" cy="1001064"/>
              <a:chOff x="3468416" y="2150915"/>
              <a:chExt cx="1809343" cy="1357129"/>
            </a:xfrm>
          </p:grpSpPr>
          <p:grpSp>
            <p:nvGrpSpPr>
              <p:cNvPr id="35" name="Group 494"/>
              <p:cNvGrpSpPr/>
              <p:nvPr/>
            </p:nvGrpSpPr>
            <p:grpSpPr>
              <a:xfrm rot="3433791">
                <a:off x="3452004" y="2680506"/>
                <a:ext cx="756325" cy="723494"/>
                <a:chOff x="5222490" y="4191419"/>
                <a:chExt cx="756325" cy="723494"/>
              </a:xfrm>
            </p:grpSpPr>
            <p:cxnSp>
              <p:nvCxnSpPr>
                <p:cNvPr id="552" name="Straight Arrow Connector 551"/>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3" name="Straight Arrow Connector 552"/>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4" name="Straight Arrow Connector 553"/>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5" name="Straight Arrow Connector 554"/>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6" name="Straight Arrow Connector 555"/>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7" name="Straight Arrow Connector 556"/>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58" name="Oval 557"/>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309"/>
              <p:cNvGrpSpPr/>
              <p:nvPr/>
            </p:nvGrpSpPr>
            <p:grpSpPr>
              <a:xfrm>
                <a:off x="3913010" y="2150915"/>
                <a:ext cx="756325" cy="723494"/>
                <a:chOff x="5222490" y="4191419"/>
                <a:chExt cx="756325" cy="723494"/>
              </a:xfrm>
            </p:grpSpPr>
            <p:cxnSp>
              <p:nvCxnSpPr>
                <p:cNvPr id="539" name="Straight Arrow Connector 538"/>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1" name="Straight Arrow Connector 540"/>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2" name="Straight Arrow Connector 541"/>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45" name="Oval 544"/>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323"/>
              <p:cNvGrpSpPr/>
              <p:nvPr/>
            </p:nvGrpSpPr>
            <p:grpSpPr>
              <a:xfrm rot="18127000">
                <a:off x="4042550" y="2688125"/>
                <a:ext cx="756325" cy="723494"/>
                <a:chOff x="5222490" y="4191419"/>
                <a:chExt cx="756325" cy="723494"/>
              </a:xfrm>
            </p:grpSpPr>
            <p:cxnSp>
              <p:nvCxnSpPr>
                <p:cNvPr id="526" name="Straight Arrow Connector 525"/>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8" name="Straight Arrow Connector 527"/>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0" name="Straight Arrow Connector 529"/>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32" name="Oval 531"/>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37"/>
              <p:cNvGrpSpPr/>
              <p:nvPr/>
            </p:nvGrpSpPr>
            <p:grpSpPr>
              <a:xfrm rot="7185673">
                <a:off x="4537849" y="2768135"/>
                <a:ext cx="756325" cy="723494"/>
                <a:chOff x="5222490" y="4191419"/>
                <a:chExt cx="756325" cy="723494"/>
              </a:xfrm>
            </p:grpSpPr>
            <p:cxnSp>
              <p:nvCxnSpPr>
                <p:cNvPr id="513" name="Straight Arrow Connector 512"/>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7" name="Straight Arrow Connector 516"/>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8" name="Straight Arrow Connector 517"/>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19" name="Oval 518"/>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388"/>
            <p:cNvGrpSpPr/>
            <p:nvPr/>
          </p:nvGrpSpPr>
          <p:grpSpPr>
            <a:xfrm>
              <a:off x="1436370" y="3516630"/>
              <a:ext cx="925830" cy="732692"/>
              <a:chOff x="3272433" y="1929439"/>
              <a:chExt cx="1583095" cy="1272134"/>
            </a:xfrm>
          </p:grpSpPr>
          <p:grpSp>
            <p:nvGrpSpPr>
              <p:cNvPr id="51" name="Group 495"/>
              <p:cNvGrpSpPr/>
              <p:nvPr/>
            </p:nvGrpSpPr>
            <p:grpSpPr>
              <a:xfrm>
                <a:off x="3794403" y="2542849"/>
                <a:ext cx="577255" cy="658724"/>
                <a:chOff x="6308340" y="4340009"/>
                <a:chExt cx="577255" cy="658724"/>
              </a:xfrm>
            </p:grpSpPr>
            <p:cxnSp>
              <p:nvCxnSpPr>
                <p:cNvPr id="608" name="Straight Arrow Connector 607"/>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9" name="Straight Arrow Connector 608"/>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0" name="Straight Arrow Connector 609"/>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13" name="Oval 612"/>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352"/>
              <p:cNvGrpSpPr/>
              <p:nvPr/>
            </p:nvGrpSpPr>
            <p:grpSpPr>
              <a:xfrm>
                <a:off x="3272433" y="2169469"/>
                <a:ext cx="577255" cy="658724"/>
                <a:chOff x="6308340" y="4340009"/>
                <a:chExt cx="577255" cy="658724"/>
              </a:xfrm>
            </p:grpSpPr>
            <p:cxnSp>
              <p:nvCxnSpPr>
                <p:cNvPr id="597" name="Straight Arrow Connector 596"/>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8" name="Straight Arrow Connector 597"/>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0" name="Straight Arrow Connector 599"/>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1" name="Straight Arrow Connector 600"/>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02" name="Oval 601"/>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364"/>
              <p:cNvGrpSpPr/>
              <p:nvPr/>
            </p:nvGrpSpPr>
            <p:grpSpPr>
              <a:xfrm>
                <a:off x="4278273" y="2531419"/>
                <a:ext cx="577255" cy="658724"/>
                <a:chOff x="6308340" y="4340009"/>
                <a:chExt cx="577255" cy="658724"/>
              </a:xfrm>
            </p:grpSpPr>
            <p:cxnSp>
              <p:nvCxnSpPr>
                <p:cNvPr id="586" name="Straight Arrow Connector 585"/>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7" name="Straight Arrow Connector 586"/>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0" name="Straight Arrow Connector 589"/>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91" name="Oval 590"/>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376"/>
              <p:cNvGrpSpPr/>
              <p:nvPr/>
            </p:nvGrpSpPr>
            <p:grpSpPr>
              <a:xfrm>
                <a:off x="4057293" y="1929439"/>
                <a:ext cx="577255" cy="658724"/>
                <a:chOff x="6308340" y="4340009"/>
                <a:chExt cx="577255" cy="658724"/>
              </a:xfrm>
            </p:grpSpPr>
            <p:cxnSp>
              <p:nvCxnSpPr>
                <p:cNvPr id="571" name="Straight Arrow Connector 570"/>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5" name="Straight Arrow Connector 574"/>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76" name="Oval 575"/>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262"/>
            <p:cNvGrpSpPr/>
            <p:nvPr/>
          </p:nvGrpSpPr>
          <p:grpSpPr>
            <a:xfrm>
              <a:off x="1078535" y="2815590"/>
              <a:ext cx="883615" cy="882938"/>
              <a:chOff x="1086155" y="2437825"/>
              <a:chExt cx="1423075" cy="1420724"/>
            </a:xfrm>
          </p:grpSpPr>
          <p:grpSp>
            <p:nvGrpSpPr>
              <p:cNvPr id="56" name="Group 492"/>
              <p:cNvGrpSpPr/>
              <p:nvPr/>
            </p:nvGrpSpPr>
            <p:grpSpPr>
              <a:xfrm>
                <a:off x="1086155" y="3138865"/>
                <a:ext cx="653455" cy="719684"/>
                <a:chOff x="2547870" y="4271429"/>
                <a:chExt cx="653455" cy="719684"/>
              </a:xfrm>
            </p:grpSpPr>
            <p:cxnSp>
              <p:nvCxnSpPr>
                <p:cNvPr id="672" name="Straight Arrow Connector 671"/>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3" name="Straight Arrow Connector 672"/>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5" name="Straight Arrow Connector 674"/>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6" name="Straight Arrow Connector 675"/>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9" name="Straight Arrow Connector 678"/>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80" name="Oval 679"/>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11"/>
              <p:cNvGrpSpPr/>
              <p:nvPr/>
            </p:nvGrpSpPr>
            <p:grpSpPr>
              <a:xfrm rot="20835891">
                <a:off x="1752906" y="3089338"/>
                <a:ext cx="653455" cy="719684"/>
                <a:chOff x="2547870" y="4271429"/>
                <a:chExt cx="653455" cy="719684"/>
              </a:xfrm>
            </p:grpSpPr>
            <p:cxnSp>
              <p:nvCxnSpPr>
                <p:cNvPr id="656" name="Straight Arrow Connector 655"/>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7" name="Straight Arrow Connector 656"/>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9" name="Straight Arrow Connector 658"/>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0" name="Straight Arrow Connector 659"/>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2" name="Straight Arrow Connector 661"/>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3" name="Straight Arrow Connector 662"/>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64" name="Oval 663"/>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28"/>
              <p:cNvGrpSpPr/>
              <p:nvPr/>
            </p:nvGrpSpPr>
            <p:grpSpPr>
              <a:xfrm>
                <a:off x="1855775" y="2437825"/>
                <a:ext cx="653455" cy="719684"/>
                <a:chOff x="2547870" y="4271429"/>
                <a:chExt cx="653455" cy="719684"/>
              </a:xfrm>
            </p:grpSpPr>
            <p:cxnSp>
              <p:nvCxnSpPr>
                <p:cNvPr id="640" name="Straight Arrow Connector 639"/>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1" name="Straight Arrow Connector 640"/>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2" name="Straight Arrow Connector 641"/>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5" name="Straight Arrow Connector 644"/>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6" name="Straight Arrow Connector 645"/>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7" name="Straight Arrow Connector 646"/>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48" name="Oval 647"/>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45"/>
              <p:cNvGrpSpPr/>
              <p:nvPr/>
            </p:nvGrpSpPr>
            <p:grpSpPr>
              <a:xfrm rot="10800000">
                <a:off x="1116635" y="2502595"/>
                <a:ext cx="653455" cy="719684"/>
                <a:chOff x="2547870" y="4271429"/>
                <a:chExt cx="653455" cy="719684"/>
              </a:xfrm>
            </p:grpSpPr>
            <p:cxnSp>
              <p:nvCxnSpPr>
                <p:cNvPr id="624" name="Straight Arrow Connector 623"/>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5" name="Straight Arrow Connector 624"/>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0" name="Straight Arrow Connector 629"/>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1" name="Straight Arrow Connector 630"/>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32" name="Oval 631"/>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210"/>
            <p:cNvGrpSpPr/>
            <p:nvPr/>
          </p:nvGrpSpPr>
          <p:grpSpPr>
            <a:xfrm>
              <a:off x="922665" y="2145030"/>
              <a:ext cx="1005195" cy="735330"/>
              <a:chOff x="408315" y="3386379"/>
              <a:chExt cx="1531685" cy="1171155"/>
            </a:xfrm>
          </p:grpSpPr>
          <p:grpSp>
            <p:nvGrpSpPr>
              <p:cNvPr id="61" name="Group 491"/>
              <p:cNvGrpSpPr/>
              <p:nvPr/>
            </p:nvGrpSpPr>
            <p:grpSpPr>
              <a:xfrm>
                <a:off x="870875" y="3940185"/>
                <a:ext cx="596685" cy="617349"/>
                <a:chOff x="1046135" y="4458345"/>
                <a:chExt cx="596685" cy="617349"/>
              </a:xfrm>
            </p:grpSpPr>
            <p:cxnSp>
              <p:nvCxnSpPr>
                <p:cNvPr id="732" name="Straight Arrow Connector 731"/>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33" name="Oval 732"/>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8" name="Straight Arrow Connector 737"/>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9" name="Straight Arrow Connector 738"/>
                <p:cNvCxnSpPr>
                  <a:endCxn id="742"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0" name="Straight Arrow Connector 739"/>
                <p:cNvCxnSpPr>
                  <a:endCxn id="741"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41" name="Oval 740"/>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3" name="Straight Arrow Connector 742"/>
                <p:cNvCxnSpPr>
                  <a:endCxn id="736"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4" name="Straight Arrow Connector 743"/>
                <p:cNvCxnSpPr>
                  <a:endCxn id="737"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62" name="Group 168"/>
              <p:cNvGrpSpPr/>
              <p:nvPr/>
            </p:nvGrpSpPr>
            <p:grpSpPr>
              <a:xfrm>
                <a:off x="408315" y="3608198"/>
                <a:ext cx="596685" cy="617349"/>
                <a:chOff x="1046135" y="4458345"/>
                <a:chExt cx="596685" cy="617349"/>
              </a:xfrm>
            </p:grpSpPr>
            <p:cxnSp>
              <p:nvCxnSpPr>
                <p:cNvPr id="719" name="Straight Arrow Connector 718"/>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0" name="Oval 719"/>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5" name="Straight Arrow Connector 724"/>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6" name="Straight Arrow Connector 725"/>
                <p:cNvCxnSpPr>
                  <a:endCxn id="729"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7" name="Straight Arrow Connector 726"/>
                <p:cNvCxnSpPr>
                  <a:endCxn id="728"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8" name="Oval 727"/>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0" name="Straight Arrow Connector 729"/>
                <p:cNvCxnSpPr>
                  <a:endCxn id="723"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1" name="Straight Arrow Connector 730"/>
                <p:cNvCxnSpPr>
                  <a:endCxn id="724"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63" name="Group 182"/>
              <p:cNvGrpSpPr/>
              <p:nvPr/>
            </p:nvGrpSpPr>
            <p:grpSpPr>
              <a:xfrm>
                <a:off x="880819" y="3386379"/>
                <a:ext cx="596685" cy="617349"/>
                <a:chOff x="1046135" y="4458345"/>
                <a:chExt cx="596685" cy="617349"/>
              </a:xfrm>
            </p:grpSpPr>
            <p:cxnSp>
              <p:nvCxnSpPr>
                <p:cNvPr id="706" name="Straight Arrow Connector 705"/>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7" name="Oval 706"/>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2" name="Straight Arrow Connector 711"/>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3" name="Straight Arrow Connector 712"/>
                <p:cNvCxnSpPr>
                  <a:endCxn id="716"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a:endCxn id="715"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15" name="Oval 714"/>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 name="Straight Arrow Connector 716"/>
                <p:cNvCxnSpPr>
                  <a:endCxn id="710"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8" name="Straight Arrow Connector 717"/>
                <p:cNvCxnSpPr>
                  <a:endCxn id="711"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08" name="Group 196"/>
              <p:cNvGrpSpPr/>
              <p:nvPr/>
            </p:nvGrpSpPr>
            <p:grpSpPr>
              <a:xfrm>
                <a:off x="1343315" y="3719205"/>
                <a:ext cx="596685" cy="617349"/>
                <a:chOff x="1046135" y="4458345"/>
                <a:chExt cx="596685" cy="617349"/>
              </a:xfrm>
            </p:grpSpPr>
            <p:cxnSp>
              <p:nvCxnSpPr>
                <p:cNvPr id="693" name="Straight Arrow Connector 692"/>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94" name="Oval 693"/>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9" name="Straight Arrow Connector 698"/>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0" name="Straight Arrow Connector 699"/>
                <p:cNvCxnSpPr>
                  <a:endCxn id="703"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1" name="Straight Arrow Connector 700"/>
                <p:cNvCxnSpPr>
                  <a:endCxn id="702"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4" name="Straight Arrow Connector 703"/>
                <p:cNvCxnSpPr>
                  <a:endCxn id="697"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5" name="Straight Arrow Connector 704"/>
                <p:cNvCxnSpPr>
                  <a:endCxn id="698"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grpSp>
        <p:nvGrpSpPr>
          <p:cNvPr id="809" name="Group 745"/>
          <p:cNvGrpSpPr/>
          <p:nvPr/>
        </p:nvGrpSpPr>
        <p:grpSpPr>
          <a:xfrm rot="4830454">
            <a:off x="4169565" y="1683664"/>
            <a:ext cx="1665470" cy="2843905"/>
            <a:chOff x="922665" y="2145030"/>
            <a:chExt cx="2310296" cy="2104292"/>
          </a:xfrm>
        </p:grpSpPr>
        <p:grpSp>
          <p:nvGrpSpPr>
            <p:cNvPr id="810" name="Group 308"/>
            <p:cNvGrpSpPr/>
            <p:nvPr/>
          </p:nvGrpSpPr>
          <p:grpSpPr>
            <a:xfrm>
              <a:off x="1904767" y="2415541"/>
              <a:ext cx="1135619" cy="936775"/>
              <a:chOff x="1394226" y="2343072"/>
              <a:chExt cx="1880161" cy="1474064"/>
            </a:xfrm>
          </p:grpSpPr>
          <p:grpSp>
            <p:nvGrpSpPr>
              <p:cNvPr id="811" name="Group 493"/>
              <p:cNvGrpSpPr/>
              <p:nvPr/>
            </p:nvGrpSpPr>
            <p:grpSpPr>
              <a:xfrm>
                <a:off x="1394226" y="2983152"/>
                <a:ext cx="742949" cy="833984"/>
                <a:chOff x="3826166" y="4099979"/>
                <a:chExt cx="742949" cy="833984"/>
              </a:xfrm>
            </p:grpSpPr>
            <p:cxnSp>
              <p:nvCxnSpPr>
                <p:cNvPr id="1026" name="Straight Arrow Connector 1025"/>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7" name="Straight Arrow Connector 1026"/>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2" name="Straight Arrow Connector 1031"/>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33" name="Oval 103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6" name="Group 263"/>
              <p:cNvGrpSpPr/>
              <p:nvPr/>
            </p:nvGrpSpPr>
            <p:grpSpPr>
              <a:xfrm>
                <a:off x="2140986" y="2895522"/>
                <a:ext cx="742949" cy="833984"/>
                <a:chOff x="3826166" y="4099979"/>
                <a:chExt cx="742949" cy="833984"/>
              </a:xfrm>
            </p:grpSpPr>
            <p:cxnSp>
              <p:nvCxnSpPr>
                <p:cNvPr id="1012" name="Straight Arrow Connector 1011"/>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3" name="Straight Arrow Connector 1012"/>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4" name="Straight Arrow Connector 1013"/>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5" name="Straight Arrow Connector 1014"/>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6" name="Straight Arrow Connector 1015"/>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7" name="Straight Arrow Connector 1016"/>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8" name="Straight Arrow Connector 1017"/>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19" name="Oval 1018"/>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7" name="Group 278"/>
              <p:cNvGrpSpPr/>
              <p:nvPr/>
            </p:nvGrpSpPr>
            <p:grpSpPr>
              <a:xfrm rot="2909657">
                <a:off x="2506547" y="2556430"/>
                <a:ext cx="742949" cy="792730"/>
                <a:chOff x="3826166" y="4099979"/>
                <a:chExt cx="742949" cy="833984"/>
              </a:xfrm>
            </p:grpSpPr>
            <p:cxnSp>
              <p:nvCxnSpPr>
                <p:cNvPr id="998" name="Straight Arrow Connector 997"/>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99" name="Straight Arrow Connector 998"/>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0" name="Straight Arrow Connector 999"/>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1" name="Straight Arrow Connector 1000"/>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2" name="Straight Arrow Connector 1001"/>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3" name="Straight Arrow Connector 1002"/>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4" name="Straight Arrow Connector 1003"/>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05" name="Oval 1004"/>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8" name="Group 293"/>
              <p:cNvGrpSpPr/>
              <p:nvPr/>
            </p:nvGrpSpPr>
            <p:grpSpPr>
              <a:xfrm>
                <a:off x="1527576" y="2343072"/>
                <a:ext cx="742949" cy="833984"/>
                <a:chOff x="3826166" y="4099979"/>
                <a:chExt cx="742949" cy="833984"/>
              </a:xfrm>
            </p:grpSpPr>
            <p:cxnSp>
              <p:nvCxnSpPr>
                <p:cNvPr id="984" name="Straight Arrow Connector 983"/>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5" name="Straight Arrow Connector 984"/>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6" name="Straight Arrow Connector 985"/>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7" name="Straight Arrow Connector 986"/>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8" name="Straight Arrow Connector 987"/>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9" name="Straight Arrow Connector 988"/>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91" name="Oval 990"/>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9" name="Group 351"/>
            <p:cNvGrpSpPr/>
            <p:nvPr/>
          </p:nvGrpSpPr>
          <p:grpSpPr>
            <a:xfrm rot="16967748">
              <a:off x="2176829" y="3051806"/>
              <a:ext cx="1111199" cy="1001063"/>
              <a:chOff x="3468424" y="2150915"/>
              <a:chExt cx="1809335" cy="1357129"/>
            </a:xfrm>
          </p:grpSpPr>
          <p:grpSp>
            <p:nvGrpSpPr>
              <p:cNvPr id="924" name="Group 494"/>
              <p:cNvGrpSpPr/>
              <p:nvPr/>
            </p:nvGrpSpPr>
            <p:grpSpPr>
              <a:xfrm rot="3433791">
                <a:off x="3452008" y="2680506"/>
                <a:ext cx="756325" cy="723494"/>
                <a:chOff x="5222490" y="4191419"/>
                <a:chExt cx="756325" cy="723494"/>
              </a:xfrm>
            </p:grpSpPr>
            <p:cxnSp>
              <p:nvCxnSpPr>
                <p:cNvPr id="967" name="Straight Arrow Connector 966"/>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68" name="Straight Arrow Connector 967"/>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69" name="Straight Arrow Connector 968"/>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0" name="Straight Arrow Connector 969"/>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1" name="Straight Arrow Connector 970"/>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2" name="Straight Arrow Connector 971"/>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73" name="Oval 972"/>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5" name="Group 309"/>
              <p:cNvGrpSpPr/>
              <p:nvPr/>
            </p:nvGrpSpPr>
            <p:grpSpPr>
              <a:xfrm>
                <a:off x="3913010" y="2150915"/>
                <a:ext cx="756325" cy="723494"/>
                <a:chOff x="5222490" y="4191419"/>
                <a:chExt cx="756325" cy="723494"/>
              </a:xfrm>
            </p:grpSpPr>
            <p:cxnSp>
              <p:nvCxnSpPr>
                <p:cNvPr id="954" name="Straight Arrow Connector 953"/>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5" name="Straight Arrow Connector 954"/>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6" name="Straight Arrow Connector 955"/>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7" name="Straight Arrow Connector 956"/>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8" name="Straight Arrow Connector 957"/>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9" name="Straight Arrow Connector 958"/>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60" name="Oval 959"/>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6" name="Group 323"/>
              <p:cNvGrpSpPr/>
              <p:nvPr/>
            </p:nvGrpSpPr>
            <p:grpSpPr>
              <a:xfrm rot="18127000">
                <a:off x="4042550" y="2688125"/>
                <a:ext cx="756325" cy="723494"/>
                <a:chOff x="5222490" y="4191419"/>
                <a:chExt cx="756325" cy="723494"/>
              </a:xfrm>
            </p:grpSpPr>
            <p:cxnSp>
              <p:nvCxnSpPr>
                <p:cNvPr id="941" name="Straight Arrow Connector 940"/>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2" name="Straight Arrow Connector 941"/>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3" name="Straight Arrow Connector 942"/>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4" name="Straight Arrow Connector 943"/>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5" name="Straight Arrow Connector 944"/>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6" name="Straight Arrow Connector 945"/>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47" name="Oval 946"/>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7" name="Group 337"/>
              <p:cNvGrpSpPr/>
              <p:nvPr/>
            </p:nvGrpSpPr>
            <p:grpSpPr>
              <a:xfrm rot="7185673">
                <a:off x="4537849" y="2768135"/>
                <a:ext cx="756325" cy="723494"/>
                <a:chOff x="5222490" y="4191419"/>
                <a:chExt cx="756325" cy="723494"/>
              </a:xfrm>
            </p:grpSpPr>
            <p:cxnSp>
              <p:nvCxnSpPr>
                <p:cNvPr id="928" name="Straight Arrow Connector 927"/>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29" name="Straight Arrow Connector 928"/>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0" name="Straight Arrow Connector 929"/>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1" name="Straight Arrow Connector 930"/>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2" name="Straight Arrow Connector 931"/>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3" name="Straight Arrow Connector 932"/>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34" name="Oval 933"/>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Oval 939"/>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388"/>
            <p:cNvGrpSpPr/>
            <p:nvPr/>
          </p:nvGrpSpPr>
          <p:grpSpPr>
            <a:xfrm>
              <a:off x="1436370" y="3516628"/>
              <a:ext cx="925830" cy="732691"/>
              <a:chOff x="3272433" y="1929439"/>
              <a:chExt cx="1583095" cy="1272134"/>
            </a:xfrm>
          </p:grpSpPr>
          <p:grpSp>
            <p:nvGrpSpPr>
              <p:cNvPr id="161" name="Group 495"/>
              <p:cNvGrpSpPr/>
              <p:nvPr/>
            </p:nvGrpSpPr>
            <p:grpSpPr>
              <a:xfrm>
                <a:off x="3794403" y="2542849"/>
                <a:ext cx="577255" cy="658724"/>
                <a:chOff x="6308340" y="4340009"/>
                <a:chExt cx="577255" cy="658724"/>
              </a:xfrm>
            </p:grpSpPr>
            <p:cxnSp>
              <p:nvCxnSpPr>
                <p:cNvPr id="913" name="Straight Arrow Connector 912"/>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4" name="Straight Arrow Connector 913"/>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5" name="Straight Arrow Connector 914"/>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6" name="Straight Arrow Connector 915"/>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7" name="Straight Arrow Connector 916"/>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18" name="Oval 917"/>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Oval 920"/>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352"/>
              <p:cNvGrpSpPr/>
              <p:nvPr/>
            </p:nvGrpSpPr>
            <p:grpSpPr>
              <a:xfrm>
                <a:off x="3272433" y="2169469"/>
                <a:ext cx="577255" cy="658724"/>
                <a:chOff x="6308340" y="4340009"/>
                <a:chExt cx="577255" cy="658724"/>
              </a:xfrm>
            </p:grpSpPr>
            <p:cxnSp>
              <p:nvCxnSpPr>
                <p:cNvPr id="902" name="Straight Arrow Connector 901"/>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3" name="Straight Arrow Connector 902"/>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4" name="Straight Arrow Connector 903"/>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5" name="Straight Arrow Connector 904"/>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6" name="Straight Arrow Connector 905"/>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07" name="Oval 906"/>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364"/>
              <p:cNvGrpSpPr/>
              <p:nvPr/>
            </p:nvGrpSpPr>
            <p:grpSpPr>
              <a:xfrm>
                <a:off x="4278273" y="2531419"/>
                <a:ext cx="577255" cy="658724"/>
                <a:chOff x="6308340" y="4340009"/>
                <a:chExt cx="577255" cy="658724"/>
              </a:xfrm>
            </p:grpSpPr>
            <p:cxnSp>
              <p:nvCxnSpPr>
                <p:cNvPr id="891" name="Straight Arrow Connector 890"/>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2" name="Straight Arrow Connector 891"/>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3" name="Straight Arrow Connector 892"/>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4" name="Straight Arrow Connector 893"/>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96" name="Oval 895"/>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376"/>
              <p:cNvGrpSpPr/>
              <p:nvPr/>
            </p:nvGrpSpPr>
            <p:grpSpPr>
              <a:xfrm>
                <a:off x="4057293" y="1929439"/>
                <a:ext cx="577255" cy="658724"/>
                <a:chOff x="6308340" y="4340009"/>
                <a:chExt cx="577255" cy="658724"/>
              </a:xfrm>
            </p:grpSpPr>
            <p:cxnSp>
              <p:nvCxnSpPr>
                <p:cNvPr id="880" name="Straight Arrow Connector 879"/>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1" name="Straight Arrow Connector 880"/>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2" name="Straight Arrow Connector 881"/>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3" name="Straight Arrow Connector 882"/>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4" name="Straight Arrow Connector 883"/>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85" name="Oval 884"/>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262"/>
            <p:cNvGrpSpPr/>
            <p:nvPr/>
          </p:nvGrpSpPr>
          <p:grpSpPr>
            <a:xfrm>
              <a:off x="1078534" y="2815589"/>
              <a:ext cx="883616" cy="882937"/>
              <a:chOff x="1086155" y="2437825"/>
              <a:chExt cx="1423075" cy="1420724"/>
            </a:xfrm>
          </p:grpSpPr>
          <p:grpSp>
            <p:nvGrpSpPr>
              <p:cNvPr id="166" name="Group 492"/>
              <p:cNvGrpSpPr/>
              <p:nvPr/>
            </p:nvGrpSpPr>
            <p:grpSpPr>
              <a:xfrm>
                <a:off x="1086155" y="3138865"/>
                <a:ext cx="653455" cy="719684"/>
                <a:chOff x="2547870" y="4271429"/>
                <a:chExt cx="653455" cy="719684"/>
              </a:xfrm>
            </p:grpSpPr>
            <p:cxnSp>
              <p:nvCxnSpPr>
                <p:cNvPr id="860" name="Straight Arrow Connector 859"/>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1" name="Straight Arrow Connector 860"/>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2" name="Straight Arrow Connector 861"/>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3" name="Straight Arrow Connector 862"/>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4" name="Straight Arrow Connector 863"/>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5" name="Straight Arrow Connector 864"/>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6" name="Straight Arrow Connector 865"/>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7" name="Straight Arrow Connector 866"/>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68" name="Oval 867"/>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211"/>
              <p:cNvGrpSpPr/>
              <p:nvPr/>
            </p:nvGrpSpPr>
            <p:grpSpPr>
              <a:xfrm rot="20835891">
                <a:off x="1752906" y="3089340"/>
                <a:ext cx="653455" cy="719684"/>
                <a:chOff x="2547870" y="4271429"/>
                <a:chExt cx="653455" cy="719684"/>
              </a:xfrm>
            </p:grpSpPr>
            <p:cxnSp>
              <p:nvCxnSpPr>
                <p:cNvPr id="844" name="Straight Arrow Connector 843"/>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5" name="Straight Arrow Connector 844"/>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6" name="Straight Arrow Connector 845"/>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7" name="Straight Arrow Connector 846"/>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8" name="Straight Arrow Connector 847"/>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9" name="Straight Arrow Connector 848"/>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50" name="Straight Arrow Connector 849"/>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51" name="Straight Arrow Connector 850"/>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52" name="Oval 851"/>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228"/>
              <p:cNvGrpSpPr/>
              <p:nvPr/>
            </p:nvGrpSpPr>
            <p:grpSpPr>
              <a:xfrm>
                <a:off x="1855775" y="2437825"/>
                <a:ext cx="653455" cy="719684"/>
                <a:chOff x="2547870" y="4271429"/>
                <a:chExt cx="653455" cy="719684"/>
              </a:xfrm>
            </p:grpSpPr>
            <p:cxnSp>
              <p:nvCxnSpPr>
                <p:cNvPr id="828" name="Straight Arrow Connector 827"/>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29" name="Straight Arrow Connector 828"/>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0" name="Straight Arrow Connector 829"/>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1" name="Straight Arrow Connector 830"/>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2" name="Straight Arrow Connector 831"/>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3" name="Straight Arrow Connector 832"/>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4" name="Straight Arrow Connector 833"/>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5" name="Straight Arrow Connector 834"/>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36" name="Oval 835"/>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245"/>
              <p:cNvGrpSpPr/>
              <p:nvPr/>
            </p:nvGrpSpPr>
            <p:grpSpPr>
              <a:xfrm rot="10800000">
                <a:off x="1116635" y="2502595"/>
                <a:ext cx="653455" cy="719684"/>
                <a:chOff x="2547870" y="4271429"/>
                <a:chExt cx="653455" cy="719684"/>
              </a:xfrm>
            </p:grpSpPr>
            <p:cxnSp>
              <p:nvCxnSpPr>
                <p:cNvPr id="812" name="Straight Arrow Connector 811"/>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3" name="Straight Arrow Connector 812"/>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4" name="Straight Arrow Connector 813"/>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5" name="Straight Arrow Connector 814"/>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6" name="Straight Arrow Connector 815"/>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7" name="Straight Arrow Connector 816"/>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8" name="Straight Arrow Connector 817"/>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9" name="Straight Arrow Connector 818"/>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20" name="Oval 819"/>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210"/>
            <p:cNvGrpSpPr/>
            <p:nvPr/>
          </p:nvGrpSpPr>
          <p:grpSpPr>
            <a:xfrm>
              <a:off x="922665" y="2145036"/>
              <a:ext cx="1005196" cy="735332"/>
              <a:chOff x="408315" y="3386379"/>
              <a:chExt cx="1531685" cy="1171155"/>
            </a:xfrm>
          </p:grpSpPr>
          <p:grpSp>
            <p:nvGrpSpPr>
              <p:cNvPr id="197" name="Group 491"/>
              <p:cNvGrpSpPr/>
              <p:nvPr/>
            </p:nvGrpSpPr>
            <p:grpSpPr>
              <a:xfrm>
                <a:off x="870875" y="3940185"/>
                <a:ext cx="596685" cy="617349"/>
                <a:chOff x="1046135" y="4458345"/>
                <a:chExt cx="596685" cy="617349"/>
              </a:xfrm>
            </p:grpSpPr>
            <p:cxnSp>
              <p:nvCxnSpPr>
                <p:cNvPr id="795" name="Straight Arrow Connector 794"/>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96" name="Oval 795"/>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1" name="Straight Arrow Connector 800"/>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2" name="Straight Arrow Connector 801"/>
                <p:cNvCxnSpPr>
                  <a:endCxn id="805"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3" name="Straight Arrow Connector 802"/>
                <p:cNvCxnSpPr>
                  <a:endCxn id="804"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04" name="Oval 803"/>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6" name="Straight Arrow Connector 805"/>
                <p:cNvCxnSpPr>
                  <a:endCxn id="799"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7" name="Straight Arrow Connector 806"/>
                <p:cNvCxnSpPr>
                  <a:endCxn id="800"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11" name="Group 168"/>
              <p:cNvGrpSpPr/>
              <p:nvPr/>
            </p:nvGrpSpPr>
            <p:grpSpPr>
              <a:xfrm>
                <a:off x="408315" y="3608198"/>
                <a:ext cx="596685" cy="617349"/>
                <a:chOff x="1046135" y="4458345"/>
                <a:chExt cx="596685" cy="617349"/>
              </a:xfrm>
            </p:grpSpPr>
            <p:cxnSp>
              <p:nvCxnSpPr>
                <p:cNvPr id="782" name="Straight Arrow Connector 781"/>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83" name="Oval 782"/>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8" name="Straight Arrow Connector 787"/>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89" name="Straight Arrow Connector 788"/>
                <p:cNvCxnSpPr>
                  <a:endCxn id="792"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90" name="Straight Arrow Connector 789"/>
                <p:cNvCxnSpPr>
                  <a:endCxn id="791"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91" name="Oval 790"/>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3" name="Straight Arrow Connector 792"/>
                <p:cNvCxnSpPr>
                  <a:endCxn id="786"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a:endCxn id="787"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12" name="Group 182"/>
              <p:cNvGrpSpPr/>
              <p:nvPr/>
            </p:nvGrpSpPr>
            <p:grpSpPr>
              <a:xfrm>
                <a:off x="880819" y="3386379"/>
                <a:ext cx="596685" cy="617349"/>
                <a:chOff x="1046135" y="4458345"/>
                <a:chExt cx="596685" cy="617349"/>
              </a:xfrm>
            </p:grpSpPr>
            <p:cxnSp>
              <p:nvCxnSpPr>
                <p:cNvPr id="769" name="Straight Arrow Connector 768"/>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70" name="Oval 769"/>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5" name="Straight Arrow Connector 774"/>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76" name="Straight Arrow Connector 775"/>
                <p:cNvCxnSpPr>
                  <a:endCxn id="779"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77" name="Straight Arrow Connector 776"/>
                <p:cNvCxnSpPr>
                  <a:endCxn id="778"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78" name="Oval 777"/>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0" name="Straight Arrow Connector 779"/>
                <p:cNvCxnSpPr>
                  <a:endCxn id="773"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81" name="Straight Arrow Connector 780"/>
                <p:cNvCxnSpPr>
                  <a:endCxn id="774"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980" name="Group 196"/>
              <p:cNvGrpSpPr/>
              <p:nvPr/>
            </p:nvGrpSpPr>
            <p:grpSpPr>
              <a:xfrm>
                <a:off x="1343315" y="3719205"/>
                <a:ext cx="596685" cy="617349"/>
                <a:chOff x="1046135" y="4458345"/>
                <a:chExt cx="596685" cy="617349"/>
              </a:xfrm>
            </p:grpSpPr>
            <p:cxnSp>
              <p:nvCxnSpPr>
                <p:cNvPr id="756" name="Straight Arrow Connector 755"/>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57" name="Oval 756"/>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2" name="Straight Arrow Connector 761"/>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3" name="Straight Arrow Connector 762"/>
                <p:cNvCxnSpPr>
                  <a:endCxn id="766"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4" name="Straight Arrow Connector 763"/>
                <p:cNvCxnSpPr>
                  <a:endCxn id="765"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65" name="Oval 764"/>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7" name="Straight Arrow Connector 766"/>
                <p:cNvCxnSpPr>
                  <a:endCxn id="760"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8" name="Straight Arrow Connector 767"/>
                <p:cNvCxnSpPr>
                  <a:endCxn id="761"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sp>
        <p:nvSpPr>
          <p:cNvPr id="981" name="TextBox 980"/>
          <p:cNvSpPr txBox="1"/>
          <p:nvPr/>
        </p:nvSpPr>
        <p:spPr>
          <a:xfrm>
            <a:off x="166820" y="2597458"/>
            <a:ext cx="1039067" cy="523220"/>
          </a:xfrm>
          <a:prstGeom prst="rect">
            <a:avLst/>
          </a:prstGeom>
          <a:noFill/>
        </p:spPr>
        <p:txBody>
          <a:bodyPr wrap="none" rtlCol="0">
            <a:spAutoFit/>
          </a:bodyPr>
          <a:lstStyle/>
          <a:p>
            <a:r>
              <a:rPr lang="en-US" dirty="0" smtClean="0">
                <a:solidFill>
                  <a:schemeClr val="bg1"/>
                </a:solidFill>
              </a:rPr>
              <a:t>Integrated </a:t>
            </a:r>
          </a:p>
          <a:p>
            <a:r>
              <a:rPr lang="en-US" dirty="0" smtClean="0">
                <a:solidFill>
                  <a:schemeClr val="bg1"/>
                </a:solidFill>
              </a:rPr>
              <a:t>Data</a:t>
            </a:r>
          </a:p>
        </p:txBody>
      </p:sp>
      <p:grpSp>
        <p:nvGrpSpPr>
          <p:cNvPr id="982" name="Group 981"/>
          <p:cNvGrpSpPr/>
          <p:nvPr/>
        </p:nvGrpSpPr>
        <p:grpSpPr>
          <a:xfrm>
            <a:off x="857895" y="4141470"/>
            <a:ext cx="6377295" cy="1020596"/>
            <a:chOff x="857895" y="4141470"/>
            <a:chExt cx="6377295" cy="1020596"/>
          </a:xfrm>
        </p:grpSpPr>
        <p:grpSp>
          <p:nvGrpSpPr>
            <p:cNvPr id="983" name="Group 210"/>
            <p:cNvGrpSpPr/>
            <p:nvPr/>
          </p:nvGrpSpPr>
          <p:grpSpPr>
            <a:xfrm>
              <a:off x="857895" y="4339596"/>
              <a:ext cx="1005196" cy="735332"/>
              <a:chOff x="408315" y="3386379"/>
              <a:chExt cx="1531685" cy="1171155"/>
            </a:xfrm>
          </p:grpSpPr>
          <p:grpSp>
            <p:nvGrpSpPr>
              <p:cNvPr id="1277" name="Group 491"/>
              <p:cNvGrpSpPr/>
              <p:nvPr/>
            </p:nvGrpSpPr>
            <p:grpSpPr>
              <a:xfrm>
                <a:off x="870875" y="3940185"/>
                <a:ext cx="596685" cy="617349"/>
                <a:chOff x="1046135" y="4458345"/>
                <a:chExt cx="596685" cy="617349"/>
              </a:xfrm>
            </p:grpSpPr>
            <p:cxnSp>
              <p:nvCxnSpPr>
                <p:cNvPr id="1320" name="Straight Arrow Connector 1319"/>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21" name="Oval 1320"/>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Oval 132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Oval 132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Oval 132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Oval 132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6" name="Straight Arrow Connector 1325"/>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27" name="Straight Arrow Connector 1326"/>
                <p:cNvCxnSpPr>
                  <a:endCxn id="1330"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28" name="Straight Arrow Connector 1327"/>
                <p:cNvCxnSpPr>
                  <a:endCxn id="1329"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29" name="Oval 1328"/>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Oval 1329"/>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1" name="Straight Arrow Connector 1330"/>
                <p:cNvCxnSpPr>
                  <a:endCxn id="1324"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32" name="Straight Arrow Connector 1331"/>
                <p:cNvCxnSpPr>
                  <a:endCxn id="1325"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78" name="Group 168"/>
              <p:cNvGrpSpPr/>
              <p:nvPr/>
            </p:nvGrpSpPr>
            <p:grpSpPr>
              <a:xfrm>
                <a:off x="408315" y="3608198"/>
                <a:ext cx="596685" cy="617349"/>
                <a:chOff x="1046135" y="4458345"/>
                <a:chExt cx="596685" cy="617349"/>
              </a:xfrm>
            </p:grpSpPr>
            <p:cxnSp>
              <p:nvCxnSpPr>
                <p:cNvPr id="1307" name="Straight Arrow Connector 1306"/>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08" name="Oval 1307"/>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Oval 17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Oval 17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Oval 17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7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3" name="Straight Arrow Connector 1312"/>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4" name="Straight Arrow Connector 1313"/>
                <p:cNvCxnSpPr>
                  <a:endCxn id="1317"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5" name="Straight Arrow Connector 1314"/>
                <p:cNvCxnSpPr>
                  <a:endCxn id="1316"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16" name="Oval 1315"/>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Oval 1316"/>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8" name="Straight Arrow Connector 1317"/>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9" name="Straight Arrow Connector 1318"/>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79" name="Group 182"/>
              <p:cNvGrpSpPr/>
              <p:nvPr/>
            </p:nvGrpSpPr>
            <p:grpSpPr>
              <a:xfrm>
                <a:off x="880819" y="3386379"/>
                <a:ext cx="596685" cy="617349"/>
                <a:chOff x="1046135" y="4458345"/>
                <a:chExt cx="596685" cy="617349"/>
              </a:xfrm>
            </p:grpSpPr>
            <p:cxnSp>
              <p:nvCxnSpPr>
                <p:cNvPr id="1294" name="Straight Arrow Connector 1293"/>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95" name="Oval 1294"/>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Oval 1295"/>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Oval 1297"/>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9" name="Oval 1298"/>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0" name="Straight Arrow Connector 1299"/>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1" name="Straight Arrow Connector 1300"/>
                <p:cNvCxnSpPr>
                  <a:endCxn id="1304"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2" name="Straight Arrow Connector 1301"/>
                <p:cNvCxnSpPr>
                  <a:endCxn id="1303"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03" name="Oval 1302"/>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Oval 1303"/>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5" name="Straight Arrow Connector 1304"/>
                <p:cNvCxnSpPr>
                  <a:endCxn id="1298"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6" name="Straight Arrow Connector 1305"/>
                <p:cNvCxnSpPr>
                  <a:endCxn id="1299"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80" name="Group 196"/>
              <p:cNvGrpSpPr/>
              <p:nvPr/>
            </p:nvGrpSpPr>
            <p:grpSpPr>
              <a:xfrm>
                <a:off x="1343315" y="3719205"/>
                <a:ext cx="596685" cy="617349"/>
                <a:chOff x="1046135" y="4458345"/>
                <a:chExt cx="596685" cy="617349"/>
              </a:xfrm>
            </p:grpSpPr>
            <p:cxnSp>
              <p:nvCxnSpPr>
                <p:cNvPr id="1281" name="Straight Arrow Connector 1280"/>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82" name="Oval 1281"/>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Oval 1285"/>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7" name="Straight Arrow Connector 1286"/>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88" name="Straight Arrow Connector 1287"/>
                <p:cNvCxnSpPr>
                  <a:endCxn id="1291"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89" name="Straight Arrow Connector 1288"/>
                <p:cNvCxnSpPr>
                  <a:endCxn id="1290"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90" name="Oval 1289"/>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Oval 1290"/>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2" name="Straight Arrow Connector 1291"/>
                <p:cNvCxnSpPr>
                  <a:endCxn id="1285"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3" name="Straight Arrow Connector 1292"/>
                <p:cNvCxnSpPr>
                  <a:endCxn id="1286"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1041" name="Group 262"/>
            <p:cNvGrpSpPr/>
            <p:nvPr/>
          </p:nvGrpSpPr>
          <p:grpSpPr>
            <a:xfrm>
              <a:off x="2274874" y="4229099"/>
              <a:ext cx="883616" cy="882937"/>
              <a:chOff x="1086155" y="2437825"/>
              <a:chExt cx="1423075" cy="1420724"/>
            </a:xfrm>
          </p:grpSpPr>
          <p:grpSp>
            <p:nvGrpSpPr>
              <p:cNvPr id="1209" name="Group 492"/>
              <p:cNvGrpSpPr/>
              <p:nvPr/>
            </p:nvGrpSpPr>
            <p:grpSpPr>
              <a:xfrm>
                <a:off x="1086155" y="3138865"/>
                <a:ext cx="653455" cy="719684"/>
                <a:chOff x="2547870" y="4271429"/>
                <a:chExt cx="653455" cy="719684"/>
              </a:xfrm>
            </p:grpSpPr>
            <p:cxnSp>
              <p:nvCxnSpPr>
                <p:cNvPr id="1261" name="Straight Arrow Connector 1260"/>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2" name="Straight Arrow Connector 1261"/>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3" name="Straight Arrow Connector 1262"/>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4" name="Straight Arrow Connector 1263"/>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5" name="Straight Arrow Connector 1264"/>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6" name="Straight Arrow Connector 1265"/>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7" name="Straight Arrow Connector 1266"/>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8" name="Straight Arrow Connector 1267"/>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69" name="Oval 1268"/>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Oval 1269"/>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1" name="Oval 1270"/>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271"/>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Oval 1272"/>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Oval 1274"/>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1275"/>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0" name="Group 211"/>
              <p:cNvGrpSpPr/>
              <p:nvPr/>
            </p:nvGrpSpPr>
            <p:grpSpPr>
              <a:xfrm rot="20835891">
                <a:off x="1752906" y="3089338"/>
                <a:ext cx="653455" cy="719684"/>
                <a:chOff x="2547870" y="4271429"/>
                <a:chExt cx="653455" cy="719684"/>
              </a:xfrm>
            </p:grpSpPr>
            <p:cxnSp>
              <p:nvCxnSpPr>
                <p:cNvPr id="1245" name="Straight Arrow Connector 1244"/>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6" name="Straight Arrow Connector 1245"/>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7" name="Straight Arrow Connector 1246"/>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8" name="Straight Arrow Connector 1247"/>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9" name="Straight Arrow Connector 1248"/>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0" name="Straight Arrow Connector 1249"/>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1" name="Straight Arrow Connector 1250"/>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2" name="Straight Arrow Connector 1251"/>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53" name="Oval 1252"/>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5" name="Oval 1254"/>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Oval 1256"/>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Oval 1258"/>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Oval 1259"/>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1" name="Group 228"/>
              <p:cNvGrpSpPr/>
              <p:nvPr/>
            </p:nvGrpSpPr>
            <p:grpSpPr>
              <a:xfrm>
                <a:off x="1855775" y="2437825"/>
                <a:ext cx="653455" cy="719684"/>
                <a:chOff x="2547870" y="4271429"/>
                <a:chExt cx="653455" cy="719684"/>
              </a:xfrm>
            </p:grpSpPr>
            <p:cxnSp>
              <p:nvCxnSpPr>
                <p:cNvPr id="1229" name="Straight Arrow Connector 1228"/>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0" name="Straight Arrow Connector 1229"/>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1" name="Straight Arrow Connector 1230"/>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2" name="Straight Arrow Connector 1231"/>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3" name="Straight Arrow Connector 1232"/>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4" name="Straight Arrow Connector 1233"/>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5" name="Straight Arrow Connector 1234"/>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6" name="Straight Arrow Connector 1235"/>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37" name="Oval 1236"/>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Oval 1237"/>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Oval 1238"/>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Oval 1239"/>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Oval 1240"/>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241"/>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Oval 1242"/>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2" name="Group 245"/>
              <p:cNvGrpSpPr/>
              <p:nvPr/>
            </p:nvGrpSpPr>
            <p:grpSpPr>
              <a:xfrm rot="10800000">
                <a:off x="1116635" y="2502595"/>
                <a:ext cx="653455" cy="719684"/>
                <a:chOff x="2547870" y="4271429"/>
                <a:chExt cx="653455" cy="719684"/>
              </a:xfrm>
            </p:grpSpPr>
            <p:cxnSp>
              <p:nvCxnSpPr>
                <p:cNvPr id="1213" name="Straight Arrow Connector 1212"/>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4" name="Straight Arrow Connector 1213"/>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5" name="Straight Arrow Connector 1214"/>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6" name="Straight Arrow Connector 1215"/>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7" name="Straight Arrow Connector 1216"/>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8" name="Straight Arrow Connector 1217"/>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9" name="Straight Arrow Connector 1218"/>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0" name="Straight Arrow Connector 1219"/>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21" name="Oval 1220"/>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Oval 1221"/>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Oval 1223"/>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val 1224"/>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Oval 1225"/>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Oval 1226"/>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2" name="Group 308"/>
            <p:cNvGrpSpPr/>
            <p:nvPr/>
          </p:nvGrpSpPr>
          <p:grpSpPr>
            <a:xfrm>
              <a:off x="3577357" y="4225292"/>
              <a:ext cx="1135619" cy="936775"/>
              <a:chOff x="1394226" y="2343072"/>
              <a:chExt cx="1880161" cy="1474064"/>
            </a:xfrm>
          </p:grpSpPr>
          <p:grpSp>
            <p:nvGrpSpPr>
              <p:cNvPr id="1149" name="Group 493"/>
              <p:cNvGrpSpPr/>
              <p:nvPr/>
            </p:nvGrpSpPr>
            <p:grpSpPr>
              <a:xfrm>
                <a:off x="1394226" y="2983152"/>
                <a:ext cx="742949" cy="833984"/>
                <a:chOff x="3826166" y="4099979"/>
                <a:chExt cx="742949" cy="833984"/>
              </a:xfrm>
            </p:grpSpPr>
            <p:cxnSp>
              <p:nvCxnSpPr>
                <p:cNvPr id="1195" name="Straight Arrow Connector 1194"/>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6" name="Straight Arrow Connector 1195"/>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7" name="Straight Arrow Connector 1196"/>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8" name="Straight Arrow Connector 1197"/>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9" name="Straight Arrow Connector 1198"/>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0" name="Straight Arrow Connector 1199"/>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1" name="Straight Arrow Connector 1200"/>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02" name="Oval 1201"/>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263"/>
              <p:cNvGrpSpPr/>
              <p:nvPr/>
            </p:nvGrpSpPr>
            <p:grpSpPr>
              <a:xfrm>
                <a:off x="2140986" y="2895522"/>
                <a:ext cx="742949" cy="833984"/>
                <a:chOff x="3826166" y="4099979"/>
                <a:chExt cx="742949" cy="833984"/>
              </a:xfrm>
            </p:grpSpPr>
            <p:cxnSp>
              <p:nvCxnSpPr>
                <p:cNvPr id="1181" name="Straight Arrow Connector 1180"/>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2" name="Straight Arrow Connector 1181"/>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3" name="Straight Arrow Connector 1182"/>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4" name="Straight Arrow Connector 1183"/>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5" name="Straight Arrow Connector 1184"/>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6" name="Straight Arrow Connector 1185"/>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7" name="Straight Arrow Connector 1186"/>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88" name="Oval 1187"/>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Oval 1188"/>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Oval 1189"/>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Oval 1190"/>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Oval 1191"/>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1" name="Group 278"/>
              <p:cNvGrpSpPr/>
              <p:nvPr/>
            </p:nvGrpSpPr>
            <p:grpSpPr>
              <a:xfrm rot="2909657">
                <a:off x="2506547" y="2556430"/>
                <a:ext cx="742949" cy="792730"/>
                <a:chOff x="3826166" y="4099979"/>
                <a:chExt cx="742949" cy="833984"/>
              </a:xfrm>
            </p:grpSpPr>
            <p:cxnSp>
              <p:nvCxnSpPr>
                <p:cNvPr id="1167" name="Straight Arrow Connector 1166"/>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8" name="Straight Arrow Connector 1167"/>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9" name="Straight Arrow Connector 1168"/>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0" name="Straight Arrow Connector 1169"/>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1" name="Straight Arrow Connector 1170"/>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2" name="Straight Arrow Connector 1171"/>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3" name="Straight Arrow Connector 1172"/>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74" name="Oval 1173"/>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1174"/>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Oval 1175"/>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Oval 1177"/>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Oval 1178"/>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Oval 1179"/>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2" name="Group 293"/>
              <p:cNvGrpSpPr/>
              <p:nvPr/>
            </p:nvGrpSpPr>
            <p:grpSpPr>
              <a:xfrm>
                <a:off x="1527576" y="2343072"/>
                <a:ext cx="742949" cy="833984"/>
                <a:chOff x="3826166" y="4099979"/>
                <a:chExt cx="742949" cy="833984"/>
              </a:xfrm>
            </p:grpSpPr>
            <p:cxnSp>
              <p:nvCxnSpPr>
                <p:cNvPr id="1153" name="Straight Arrow Connector 1152"/>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4" name="Straight Arrow Connector 1153"/>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5" name="Straight Arrow Connector 1154"/>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6" name="Straight Arrow Connector 1155"/>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7" name="Straight Arrow Connector 1156"/>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8" name="Straight Arrow Connector 1157"/>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9" name="Straight Arrow Connector 1158"/>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60" name="Oval 1159"/>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Oval 1160"/>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Oval 1161"/>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Oval 1162"/>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1163"/>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Oval 1164"/>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1165"/>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351"/>
            <p:cNvGrpSpPr/>
            <p:nvPr/>
          </p:nvGrpSpPr>
          <p:grpSpPr>
            <a:xfrm>
              <a:off x="4996229" y="4141470"/>
              <a:ext cx="1111200" cy="1001063"/>
              <a:chOff x="3468420" y="2150915"/>
              <a:chExt cx="1809339" cy="1357129"/>
            </a:xfrm>
          </p:grpSpPr>
          <p:grpSp>
            <p:nvGrpSpPr>
              <p:cNvPr id="1093" name="Group 494"/>
              <p:cNvGrpSpPr/>
              <p:nvPr/>
            </p:nvGrpSpPr>
            <p:grpSpPr>
              <a:xfrm rot="3433791">
                <a:off x="3452004" y="2680506"/>
                <a:ext cx="756325" cy="723494"/>
                <a:chOff x="5222490" y="4191419"/>
                <a:chExt cx="756325" cy="723494"/>
              </a:xfrm>
            </p:grpSpPr>
            <p:cxnSp>
              <p:nvCxnSpPr>
                <p:cNvPr id="1136" name="Straight Arrow Connector 1135"/>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7" name="Straight Arrow Connector 1136"/>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8" name="Straight Arrow Connector 1137"/>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9" name="Straight Arrow Connector 1138"/>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0" name="Straight Arrow Connector 1139"/>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1" name="Straight Arrow Connector 1140"/>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42" name="Oval 1141"/>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Oval 1143"/>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1144"/>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Oval 1145"/>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1146"/>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Oval 1147"/>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4" name="Group 309"/>
              <p:cNvGrpSpPr/>
              <p:nvPr/>
            </p:nvGrpSpPr>
            <p:grpSpPr>
              <a:xfrm>
                <a:off x="3913010" y="2150915"/>
                <a:ext cx="756325" cy="723494"/>
                <a:chOff x="5222490" y="4191419"/>
                <a:chExt cx="756325" cy="723494"/>
              </a:xfrm>
            </p:grpSpPr>
            <p:cxnSp>
              <p:nvCxnSpPr>
                <p:cNvPr id="1123" name="Straight Arrow Connector 1122"/>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4" name="Straight Arrow Connector 1123"/>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5" name="Straight Arrow Connector 1124"/>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6" name="Straight Arrow Connector 1125"/>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7" name="Straight Arrow Connector 1126"/>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8" name="Straight Arrow Connector 1127"/>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29" name="Oval 1128"/>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Oval 1129"/>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Oval 1130"/>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131"/>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Oval 1132"/>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1133"/>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Oval 1134"/>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5" name="Group 323"/>
              <p:cNvGrpSpPr/>
              <p:nvPr/>
            </p:nvGrpSpPr>
            <p:grpSpPr>
              <a:xfrm rot="18127000">
                <a:off x="4042550" y="2688125"/>
                <a:ext cx="756325" cy="723494"/>
                <a:chOff x="5222490" y="4191419"/>
                <a:chExt cx="756325" cy="723494"/>
              </a:xfrm>
            </p:grpSpPr>
            <p:cxnSp>
              <p:nvCxnSpPr>
                <p:cNvPr id="1110" name="Straight Arrow Connector 1109"/>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1" name="Straight Arrow Connector 1110"/>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2" name="Straight Arrow Connector 1111"/>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3" name="Straight Arrow Connector 1112"/>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4" name="Straight Arrow Connector 1113"/>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5" name="Straight Arrow Connector 1114"/>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16" name="Oval 1115"/>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1116"/>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Oval 1117"/>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Oval 1118"/>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Oval 1119"/>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Oval 1120"/>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121"/>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6" name="Group 337"/>
              <p:cNvGrpSpPr/>
              <p:nvPr/>
            </p:nvGrpSpPr>
            <p:grpSpPr>
              <a:xfrm rot="7185673">
                <a:off x="4537849" y="2768135"/>
                <a:ext cx="756325" cy="723494"/>
                <a:chOff x="5222490" y="4191419"/>
                <a:chExt cx="756325" cy="723494"/>
              </a:xfrm>
            </p:grpSpPr>
            <p:cxnSp>
              <p:nvCxnSpPr>
                <p:cNvPr id="1097" name="Straight Arrow Connector 1096"/>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8" name="Straight Arrow Connector 1097"/>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9" name="Straight Arrow Connector 1098"/>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0" name="Straight Arrow Connector 1099"/>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1" name="Straight Arrow Connector 1100"/>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2" name="Straight Arrow Connector 1101"/>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03" name="Oval 1102"/>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1105"/>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4" name="Group 388"/>
            <p:cNvGrpSpPr/>
            <p:nvPr/>
          </p:nvGrpSpPr>
          <p:grpSpPr>
            <a:xfrm>
              <a:off x="6309360" y="4305298"/>
              <a:ext cx="925830" cy="732691"/>
              <a:chOff x="3272433" y="1929439"/>
              <a:chExt cx="1583095" cy="1272134"/>
            </a:xfrm>
          </p:grpSpPr>
          <p:grpSp>
            <p:nvGrpSpPr>
              <p:cNvPr id="1045" name="Group 495"/>
              <p:cNvGrpSpPr/>
              <p:nvPr/>
            </p:nvGrpSpPr>
            <p:grpSpPr>
              <a:xfrm>
                <a:off x="3794403" y="2542849"/>
                <a:ext cx="577255" cy="658724"/>
                <a:chOff x="6308340" y="4340009"/>
                <a:chExt cx="577255" cy="658724"/>
              </a:xfrm>
            </p:grpSpPr>
            <p:cxnSp>
              <p:nvCxnSpPr>
                <p:cNvPr id="1082" name="Straight Arrow Connector 1081"/>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3" name="Straight Arrow Connector 1082"/>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4" name="Straight Arrow Connector 1083"/>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5" name="Straight Arrow Connector 1084"/>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6" name="Straight Arrow Connector 1085"/>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87" name="Oval 1086"/>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val 1088"/>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352"/>
              <p:cNvGrpSpPr/>
              <p:nvPr/>
            </p:nvGrpSpPr>
            <p:grpSpPr>
              <a:xfrm>
                <a:off x="3272433" y="2169469"/>
                <a:ext cx="577255" cy="658724"/>
                <a:chOff x="6308340" y="4340009"/>
                <a:chExt cx="577255" cy="658724"/>
              </a:xfrm>
            </p:grpSpPr>
            <p:cxnSp>
              <p:nvCxnSpPr>
                <p:cNvPr id="1071" name="Straight Arrow Connector 1070"/>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2" name="Straight Arrow Connector 1071"/>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3" name="Straight Arrow Connector 1072"/>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4" name="Straight Arrow Connector 1073"/>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5" name="Straight Arrow Connector 1074"/>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76" name="Oval 1075"/>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364"/>
              <p:cNvGrpSpPr/>
              <p:nvPr/>
            </p:nvGrpSpPr>
            <p:grpSpPr>
              <a:xfrm>
                <a:off x="4278273" y="2531419"/>
                <a:ext cx="577255" cy="658724"/>
                <a:chOff x="6308340" y="4340009"/>
                <a:chExt cx="577255" cy="658724"/>
              </a:xfrm>
            </p:grpSpPr>
            <p:cxnSp>
              <p:nvCxnSpPr>
                <p:cNvPr id="1060" name="Straight Arrow Connector 1059"/>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1" name="Straight Arrow Connector 1060"/>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2" name="Straight Arrow Connector 1061"/>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3" name="Straight Arrow Connector 1062"/>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4" name="Straight Arrow Connector 1063"/>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65" name="Oval 1064"/>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1065"/>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8" name="Group 376"/>
              <p:cNvGrpSpPr/>
              <p:nvPr/>
            </p:nvGrpSpPr>
            <p:grpSpPr>
              <a:xfrm>
                <a:off x="4057293" y="1929439"/>
                <a:ext cx="577255" cy="658724"/>
                <a:chOff x="6308340" y="4340009"/>
                <a:chExt cx="577255" cy="658724"/>
              </a:xfrm>
            </p:grpSpPr>
            <p:cxnSp>
              <p:nvCxnSpPr>
                <p:cNvPr id="1049" name="Straight Arrow Connector 1048"/>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0" name="Straight Arrow Connector 1049"/>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2" name="Straight Arrow Connector 1051"/>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3" name="Straight Arrow Connector 1052"/>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54" name="Oval 1053"/>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4294967295"/>
          </p:nvPr>
        </p:nvSpPr>
        <p:spPr>
          <a:xfrm>
            <a:off x="2133600" y="6499225"/>
            <a:ext cx="3581400" cy="384175"/>
          </a:xfrm>
        </p:spPr>
        <p:txBody>
          <a:bodyPr/>
          <a:lstStyle/>
          <a:p>
            <a:pPr>
              <a:defRPr/>
            </a:pPr>
            <a:r>
              <a:rPr lang="en-US" smtClean="0"/>
              <a:t>Analyst Briefing</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18</a:t>
            </a:fld>
            <a:r>
              <a:rPr lang="en-US" smtClean="0"/>
              <a:t> </a:t>
            </a:r>
            <a:endParaRPr lang="en-US"/>
          </a:p>
        </p:txBody>
      </p:sp>
      <p:pic>
        <p:nvPicPr>
          <p:cNvPr id="6" name="Picture 5" descr="lod-datasets_2009-07-14.png"/>
          <p:cNvPicPr>
            <a:picLocks noChangeAspect="1"/>
          </p:cNvPicPr>
          <p:nvPr/>
        </p:nvPicPr>
        <p:blipFill>
          <a:blip r:embed="rId3"/>
          <a:stretch>
            <a:fillRect/>
          </a:stretch>
        </p:blipFill>
        <p:spPr>
          <a:xfrm>
            <a:off x="0" y="3996"/>
            <a:ext cx="9144000" cy="6850007"/>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19</a:t>
            </a:fld>
            <a:r>
              <a:rPr lang="en-US" smtClean="0"/>
              <a:t> </a:t>
            </a:r>
            <a:endParaRPr lang="en-US"/>
          </a:p>
        </p:txBody>
      </p:sp>
      <p:pic>
        <p:nvPicPr>
          <p:cNvPr id="6" name="Picture 5" descr="Linked Data Set Sept 2010.png"/>
          <p:cNvPicPr>
            <a:picLocks noChangeAspect="1"/>
          </p:cNvPicPr>
          <p:nvPr/>
        </p:nvPicPr>
        <p:blipFill>
          <a:blip r:embed="rId2"/>
          <a:stretch>
            <a:fillRect/>
          </a:stretch>
        </p:blipFill>
        <p:spPr>
          <a:xfrm>
            <a:off x="0" y="0"/>
            <a:ext cx="9144000" cy="5951935"/>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1" name="Rectangle 17"/>
          <p:cNvSpPr>
            <a:spLocks noGrp="1" noChangeArrowheads="1"/>
          </p:cNvSpPr>
          <p:nvPr>
            <p:ph idx="1"/>
          </p:nvPr>
        </p:nvSpPr>
        <p:spPr>
          <a:xfrm>
            <a:off x="293370" y="1464945"/>
            <a:ext cx="3802220" cy="5074168"/>
          </a:xfrm>
        </p:spPr>
        <p:txBody>
          <a:bodyPr/>
          <a:lstStyle/>
          <a:p>
            <a:pPr>
              <a:buNone/>
            </a:pPr>
            <a:r>
              <a:rPr lang="en-US" dirty="0" smtClean="0"/>
              <a:t>Seymour Cray</a:t>
            </a:r>
          </a:p>
          <a:p>
            <a:pPr lvl="1"/>
            <a:r>
              <a:rPr lang="en-US" dirty="0" smtClean="0"/>
              <a:t>The father of supercomputing</a:t>
            </a:r>
          </a:p>
          <a:p>
            <a:pPr lvl="1"/>
            <a:r>
              <a:rPr lang="en-US" dirty="0" smtClean="0"/>
              <a:t>Founded Cray Research in 1972 </a:t>
            </a:r>
          </a:p>
          <a:p>
            <a:pPr lvl="1">
              <a:buNone/>
            </a:pPr>
            <a:endParaRPr lang="en-US" sz="1200" dirty="0" smtClean="0"/>
          </a:p>
          <a:p>
            <a:pPr>
              <a:buNone/>
            </a:pPr>
            <a:r>
              <a:rPr lang="en-US" dirty="0" smtClean="0"/>
              <a:t>Cray Inc. formed in 2000</a:t>
            </a:r>
          </a:p>
          <a:p>
            <a:pPr lvl="1"/>
            <a:r>
              <a:rPr lang="en-US" dirty="0" smtClean="0"/>
              <a:t>A derivative of Cray Research</a:t>
            </a:r>
          </a:p>
          <a:p>
            <a:pPr lvl="1"/>
            <a:r>
              <a:rPr lang="en-US" dirty="0" err="1" smtClean="0"/>
              <a:t>Nasdaq</a:t>
            </a:r>
            <a:r>
              <a:rPr lang="en-US" dirty="0" smtClean="0"/>
              <a:t>: CRAY</a:t>
            </a:r>
          </a:p>
          <a:p>
            <a:pPr lvl="1"/>
            <a:r>
              <a:rPr lang="en-US" dirty="0" smtClean="0"/>
              <a:t>875 employees worldwide</a:t>
            </a:r>
          </a:p>
          <a:p>
            <a:pPr lvl="1"/>
            <a:r>
              <a:rPr lang="en-US" dirty="0" smtClean="0"/>
              <a:t>Headquarters in Seattle, WA</a:t>
            </a:r>
          </a:p>
          <a:p>
            <a:pPr lvl="1"/>
            <a:r>
              <a:rPr lang="en-US" dirty="0" smtClean="0"/>
              <a:t>Major facilities in WI, MN &amp; TX</a:t>
            </a:r>
            <a:br>
              <a:rPr lang="en-US" dirty="0" smtClean="0"/>
            </a:br>
            <a:endParaRPr lang="en-US" dirty="0" smtClean="0"/>
          </a:p>
          <a:p>
            <a:pPr>
              <a:buNone/>
            </a:pPr>
            <a:r>
              <a:rPr lang="en-US" dirty="0" smtClean="0"/>
              <a:t>Supercomputing Leadership</a:t>
            </a:r>
          </a:p>
          <a:p>
            <a:pPr lvl="1"/>
            <a:r>
              <a:rPr lang="en-US" dirty="0" smtClean="0"/>
              <a:t>#1 Supercomputer in the world</a:t>
            </a:r>
          </a:p>
          <a:p>
            <a:pPr lvl="1"/>
            <a:r>
              <a:rPr lang="en-US" dirty="0" smtClean="0"/>
              <a:t>Technology leader </a:t>
            </a:r>
          </a:p>
          <a:p>
            <a:pPr lvl="1"/>
            <a:r>
              <a:rPr lang="en-US" dirty="0" smtClean="0"/>
              <a:t>Market leader</a:t>
            </a:r>
          </a:p>
          <a:p>
            <a:pPr lvl="0">
              <a:buNone/>
              <a:defRPr/>
            </a:pPr>
            <a:endParaRPr lang="en-US" sz="1200" dirty="0" smtClean="0"/>
          </a:p>
          <a:p>
            <a:pPr lvl="0">
              <a:buNone/>
              <a:defRPr/>
            </a:pPr>
            <a:r>
              <a:rPr lang="en-US" dirty="0" smtClean="0"/>
              <a:t>Knowledge Discovery</a:t>
            </a:r>
          </a:p>
          <a:p>
            <a:pPr lvl="1">
              <a:defRPr/>
            </a:pPr>
            <a:r>
              <a:rPr lang="en-US" dirty="0" smtClean="0"/>
              <a:t>Focused on performance and scalability for data intensive problems</a:t>
            </a:r>
          </a:p>
          <a:p>
            <a:endParaRPr lang="en-US" dirty="0"/>
          </a:p>
        </p:txBody>
      </p:sp>
      <p:pic>
        <p:nvPicPr>
          <p:cNvPr id="38914" name="Picture 2" descr="C:\Documents and Settings\jcissell\Desktop\seymour.png"/>
          <p:cNvPicPr>
            <a:picLocks noChangeAspect="1" noChangeArrowheads="1"/>
          </p:cNvPicPr>
          <p:nvPr/>
        </p:nvPicPr>
        <p:blipFill>
          <a:blip r:embed="rId2" cstate="print"/>
          <a:srcRect/>
          <a:stretch>
            <a:fillRect/>
          </a:stretch>
        </p:blipFill>
        <p:spPr bwMode="auto">
          <a:xfrm>
            <a:off x="3886200" y="863612"/>
            <a:ext cx="5257800" cy="5999735"/>
          </a:xfrm>
          <a:prstGeom prst="rect">
            <a:avLst/>
          </a:prstGeom>
          <a:noFill/>
        </p:spPr>
      </p:pic>
      <p:sp>
        <p:nvSpPr>
          <p:cNvPr id="5" name="Rectangle 4"/>
          <p:cNvSpPr/>
          <p:nvPr/>
        </p:nvSpPr>
        <p:spPr>
          <a:xfrm>
            <a:off x="679204" y="1016191"/>
            <a:ext cx="2283317" cy="393954"/>
          </a:xfrm>
          <a:prstGeom prst="rect">
            <a:avLst/>
          </a:prstGeom>
        </p:spPr>
        <p:txBody>
          <a:bodyPr wrap="none">
            <a:spAutoFit/>
          </a:bodyPr>
          <a:lstStyle/>
          <a:p>
            <a:pPr marL="182880" lvl="0">
              <a:lnSpc>
                <a:spcPct val="70000"/>
              </a:lnSpc>
            </a:pPr>
            <a:r>
              <a:rPr lang="en-US" sz="2800" b="1" kern="0" dirty="0" smtClean="0">
                <a:ln w="3200">
                  <a:solidFill>
                    <a:srgbClr val="2D393F">
                      <a:shade val="75000"/>
                      <a:alpha val="25000"/>
                    </a:srgbClr>
                  </a:solidFill>
                  <a:prstDash val="solid"/>
                  <a:round/>
                </a:ln>
                <a:solidFill>
                  <a:srgbClr val="3A577A"/>
                </a:solidFill>
                <a:effectLst>
                  <a:innerShdw blurRad="50800" dist="25400" dir="13500000">
                    <a:prstClr val="black">
                      <a:alpha val="70000"/>
                    </a:prstClr>
                  </a:innerShdw>
                </a:effectLst>
                <a:latin typeface="Calibri" pitchFamily="34" charset="0"/>
                <a:ea typeface="+mj-ea"/>
                <a:cs typeface="+mj-cs"/>
              </a:rPr>
              <a:t>Cray Today…</a:t>
            </a:r>
            <a:endParaRPr lang="en-US" sz="2800" b="1" kern="0" dirty="0">
              <a:ln w="3200">
                <a:solidFill>
                  <a:srgbClr val="2D393F">
                    <a:shade val="75000"/>
                    <a:alpha val="25000"/>
                  </a:srgbClr>
                </a:solidFill>
                <a:prstDash val="solid"/>
                <a:round/>
              </a:ln>
              <a:solidFill>
                <a:srgbClr val="3A577A"/>
              </a:solidFill>
              <a:effectLst>
                <a:innerShdw blurRad="50800" dist="25400" dir="13500000">
                  <a:prstClr val="black">
                    <a:alpha val="70000"/>
                  </a:prstClr>
                </a:innerShdw>
              </a:effectLst>
              <a:latin typeface="Calibri"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3.0: Next Generation IT</a:t>
            </a:r>
            <a:endParaRPr lang="en-US" dirty="0"/>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dirty="0" smtClean="0">
                <a:solidFill>
                  <a:schemeClr val="bg1"/>
                </a:solidFill>
              </a:rPr>
              <a:t>Cray Inc. Preliminary and Proprietary – Not for Public Disclosure</a:t>
            </a: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20</a:t>
            </a:fld>
            <a:r>
              <a:rPr lang="en-US" smtClean="0"/>
              <a:t> </a:t>
            </a:r>
            <a:endParaRPr lang="en-US"/>
          </a:p>
        </p:txBody>
      </p:sp>
      <p:pic>
        <p:nvPicPr>
          <p:cNvPr id="17"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731556" y="5340912"/>
            <a:ext cx="1137757" cy="1251032"/>
          </a:xfrm>
          <a:prstGeom prst="rect">
            <a:avLst/>
          </a:prstGeom>
          <a:noFill/>
        </p:spPr>
      </p:pic>
      <p:pic>
        <p:nvPicPr>
          <p:cNvPr id="18"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2108322" y="5322833"/>
            <a:ext cx="1137757" cy="1251032"/>
          </a:xfrm>
          <a:prstGeom prst="rect">
            <a:avLst/>
          </a:prstGeom>
          <a:noFill/>
        </p:spPr>
      </p:pic>
      <p:pic>
        <p:nvPicPr>
          <p:cNvPr id="19"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3438593" y="5327999"/>
            <a:ext cx="1137757" cy="1251032"/>
          </a:xfrm>
          <a:prstGeom prst="rect">
            <a:avLst/>
          </a:prstGeom>
          <a:noFill/>
        </p:spPr>
      </p:pic>
      <p:pic>
        <p:nvPicPr>
          <p:cNvPr id="20"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4923847" y="5325415"/>
            <a:ext cx="1137757" cy="1251032"/>
          </a:xfrm>
          <a:prstGeom prst="rect">
            <a:avLst/>
          </a:prstGeom>
          <a:noFill/>
        </p:spPr>
      </p:pic>
      <p:pic>
        <p:nvPicPr>
          <p:cNvPr id="21"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6223122" y="5307334"/>
            <a:ext cx="1137757" cy="1251032"/>
          </a:xfrm>
          <a:prstGeom prst="rect">
            <a:avLst/>
          </a:prstGeom>
          <a:noFill/>
        </p:spPr>
      </p:pic>
      <p:pic>
        <p:nvPicPr>
          <p:cNvPr id="1037" name="Picture 13" descr="C:\Documents and Settings\mguiton\Local Settings\Temporary Internet Files\Content.IE5\UPJ6DBTV\MC910216337[1].png"/>
          <p:cNvPicPr>
            <a:picLocks noChangeAspect="1" noChangeArrowheads="1"/>
          </p:cNvPicPr>
          <p:nvPr/>
        </p:nvPicPr>
        <p:blipFill>
          <a:blip r:embed="rId3" cstate="print"/>
          <a:srcRect/>
          <a:stretch>
            <a:fillRect/>
          </a:stretch>
        </p:blipFill>
        <p:spPr bwMode="auto">
          <a:xfrm>
            <a:off x="6614160" y="912586"/>
            <a:ext cx="2529840" cy="1419910"/>
          </a:xfrm>
          <a:prstGeom prst="rect">
            <a:avLst/>
          </a:prstGeom>
          <a:noFill/>
        </p:spPr>
      </p:pic>
      <p:pic>
        <p:nvPicPr>
          <p:cNvPr id="29" name="Picture 28" descr="lod-datasets_2009-07-14.png"/>
          <p:cNvPicPr>
            <a:picLocks noChangeAspect="1"/>
          </p:cNvPicPr>
          <p:nvPr/>
        </p:nvPicPr>
        <p:blipFill>
          <a:blip r:embed="rId4" cstate="print"/>
          <a:stretch>
            <a:fillRect/>
          </a:stretch>
        </p:blipFill>
        <p:spPr>
          <a:xfrm>
            <a:off x="4848439" y="2167759"/>
            <a:ext cx="2735241" cy="2049039"/>
          </a:xfrm>
          <a:prstGeom prst="rect">
            <a:avLst/>
          </a:prstGeom>
        </p:spPr>
      </p:pic>
      <p:pic>
        <p:nvPicPr>
          <p:cNvPr id="30" name="Picture 19" descr="C:\Documents and Settings\mguiton\Local Settings\Temporary Internet Files\Content.IE5\1PCY4EXE\MCj04369980000[1].wmf"/>
          <p:cNvPicPr>
            <a:picLocks noGrp="1" noChangeAspect="1" noChangeArrowheads="1"/>
          </p:cNvPicPr>
          <p:nvPr>
            <p:ph idx="1"/>
          </p:nvPr>
        </p:nvPicPr>
        <p:blipFill>
          <a:blip r:embed="rId5"/>
          <a:srcRect/>
          <a:stretch>
            <a:fillRect/>
          </a:stretch>
        </p:blipFill>
        <p:spPr bwMode="auto">
          <a:xfrm>
            <a:off x="3107097" y="880844"/>
            <a:ext cx="1542394" cy="994226"/>
          </a:xfrm>
          <a:prstGeom prst="rect">
            <a:avLst/>
          </a:prstGeom>
          <a:noFill/>
        </p:spPr>
      </p:pic>
      <p:sp>
        <p:nvSpPr>
          <p:cNvPr id="397" name="TextBox 396"/>
          <p:cNvSpPr txBox="1"/>
          <p:nvPr/>
        </p:nvSpPr>
        <p:spPr>
          <a:xfrm>
            <a:off x="7663872" y="2729994"/>
            <a:ext cx="1247653" cy="1077218"/>
          </a:xfrm>
          <a:prstGeom prst="rect">
            <a:avLst/>
          </a:prstGeom>
          <a:noFill/>
        </p:spPr>
        <p:txBody>
          <a:bodyPr wrap="square" rtlCol="0">
            <a:spAutoFit/>
          </a:bodyPr>
          <a:lstStyle/>
          <a:p>
            <a:r>
              <a:rPr lang="en-US" dirty="0" smtClean="0">
                <a:solidFill>
                  <a:schemeClr val="bg1"/>
                </a:solidFill>
              </a:rPr>
              <a:t>Graphs</a:t>
            </a:r>
          </a:p>
          <a:p>
            <a:r>
              <a:rPr lang="en-US" dirty="0" smtClean="0">
                <a:solidFill>
                  <a:schemeClr val="bg1"/>
                </a:solidFill>
              </a:rPr>
              <a:t>link together billions of data facts</a:t>
            </a:r>
          </a:p>
          <a:p>
            <a:endParaRPr lang="en-US" sz="800" dirty="0">
              <a:solidFill>
                <a:schemeClr val="bg1"/>
              </a:solidFill>
            </a:endParaRPr>
          </a:p>
        </p:txBody>
      </p:sp>
      <p:sp>
        <p:nvSpPr>
          <p:cNvPr id="398" name="TextBox 397"/>
          <p:cNvSpPr txBox="1"/>
          <p:nvPr/>
        </p:nvSpPr>
        <p:spPr>
          <a:xfrm>
            <a:off x="7418566" y="5740842"/>
            <a:ext cx="1702710" cy="892552"/>
          </a:xfrm>
          <a:prstGeom prst="rect">
            <a:avLst/>
          </a:prstGeom>
          <a:noFill/>
        </p:spPr>
        <p:txBody>
          <a:bodyPr wrap="none" rtlCol="0">
            <a:spAutoFit/>
          </a:bodyPr>
          <a:lstStyle/>
          <a:p>
            <a:r>
              <a:rPr lang="en-US" dirty="0" smtClean="0">
                <a:solidFill>
                  <a:schemeClr val="bg1"/>
                </a:solidFill>
              </a:rPr>
              <a:t>Data Silos</a:t>
            </a:r>
          </a:p>
          <a:p>
            <a:r>
              <a:rPr lang="en-US" sz="800" dirty="0" smtClean="0">
                <a:solidFill>
                  <a:schemeClr val="bg1"/>
                </a:solidFill>
              </a:rPr>
              <a:t>(Structured, semi-structured, </a:t>
            </a:r>
          </a:p>
          <a:p>
            <a:r>
              <a:rPr lang="en-US" sz="800" dirty="0" smtClean="0">
                <a:solidFill>
                  <a:schemeClr val="bg1"/>
                </a:solidFill>
              </a:rPr>
              <a:t>unstructured data -&gt; e.g. Oracle, </a:t>
            </a:r>
          </a:p>
          <a:p>
            <a:r>
              <a:rPr lang="en-US" sz="800" dirty="0" smtClean="0">
                <a:solidFill>
                  <a:schemeClr val="bg1"/>
                </a:solidFill>
              </a:rPr>
              <a:t>Sybase, </a:t>
            </a:r>
            <a:r>
              <a:rPr lang="en-US" sz="800" dirty="0" err="1" smtClean="0">
                <a:solidFill>
                  <a:schemeClr val="bg1"/>
                </a:solidFill>
              </a:rPr>
              <a:t>MySQL</a:t>
            </a:r>
            <a:r>
              <a:rPr lang="en-US" sz="800" dirty="0" smtClean="0">
                <a:solidFill>
                  <a:schemeClr val="bg1"/>
                </a:solidFill>
              </a:rPr>
              <a:t>, email, etc.)</a:t>
            </a:r>
          </a:p>
          <a:p>
            <a:endParaRPr lang="en-US" dirty="0">
              <a:solidFill>
                <a:schemeClr val="bg1"/>
              </a:solidFill>
            </a:endParaRPr>
          </a:p>
        </p:txBody>
      </p:sp>
      <p:sp>
        <p:nvSpPr>
          <p:cNvPr id="458" name="TextBox 457"/>
          <p:cNvSpPr txBox="1"/>
          <p:nvPr/>
        </p:nvSpPr>
        <p:spPr>
          <a:xfrm>
            <a:off x="7309517" y="4511602"/>
            <a:ext cx="1696298" cy="553998"/>
          </a:xfrm>
          <a:prstGeom prst="rect">
            <a:avLst/>
          </a:prstGeom>
          <a:noFill/>
        </p:spPr>
        <p:txBody>
          <a:bodyPr wrap="none" rtlCol="0">
            <a:spAutoFit/>
          </a:bodyPr>
          <a:lstStyle/>
          <a:p>
            <a:r>
              <a:rPr lang="en-US" dirty="0" smtClean="0">
                <a:solidFill>
                  <a:schemeClr val="bg1"/>
                </a:solidFill>
              </a:rPr>
              <a:t>RDF Data Stores</a:t>
            </a:r>
          </a:p>
          <a:p>
            <a:r>
              <a:rPr lang="en-US" sz="800" dirty="0" smtClean="0">
                <a:solidFill>
                  <a:schemeClr val="bg1"/>
                </a:solidFill>
              </a:rPr>
              <a:t>(Heterogeneous data converted  </a:t>
            </a:r>
          </a:p>
          <a:p>
            <a:r>
              <a:rPr lang="en-US" sz="800" dirty="0" smtClean="0">
                <a:solidFill>
                  <a:schemeClr val="bg1"/>
                </a:solidFill>
              </a:rPr>
              <a:t>to standardized RDF)</a:t>
            </a:r>
            <a:endParaRPr lang="en-US" sz="800" dirty="0">
              <a:solidFill>
                <a:schemeClr val="bg1"/>
              </a:solidFill>
            </a:endParaRPr>
          </a:p>
        </p:txBody>
      </p:sp>
      <p:sp>
        <p:nvSpPr>
          <p:cNvPr id="570" name="Down Arrow 569"/>
          <p:cNvSpPr/>
          <p:nvPr/>
        </p:nvSpPr>
        <p:spPr>
          <a:xfrm flipV="1">
            <a:off x="1305652" y="5137685"/>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2" name="Down Arrow 581"/>
          <p:cNvSpPr/>
          <p:nvPr/>
        </p:nvSpPr>
        <p:spPr>
          <a:xfrm flipV="1">
            <a:off x="2666920" y="512735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3" name="Down Arrow 582"/>
          <p:cNvSpPr/>
          <p:nvPr/>
        </p:nvSpPr>
        <p:spPr>
          <a:xfrm flipV="1">
            <a:off x="6786887" y="5109271"/>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4" name="Down Arrow 583"/>
          <p:cNvSpPr/>
          <p:nvPr/>
        </p:nvSpPr>
        <p:spPr>
          <a:xfrm flipV="1">
            <a:off x="5482445" y="5137684"/>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5" name="Down Arrow 584"/>
          <p:cNvSpPr/>
          <p:nvPr/>
        </p:nvSpPr>
        <p:spPr>
          <a:xfrm flipV="1">
            <a:off x="3999774" y="513510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0" name="TextBox 389"/>
          <p:cNvSpPr txBox="1"/>
          <p:nvPr/>
        </p:nvSpPr>
        <p:spPr>
          <a:xfrm>
            <a:off x="193729" y="898902"/>
            <a:ext cx="1000595" cy="523220"/>
          </a:xfrm>
          <a:prstGeom prst="rect">
            <a:avLst/>
          </a:prstGeom>
          <a:noFill/>
        </p:spPr>
        <p:txBody>
          <a:bodyPr wrap="none" rtlCol="0">
            <a:spAutoFit/>
          </a:bodyPr>
          <a:lstStyle/>
          <a:p>
            <a:r>
              <a:rPr lang="en-US" dirty="0" smtClean="0">
                <a:solidFill>
                  <a:schemeClr val="accent5"/>
                </a:solidFill>
              </a:rPr>
              <a:t>Typical</a:t>
            </a:r>
          </a:p>
          <a:p>
            <a:r>
              <a:rPr lang="en-US" dirty="0" smtClean="0">
                <a:solidFill>
                  <a:schemeClr val="accent5"/>
                </a:solidFill>
              </a:rPr>
              <a:t>Enterprise</a:t>
            </a:r>
            <a:endParaRPr lang="en-US" dirty="0">
              <a:solidFill>
                <a:schemeClr val="accent5"/>
              </a:solidFill>
            </a:endParaRPr>
          </a:p>
        </p:txBody>
      </p:sp>
      <p:grpSp>
        <p:nvGrpSpPr>
          <p:cNvPr id="750" name="Group 744"/>
          <p:cNvGrpSpPr/>
          <p:nvPr/>
        </p:nvGrpSpPr>
        <p:grpSpPr>
          <a:xfrm>
            <a:off x="953598" y="2146515"/>
            <a:ext cx="2758246" cy="1627322"/>
            <a:chOff x="922665" y="2145030"/>
            <a:chExt cx="2310296" cy="2104292"/>
          </a:xfrm>
        </p:grpSpPr>
        <p:grpSp>
          <p:nvGrpSpPr>
            <p:cNvPr id="751" name="Group 308"/>
            <p:cNvGrpSpPr/>
            <p:nvPr/>
          </p:nvGrpSpPr>
          <p:grpSpPr>
            <a:xfrm>
              <a:off x="1904766" y="2415540"/>
              <a:ext cx="1135614" cy="936776"/>
              <a:chOff x="1394226" y="2343072"/>
              <a:chExt cx="1880154" cy="1474064"/>
            </a:xfrm>
          </p:grpSpPr>
          <p:grpSp>
            <p:nvGrpSpPr>
              <p:cNvPr id="752" name="Group 493"/>
              <p:cNvGrpSpPr/>
              <p:nvPr/>
            </p:nvGrpSpPr>
            <p:grpSpPr>
              <a:xfrm>
                <a:off x="1394226" y="2983152"/>
                <a:ext cx="742949" cy="833984"/>
                <a:chOff x="3826166" y="4099979"/>
                <a:chExt cx="742949" cy="833984"/>
              </a:xfrm>
            </p:grpSpPr>
            <p:cxnSp>
              <p:nvCxnSpPr>
                <p:cNvPr id="494" name="Straight Arrow Connector 493"/>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8" name="Straight Arrow Connector 497"/>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01" name="Oval 500"/>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3" name="Group 263"/>
              <p:cNvGrpSpPr/>
              <p:nvPr/>
            </p:nvGrpSpPr>
            <p:grpSpPr>
              <a:xfrm>
                <a:off x="2140986" y="2895522"/>
                <a:ext cx="742949" cy="833984"/>
                <a:chOff x="3826166" y="4099979"/>
                <a:chExt cx="742949" cy="833984"/>
              </a:xfrm>
            </p:grpSpPr>
            <p:cxnSp>
              <p:nvCxnSpPr>
                <p:cNvPr id="451" name="Straight Arrow Connector 450"/>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2" name="Straight Arrow Connector 451"/>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278"/>
              <p:cNvGrpSpPr/>
              <p:nvPr/>
            </p:nvGrpSpPr>
            <p:grpSpPr>
              <a:xfrm rot="2909657">
                <a:off x="2506547" y="2556430"/>
                <a:ext cx="742949" cy="792730"/>
                <a:chOff x="3826166" y="4099979"/>
                <a:chExt cx="742949" cy="833984"/>
              </a:xfrm>
            </p:grpSpPr>
            <p:cxnSp>
              <p:nvCxnSpPr>
                <p:cNvPr id="420" name="Straight Arrow Connector 419"/>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1" name="Straight Arrow Connector 420"/>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43" name="Oval 44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293"/>
              <p:cNvGrpSpPr/>
              <p:nvPr/>
            </p:nvGrpSpPr>
            <p:grpSpPr>
              <a:xfrm>
                <a:off x="1527576" y="2343072"/>
                <a:ext cx="742949" cy="833984"/>
                <a:chOff x="3826166" y="4099979"/>
                <a:chExt cx="742949" cy="833984"/>
              </a:xfrm>
            </p:grpSpPr>
            <p:cxnSp>
              <p:nvCxnSpPr>
                <p:cNvPr id="392" name="Straight Arrow Connector 391"/>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13" name="Oval 41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51"/>
            <p:cNvGrpSpPr/>
            <p:nvPr/>
          </p:nvGrpSpPr>
          <p:grpSpPr>
            <a:xfrm rot="16967748">
              <a:off x="2176827" y="3051810"/>
              <a:ext cx="1111203" cy="1001064"/>
              <a:chOff x="3468416" y="2150915"/>
              <a:chExt cx="1809343" cy="1357129"/>
            </a:xfrm>
          </p:grpSpPr>
          <p:grpSp>
            <p:nvGrpSpPr>
              <p:cNvPr id="35" name="Group 494"/>
              <p:cNvGrpSpPr/>
              <p:nvPr/>
            </p:nvGrpSpPr>
            <p:grpSpPr>
              <a:xfrm rot="3433791">
                <a:off x="3452004" y="2680506"/>
                <a:ext cx="756325" cy="723494"/>
                <a:chOff x="5222490" y="4191419"/>
                <a:chExt cx="756325" cy="723494"/>
              </a:xfrm>
            </p:grpSpPr>
            <p:cxnSp>
              <p:nvCxnSpPr>
                <p:cNvPr id="552" name="Straight Arrow Connector 551"/>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3" name="Straight Arrow Connector 552"/>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4" name="Straight Arrow Connector 553"/>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5" name="Straight Arrow Connector 554"/>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6" name="Straight Arrow Connector 555"/>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7" name="Straight Arrow Connector 556"/>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58" name="Oval 557"/>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309"/>
              <p:cNvGrpSpPr/>
              <p:nvPr/>
            </p:nvGrpSpPr>
            <p:grpSpPr>
              <a:xfrm>
                <a:off x="3913010" y="2150915"/>
                <a:ext cx="756325" cy="723494"/>
                <a:chOff x="5222490" y="4191419"/>
                <a:chExt cx="756325" cy="723494"/>
              </a:xfrm>
            </p:grpSpPr>
            <p:cxnSp>
              <p:nvCxnSpPr>
                <p:cNvPr id="539" name="Straight Arrow Connector 538"/>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1" name="Straight Arrow Connector 540"/>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2" name="Straight Arrow Connector 541"/>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45" name="Oval 544"/>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323"/>
              <p:cNvGrpSpPr/>
              <p:nvPr/>
            </p:nvGrpSpPr>
            <p:grpSpPr>
              <a:xfrm rot="18127000">
                <a:off x="4042550" y="2688125"/>
                <a:ext cx="756325" cy="723494"/>
                <a:chOff x="5222490" y="4191419"/>
                <a:chExt cx="756325" cy="723494"/>
              </a:xfrm>
            </p:grpSpPr>
            <p:cxnSp>
              <p:nvCxnSpPr>
                <p:cNvPr id="526" name="Straight Arrow Connector 525"/>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8" name="Straight Arrow Connector 527"/>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0" name="Straight Arrow Connector 529"/>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32" name="Oval 531"/>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37"/>
              <p:cNvGrpSpPr/>
              <p:nvPr/>
            </p:nvGrpSpPr>
            <p:grpSpPr>
              <a:xfrm rot="7185673">
                <a:off x="4537849" y="2768135"/>
                <a:ext cx="756325" cy="723494"/>
                <a:chOff x="5222490" y="4191419"/>
                <a:chExt cx="756325" cy="723494"/>
              </a:xfrm>
            </p:grpSpPr>
            <p:cxnSp>
              <p:nvCxnSpPr>
                <p:cNvPr id="513" name="Straight Arrow Connector 512"/>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7" name="Straight Arrow Connector 516"/>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8" name="Straight Arrow Connector 517"/>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19" name="Oval 518"/>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388"/>
            <p:cNvGrpSpPr/>
            <p:nvPr/>
          </p:nvGrpSpPr>
          <p:grpSpPr>
            <a:xfrm>
              <a:off x="1436370" y="3516630"/>
              <a:ext cx="925830" cy="732692"/>
              <a:chOff x="3272433" y="1929439"/>
              <a:chExt cx="1583095" cy="1272134"/>
            </a:xfrm>
          </p:grpSpPr>
          <p:grpSp>
            <p:nvGrpSpPr>
              <p:cNvPr id="51" name="Group 495"/>
              <p:cNvGrpSpPr/>
              <p:nvPr/>
            </p:nvGrpSpPr>
            <p:grpSpPr>
              <a:xfrm>
                <a:off x="3794403" y="2542849"/>
                <a:ext cx="577255" cy="658724"/>
                <a:chOff x="6308340" y="4340009"/>
                <a:chExt cx="577255" cy="658724"/>
              </a:xfrm>
            </p:grpSpPr>
            <p:cxnSp>
              <p:nvCxnSpPr>
                <p:cNvPr id="608" name="Straight Arrow Connector 607"/>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9" name="Straight Arrow Connector 608"/>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0" name="Straight Arrow Connector 609"/>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13" name="Oval 612"/>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352"/>
              <p:cNvGrpSpPr/>
              <p:nvPr/>
            </p:nvGrpSpPr>
            <p:grpSpPr>
              <a:xfrm>
                <a:off x="3272433" y="2169469"/>
                <a:ext cx="577255" cy="658724"/>
                <a:chOff x="6308340" y="4340009"/>
                <a:chExt cx="577255" cy="658724"/>
              </a:xfrm>
            </p:grpSpPr>
            <p:cxnSp>
              <p:nvCxnSpPr>
                <p:cNvPr id="597" name="Straight Arrow Connector 596"/>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8" name="Straight Arrow Connector 597"/>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0" name="Straight Arrow Connector 599"/>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1" name="Straight Arrow Connector 600"/>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02" name="Oval 601"/>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364"/>
              <p:cNvGrpSpPr/>
              <p:nvPr/>
            </p:nvGrpSpPr>
            <p:grpSpPr>
              <a:xfrm>
                <a:off x="4278273" y="2531419"/>
                <a:ext cx="577255" cy="658724"/>
                <a:chOff x="6308340" y="4340009"/>
                <a:chExt cx="577255" cy="658724"/>
              </a:xfrm>
            </p:grpSpPr>
            <p:cxnSp>
              <p:nvCxnSpPr>
                <p:cNvPr id="586" name="Straight Arrow Connector 585"/>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7" name="Straight Arrow Connector 586"/>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0" name="Straight Arrow Connector 589"/>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91" name="Oval 590"/>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376"/>
              <p:cNvGrpSpPr/>
              <p:nvPr/>
            </p:nvGrpSpPr>
            <p:grpSpPr>
              <a:xfrm>
                <a:off x="4057293" y="1929439"/>
                <a:ext cx="577255" cy="658724"/>
                <a:chOff x="6308340" y="4340009"/>
                <a:chExt cx="577255" cy="658724"/>
              </a:xfrm>
            </p:grpSpPr>
            <p:cxnSp>
              <p:nvCxnSpPr>
                <p:cNvPr id="571" name="Straight Arrow Connector 570"/>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5" name="Straight Arrow Connector 574"/>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76" name="Oval 575"/>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262"/>
            <p:cNvGrpSpPr/>
            <p:nvPr/>
          </p:nvGrpSpPr>
          <p:grpSpPr>
            <a:xfrm>
              <a:off x="1078535" y="2815590"/>
              <a:ext cx="883615" cy="882938"/>
              <a:chOff x="1086155" y="2437825"/>
              <a:chExt cx="1423075" cy="1420724"/>
            </a:xfrm>
          </p:grpSpPr>
          <p:grpSp>
            <p:nvGrpSpPr>
              <p:cNvPr id="56" name="Group 492"/>
              <p:cNvGrpSpPr/>
              <p:nvPr/>
            </p:nvGrpSpPr>
            <p:grpSpPr>
              <a:xfrm>
                <a:off x="1086155" y="3138865"/>
                <a:ext cx="653455" cy="719684"/>
                <a:chOff x="2547870" y="4271429"/>
                <a:chExt cx="653455" cy="719684"/>
              </a:xfrm>
            </p:grpSpPr>
            <p:cxnSp>
              <p:nvCxnSpPr>
                <p:cNvPr id="672" name="Straight Arrow Connector 671"/>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3" name="Straight Arrow Connector 672"/>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5" name="Straight Arrow Connector 674"/>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6" name="Straight Arrow Connector 675"/>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9" name="Straight Arrow Connector 678"/>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80" name="Oval 679"/>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11"/>
              <p:cNvGrpSpPr/>
              <p:nvPr/>
            </p:nvGrpSpPr>
            <p:grpSpPr>
              <a:xfrm rot="20835891">
                <a:off x="1752906" y="3089338"/>
                <a:ext cx="653455" cy="719684"/>
                <a:chOff x="2547870" y="4271429"/>
                <a:chExt cx="653455" cy="719684"/>
              </a:xfrm>
            </p:grpSpPr>
            <p:cxnSp>
              <p:nvCxnSpPr>
                <p:cNvPr id="656" name="Straight Arrow Connector 655"/>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7" name="Straight Arrow Connector 656"/>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9" name="Straight Arrow Connector 658"/>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0" name="Straight Arrow Connector 659"/>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2" name="Straight Arrow Connector 661"/>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3" name="Straight Arrow Connector 662"/>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64" name="Oval 663"/>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28"/>
              <p:cNvGrpSpPr/>
              <p:nvPr/>
            </p:nvGrpSpPr>
            <p:grpSpPr>
              <a:xfrm>
                <a:off x="1855775" y="2437825"/>
                <a:ext cx="653455" cy="719684"/>
                <a:chOff x="2547870" y="4271429"/>
                <a:chExt cx="653455" cy="719684"/>
              </a:xfrm>
            </p:grpSpPr>
            <p:cxnSp>
              <p:nvCxnSpPr>
                <p:cNvPr id="640" name="Straight Arrow Connector 639"/>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1" name="Straight Arrow Connector 640"/>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2" name="Straight Arrow Connector 641"/>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5" name="Straight Arrow Connector 644"/>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6" name="Straight Arrow Connector 645"/>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7" name="Straight Arrow Connector 646"/>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48" name="Oval 647"/>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45"/>
              <p:cNvGrpSpPr/>
              <p:nvPr/>
            </p:nvGrpSpPr>
            <p:grpSpPr>
              <a:xfrm rot="10800000">
                <a:off x="1116635" y="2502595"/>
                <a:ext cx="653455" cy="719684"/>
                <a:chOff x="2547870" y="4271429"/>
                <a:chExt cx="653455" cy="719684"/>
              </a:xfrm>
            </p:grpSpPr>
            <p:cxnSp>
              <p:nvCxnSpPr>
                <p:cNvPr id="624" name="Straight Arrow Connector 623"/>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5" name="Straight Arrow Connector 624"/>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0" name="Straight Arrow Connector 629"/>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1" name="Straight Arrow Connector 630"/>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32" name="Oval 631"/>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210"/>
            <p:cNvGrpSpPr/>
            <p:nvPr/>
          </p:nvGrpSpPr>
          <p:grpSpPr>
            <a:xfrm>
              <a:off x="922665" y="2145030"/>
              <a:ext cx="1005195" cy="735330"/>
              <a:chOff x="408315" y="3386379"/>
              <a:chExt cx="1531685" cy="1171155"/>
            </a:xfrm>
          </p:grpSpPr>
          <p:grpSp>
            <p:nvGrpSpPr>
              <p:cNvPr id="61" name="Group 491"/>
              <p:cNvGrpSpPr/>
              <p:nvPr/>
            </p:nvGrpSpPr>
            <p:grpSpPr>
              <a:xfrm>
                <a:off x="870875" y="3940185"/>
                <a:ext cx="596685" cy="617349"/>
                <a:chOff x="1046135" y="4458345"/>
                <a:chExt cx="596685" cy="617349"/>
              </a:xfrm>
            </p:grpSpPr>
            <p:cxnSp>
              <p:nvCxnSpPr>
                <p:cNvPr id="732" name="Straight Arrow Connector 731"/>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33" name="Oval 732"/>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8" name="Straight Arrow Connector 737"/>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9" name="Straight Arrow Connector 738"/>
                <p:cNvCxnSpPr>
                  <a:endCxn id="742"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0" name="Straight Arrow Connector 739"/>
                <p:cNvCxnSpPr>
                  <a:endCxn id="741"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41" name="Oval 740"/>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3" name="Straight Arrow Connector 742"/>
                <p:cNvCxnSpPr>
                  <a:endCxn id="736"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4" name="Straight Arrow Connector 743"/>
                <p:cNvCxnSpPr>
                  <a:endCxn id="737"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62" name="Group 168"/>
              <p:cNvGrpSpPr/>
              <p:nvPr/>
            </p:nvGrpSpPr>
            <p:grpSpPr>
              <a:xfrm>
                <a:off x="408315" y="3608198"/>
                <a:ext cx="596685" cy="617349"/>
                <a:chOff x="1046135" y="4458345"/>
                <a:chExt cx="596685" cy="617349"/>
              </a:xfrm>
            </p:grpSpPr>
            <p:cxnSp>
              <p:nvCxnSpPr>
                <p:cNvPr id="719" name="Straight Arrow Connector 718"/>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0" name="Oval 719"/>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5" name="Straight Arrow Connector 724"/>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6" name="Straight Arrow Connector 725"/>
                <p:cNvCxnSpPr>
                  <a:endCxn id="729"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7" name="Straight Arrow Connector 726"/>
                <p:cNvCxnSpPr>
                  <a:endCxn id="728"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8" name="Oval 727"/>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0" name="Straight Arrow Connector 729"/>
                <p:cNvCxnSpPr>
                  <a:endCxn id="723"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1" name="Straight Arrow Connector 730"/>
                <p:cNvCxnSpPr>
                  <a:endCxn id="724"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63" name="Group 182"/>
              <p:cNvGrpSpPr/>
              <p:nvPr/>
            </p:nvGrpSpPr>
            <p:grpSpPr>
              <a:xfrm>
                <a:off x="880819" y="3386379"/>
                <a:ext cx="596685" cy="617349"/>
                <a:chOff x="1046135" y="4458345"/>
                <a:chExt cx="596685" cy="617349"/>
              </a:xfrm>
            </p:grpSpPr>
            <p:cxnSp>
              <p:nvCxnSpPr>
                <p:cNvPr id="706" name="Straight Arrow Connector 705"/>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7" name="Oval 706"/>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2" name="Straight Arrow Connector 711"/>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3" name="Straight Arrow Connector 712"/>
                <p:cNvCxnSpPr>
                  <a:endCxn id="716"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a:endCxn id="715"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15" name="Oval 714"/>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 name="Straight Arrow Connector 716"/>
                <p:cNvCxnSpPr>
                  <a:endCxn id="710"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8" name="Straight Arrow Connector 717"/>
                <p:cNvCxnSpPr>
                  <a:endCxn id="711"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08" name="Group 196"/>
              <p:cNvGrpSpPr/>
              <p:nvPr/>
            </p:nvGrpSpPr>
            <p:grpSpPr>
              <a:xfrm>
                <a:off x="1343315" y="3719205"/>
                <a:ext cx="596685" cy="617349"/>
                <a:chOff x="1046135" y="4458345"/>
                <a:chExt cx="596685" cy="617349"/>
              </a:xfrm>
            </p:grpSpPr>
            <p:cxnSp>
              <p:nvCxnSpPr>
                <p:cNvPr id="693" name="Straight Arrow Connector 692"/>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94" name="Oval 693"/>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9" name="Straight Arrow Connector 698"/>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0" name="Straight Arrow Connector 699"/>
                <p:cNvCxnSpPr>
                  <a:endCxn id="703"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1" name="Straight Arrow Connector 700"/>
                <p:cNvCxnSpPr>
                  <a:endCxn id="702"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4" name="Straight Arrow Connector 703"/>
                <p:cNvCxnSpPr>
                  <a:endCxn id="697"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5" name="Straight Arrow Connector 704"/>
                <p:cNvCxnSpPr>
                  <a:endCxn id="698"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grpSp>
        <p:nvGrpSpPr>
          <p:cNvPr id="809" name="Group 745"/>
          <p:cNvGrpSpPr/>
          <p:nvPr/>
        </p:nvGrpSpPr>
        <p:grpSpPr>
          <a:xfrm rot="4830454">
            <a:off x="4169565" y="1683664"/>
            <a:ext cx="1665470" cy="2843905"/>
            <a:chOff x="922665" y="2145030"/>
            <a:chExt cx="2310296" cy="2104292"/>
          </a:xfrm>
        </p:grpSpPr>
        <p:grpSp>
          <p:nvGrpSpPr>
            <p:cNvPr id="810" name="Group 308"/>
            <p:cNvGrpSpPr/>
            <p:nvPr/>
          </p:nvGrpSpPr>
          <p:grpSpPr>
            <a:xfrm>
              <a:off x="1904767" y="2415541"/>
              <a:ext cx="1135619" cy="936775"/>
              <a:chOff x="1394226" y="2343072"/>
              <a:chExt cx="1880161" cy="1474064"/>
            </a:xfrm>
          </p:grpSpPr>
          <p:grpSp>
            <p:nvGrpSpPr>
              <p:cNvPr id="811" name="Group 493"/>
              <p:cNvGrpSpPr/>
              <p:nvPr/>
            </p:nvGrpSpPr>
            <p:grpSpPr>
              <a:xfrm>
                <a:off x="1394226" y="2983152"/>
                <a:ext cx="742949" cy="833984"/>
                <a:chOff x="3826166" y="4099979"/>
                <a:chExt cx="742949" cy="833984"/>
              </a:xfrm>
            </p:grpSpPr>
            <p:cxnSp>
              <p:nvCxnSpPr>
                <p:cNvPr id="1026" name="Straight Arrow Connector 1025"/>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7" name="Straight Arrow Connector 1026"/>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2" name="Straight Arrow Connector 1031"/>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33" name="Oval 103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6" name="Group 263"/>
              <p:cNvGrpSpPr/>
              <p:nvPr/>
            </p:nvGrpSpPr>
            <p:grpSpPr>
              <a:xfrm>
                <a:off x="2140986" y="2895522"/>
                <a:ext cx="742949" cy="833984"/>
                <a:chOff x="3826166" y="4099979"/>
                <a:chExt cx="742949" cy="833984"/>
              </a:xfrm>
            </p:grpSpPr>
            <p:cxnSp>
              <p:nvCxnSpPr>
                <p:cNvPr id="1012" name="Straight Arrow Connector 1011"/>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3" name="Straight Arrow Connector 1012"/>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4" name="Straight Arrow Connector 1013"/>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5" name="Straight Arrow Connector 1014"/>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6" name="Straight Arrow Connector 1015"/>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7" name="Straight Arrow Connector 1016"/>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8" name="Straight Arrow Connector 1017"/>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19" name="Oval 1018"/>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7" name="Group 278"/>
              <p:cNvGrpSpPr/>
              <p:nvPr/>
            </p:nvGrpSpPr>
            <p:grpSpPr>
              <a:xfrm rot="2909657">
                <a:off x="2506547" y="2556430"/>
                <a:ext cx="742949" cy="792730"/>
                <a:chOff x="3826166" y="4099979"/>
                <a:chExt cx="742949" cy="833984"/>
              </a:xfrm>
            </p:grpSpPr>
            <p:cxnSp>
              <p:nvCxnSpPr>
                <p:cNvPr id="998" name="Straight Arrow Connector 997"/>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99" name="Straight Arrow Connector 998"/>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0" name="Straight Arrow Connector 999"/>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1" name="Straight Arrow Connector 1000"/>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2" name="Straight Arrow Connector 1001"/>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3" name="Straight Arrow Connector 1002"/>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4" name="Straight Arrow Connector 1003"/>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05" name="Oval 1004"/>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8" name="Group 293"/>
              <p:cNvGrpSpPr/>
              <p:nvPr/>
            </p:nvGrpSpPr>
            <p:grpSpPr>
              <a:xfrm>
                <a:off x="1527576" y="2343072"/>
                <a:ext cx="742949" cy="833984"/>
                <a:chOff x="3826166" y="4099979"/>
                <a:chExt cx="742949" cy="833984"/>
              </a:xfrm>
            </p:grpSpPr>
            <p:cxnSp>
              <p:nvCxnSpPr>
                <p:cNvPr id="984" name="Straight Arrow Connector 983"/>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5" name="Straight Arrow Connector 984"/>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6" name="Straight Arrow Connector 985"/>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7" name="Straight Arrow Connector 986"/>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8" name="Straight Arrow Connector 987"/>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9" name="Straight Arrow Connector 988"/>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91" name="Oval 990"/>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9" name="Group 351"/>
            <p:cNvGrpSpPr/>
            <p:nvPr/>
          </p:nvGrpSpPr>
          <p:grpSpPr>
            <a:xfrm rot="16967748">
              <a:off x="2176829" y="3051806"/>
              <a:ext cx="1111199" cy="1001063"/>
              <a:chOff x="3468424" y="2150915"/>
              <a:chExt cx="1809335" cy="1357129"/>
            </a:xfrm>
          </p:grpSpPr>
          <p:grpSp>
            <p:nvGrpSpPr>
              <p:cNvPr id="924" name="Group 494"/>
              <p:cNvGrpSpPr/>
              <p:nvPr/>
            </p:nvGrpSpPr>
            <p:grpSpPr>
              <a:xfrm rot="3433791">
                <a:off x="3452008" y="2680506"/>
                <a:ext cx="756325" cy="723494"/>
                <a:chOff x="5222490" y="4191419"/>
                <a:chExt cx="756325" cy="723494"/>
              </a:xfrm>
            </p:grpSpPr>
            <p:cxnSp>
              <p:nvCxnSpPr>
                <p:cNvPr id="967" name="Straight Arrow Connector 966"/>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68" name="Straight Arrow Connector 967"/>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69" name="Straight Arrow Connector 968"/>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0" name="Straight Arrow Connector 969"/>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1" name="Straight Arrow Connector 970"/>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2" name="Straight Arrow Connector 971"/>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73" name="Oval 972"/>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5" name="Group 309"/>
              <p:cNvGrpSpPr/>
              <p:nvPr/>
            </p:nvGrpSpPr>
            <p:grpSpPr>
              <a:xfrm>
                <a:off x="3913010" y="2150915"/>
                <a:ext cx="756325" cy="723494"/>
                <a:chOff x="5222490" y="4191419"/>
                <a:chExt cx="756325" cy="723494"/>
              </a:xfrm>
            </p:grpSpPr>
            <p:cxnSp>
              <p:nvCxnSpPr>
                <p:cNvPr id="954" name="Straight Arrow Connector 953"/>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5" name="Straight Arrow Connector 954"/>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6" name="Straight Arrow Connector 955"/>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7" name="Straight Arrow Connector 956"/>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8" name="Straight Arrow Connector 957"/>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9" name="Straight Arrow Connector 958"/>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60" name="Oval 959"/>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6" name="Group 323"/>
              <p:cNvGrpSpPr/>
              <p:nvPr/>
            </p:nvGrpSpPr>
            <p:grpSpPr>
              <a:xfrm rot="18127000">
                <a:off x="4042550" y="2688125"/>
                <a:ext cx="756325" cy="723494"/>
                <a:chOff x="5222490" y="4191419"/>
                <a:chExt cx="756325" cy="723494"/>
              </a:xfrm>
            </p:grpSpPr>
            <p:cxnSp>
              <p:nvCxnSpPr>
                <p:cNvPr id="941" name="Straight Arrow Connector 940"/>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2" name="Straight Arrow Connector 941"/>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3" name="Straight Arrow Connector 942"/>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4" name="Straight Arrow Connector 943"/>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5" name="Straight Arrow Connector 944"/>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6" name="Straight Arrow Connector 945"/>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47" name="Oval 946"/>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7" name="Group 337"/>
              <p:cNvGrpSpPr/>
              <p:nvPr/>
            </p:nvGrpSpPr>
            <p:grpSpPr>
              <a:xfrm rot="7185673">
                <a:off x="4537849" y="2768135"/>
                <a:ext cx="756325" cy="723494"/>
                <a:chOff x="5222490" y="4191419"/>
                <a:chExt cx="756325" cy="723494"/>
              </a:xfrm>
            </p:grpSpPr>
            <p:cxnSp>
              <p:nvCxnSpPr>
                <p:cNvPr id="928" name="Straight Arrow Connector 927"/>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29" name="Straight Arrow Connector 928"/>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0" name="Straight Arrow Connector 929"/>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1" name="Straight Arrow Connector 930"/>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2" name="Straight Arrow Connector 931"/>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3" name="Straight Arrow Connector 932"/>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34" name="Oval 933"/>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Oval 939"/>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388"/>
            <p:cNvGrpSpPr/>
            <p:nvPr/>
          </p:nvGrpSpPr>
          <p:grpSpPr>
            <a:xfrm>
              <a:off x="1436370" y="3516628"/>
              <a:ext cx="925830" cy="732691"/>
              <a:chOff x="3272433" y="1929439"/>
              <a:chExt cx="1583095" cy="1272134"/>
            </a:xfrm>
          </p:grpSpPr>
          <p:grpSp>
            <p:nvGrpSpPr>
              <p:cNvPr id="161" name="Group 495"/>
              <p:cNvGrpSpPr/>
              <p:nvPr/>
            </p:nvGrpSpPr>
            <p:grpSpPr>
              <a:xfrm>
                <a:off x="3794403" y="2542849"/>
                <a:ext cx="577255" cy="658724"/>
                <a:chOff x="6308340" y="4340009"/>
                <a:chExt cx="577255" cy="658724"/>
              </a:xfrm>
            </p:grpSpPr>
            <p:cxnSp>
              <p:nvCxnSpPr>
                <p:cNvPr id="913" name="Straight Arrow Connector 912"/>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4" name="Straight Arrow Connector 913"/>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5" name="Straight Arrow Connector 914"/>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6" name="Straight Arrow Connector 915"/>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7" name="Straight Arrow Connector 916"/>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18" name="Oval 917"/>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Oval 920"/>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352"/>
              <p:cNvGrpSpPr/>
              <p:nvPr/>
            </p:nvGrpSpPr>
            <p:grpSpPr>
              <a:xfrm>
                <a:off x="3272433" y="2169469"/>
                <a:ext cx="577255" cy="658724"/>
                <a:chOff x="6308340" y="4340009"/>
                <a:chExt cx="577255" cy="658724"/>
              </a:xfrm>
            </p:grpSpPr>
            <p:cxnSp>
              <p:nvCxnSpPr>
                <p:cNvPr id="902" name="Straight Arrow Connector 901"/>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3" name="Straight Arrow Connector 902"/>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4" name="Straight Arrow Connector 903"/>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5" name="Straight Arrow Connector 904"/>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6" name="Straight Arrow Connector 905"/>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07" name="Oval 906"/>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364"/>
              <p:cNvGrpSpPr/>
              <p:nvPr/>
            </p:nvGrpSpPr>
            <p:grpSpPr>
              <a:xfrm>
                <a:off x="4278273" y="2531419"/>
                <a:ext cx="577255" cy="658724"/>
                <a:chOff x="6308340" y="4340009"/>
                <a:chExt cx="577255" cy="658724"/>
              </a:xfrm>
            </p:grpSpPr>
            <p:cxnSp>
              <p:nvCxnSpPr>
                <p:cNvPr id="891" name="Straight Arrow Connector 890"/>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2" name="Straight Arrow Connector 891"/>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3" name="Straight Arrow Connector 892"/>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4" name="Straight Arrow Connector 893"/>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96" name="Oval 895"/>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376"/>
              <p:cNvGrpSpPr/>
              <p:nvPr/>
            </p:nvGrpSpPr>
            <p:grpSpPr>
              <a:xfrm>
                <a:off x="4057293" y="1929439"/>
                <a:ext cx="577255" cy="658724"/>
                <a:chOff x="6308340" y="4340009"/>
                <a:chExt cx="577255" cy="658724"/>
              </a:xfrm>
            </p:grpSpPr>
            <p:cxnSp>
              <p:nvCxnSpPr>
                <p:cNvPr id="880" name="Straight Arrow Connector 879"/>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1" name="Straight Arrow Connector 880"/>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2" name="Straight Arrow Connector 881"/>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3" name="Straight Arrow Connector 882"/>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4" name="Straight Arrow Connector 883"/>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85" name="Oval 884"/>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262"/>
            <p:cNvGrpSpPr/>
            <p:nvPr/>
          </p:nvGrpSpPr>
          <p:grpSpPr>
            <a:xfrm>
              <a:off x="1078534" y="2815589"/>
              <a:ext cx="883616" cy="882937"/>
              <a:chOff x="1086155" y="2437825"/>
              <a:chExt cx="1423075" cy="1420724"/>
            </a:xfrm>
          </p:grpSpPr>
          <p:grpSp>
            <p:nvGrpSpPr>
              <p:cNvPr id="166" name="Group 492"/>
              <p:cNvGrpSpPr/>
              <p:nvPr/>
            </p:nvGrpSpPr>
            <p:grpSpPr>
              <a:xfrm>
                <a:off x="1086155" y="3138865"/>
                <a:ext cx="653455" cy="719684"/>
                <a:chOff x="2547870" y="4271429"/>
                <a:chExt cx="653455" cy="719684"/>
              </a:xfrm>
            </p:grpSpPr>
            <p:cxnSp>
              <p:nvCxnSpPr>
                <p:cNvPr id="860" name="Straight Arrow Connector 859"/>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1" name="Straight Arrow Connector 860"/>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2" name="Straight Arrow Connector 861"/>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3" name="Straight Arrow Connector 862"/>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4" name="Straight Arrow Connector 863"/>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5" name="Straight Arrow Connector 864"/>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6" name="Straight Arrow Connector 865"/>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7" name="Straight Arrow Connector 866"/>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68" name="Oval 867"/>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211"/>
              <p:cNvGrpSpPr/>
              <p:nvPr/>
            </p:nvGrpSpPr>
            <p:grpSpPr>
              <a:xfrm rot="20835891">
                <a:off x="1752906" y="3089340"/>
                <a:ext cx="653455" cy="719684"/>
                <a:chOff x="2547870" y="4271429"/>
                <a:chExt cx="653455" cy="719684"/>
              </a:xfrm>
            </p:grpSpPr>
            <p:cxnSp>
              <p:nvCxnSpPr>
                <p:cNvPr id="844" name="Straight Arrow Connector 843"/>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5" name="Straight Arrow Connector 844"/>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6" name="Straight Arrow Connector 845"/>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7" name="Straight Arrow Connector 846"/>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8" name="Straight Arrow Connector 847"/>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9" name="Straight Arrow Connector 848"/>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50" name="Straight Arrow Connector 849"/>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51" name="Straight Arrow Connector 850"/>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52" name="Oval 851"/>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228"/>
              <p:cNvGrpSpPr/>
              <p:nvPr/>
            </p:nvGrpSpPr>
            <p:grpSpPr>
              <a:xfrm>
                <a:off x="1855775" y="2437825"/>
                <a:ext cx="653455" cy="719684"/>
                <a:chOff x="2547870" y="4271429"/>
                <a:chExt cx="653455" cy="719684"/>
              </a:xfrm>
            </p:grpSpPr>
            <p:cxnSp>
              <p:nvCxnSpPr>
                <p:cNvPr id="828" name="Straight Arrow Connector 827"/>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29" name="Straight Arrow Connector 828"/>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0" name="Straight Arrow Connector 829"/>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1" name="Straight Arrow Connector 830"/>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2" name="Straight Arrow Connector 831"/>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3" name="Straight Arrow Connector 832"/>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4" name="Straight Arrow Connector 833"/>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5" name="Straight Arrow Connector 834"/>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36" name="Oval 835"/>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245"/>
              <p:cNvGrpSpPr/>
              <p:nvPr/>
            </p:nvGrpSpPr>
            <p:grpSpPr>
              <a:xfrm rot="10800000">
                <a:off x="1116635" y="2502595"/>
                <a:ext cx="653455" cy="719684"/>
                <a:chOff x="2547870" y="4271429"/>
                <a:chExt cx="653455" cy="719684"/>
              </a:xfrm>
            </p:grpSpPr>
            <p:cxnSp>
              <p:nvCxnSpPr>
                <p:cNvPr id="812" name="Straight Arrow Connector 811"/>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3" name="Straight Arrow Connector 812"/>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4" name="Straight Arrow Connector 813"/>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5" name="Straight Arrow Connector 814"/>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6" name="Straight Arrow Connector 815"/>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7" name="Straight Arrow Connector 816"/>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8" name="Straight Arrow Connector 817"/>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9" name="Straight Arrow Connector 818"/>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20" name="Oval 819"/>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210"/>
            <p:cNvGrpSpPr/>
            <p:nvPr/>
          </p:nvGrpSpPr>
          <p:grpSpPr>
            <a:xfrm>
              <a:off x="922665" y="2145036"/>
              <a:ext cx="1005196" cy="735332"/>
              <a:chOff x="408315" y="3386379"/>
              <a:chExt cx="1531685" cy="1171155"/>
            </a:xfrm>
          </p:grpSpPr>
          <p:grpSp>
            <p:nvGrpSpPr>
              <p:cNvPr id="197" name="Group 491"/>
              <p:cNvGrpSpPr/>
              <p:nvPr/>
            </p:nvGrpSpPr>
            <p:grpSpPr>
              <a:xfrm>
                <a:off x="870875" y="3940185"/>
                <a:ext cx="596685" cy="617349"/>
                <a:chOff x="1046135" y="4458345"/>
                <a:chExt cx="596685" cy="617349"/>
              </a:xfrm>
            </p:grpSpPr>
            <p:cxnSp>
              <p:nvCxnSpPr>
                <p:cNvPr id="795" name="Straight Arrow Connector 794"/>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96" name="Oval 795"/>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1" name="Straight Arrow Connector 800"/>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2" name="Straight Arrow Connector 801"/>
                <p:cNvCxnSpPr>
                  <a:endCxn id="805"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3" name="Straight Arrow Connector 802"/>
                <p:cNvCxnSpPr>
                  <a:endCxn id="804"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04" name="Oval 803"/>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6" name="Straight Arrow Connector 805"/>
                <p:cNvCxnSpPr>
                  <a:endCxn id="799"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7" name="Straight Arrow Connector 806"/>
                <p:cNvCxnSpPr>
                  <a:endCxn id="800"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11" name="Group 168"/>
              <p:cNvGrpSpPr/>
              <p:nvPr/>
            </p:nvGrpSpPr>
            <p:grpSpPr>
              <a:xfrm>
                <a:off x="408315" y="3608198"/>
                <a:ext cx="596685" cy="617349"/>
                <a:chOff x="1046135" y="4458345"/>
                <a:chExt cx="596685" cy="617349"/>
              </a:xfrm>
            </p:grpSpPr>
            <p:cxnSp>
              <p:nvCxnSpPr>
                <p:cNvPr id="782" name="Straight Arrow Connector 781"/>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83" name="Oval 782"/>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8" name="Straight Arrow Connector 787"/>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89" name="Straight Arrow Connector 788"/>
                <p:cNvCxnSpPr>
                  <a:endCxn id="792"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90" name="Straight Arrow Connector 789"/>
                <p:cNvCxnSpPr>
                  <a:endCxn id="791"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91" name="Oval 790"/>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3" name="Straight Arrow Connector 792"/>
                <p:cNvCxnSpPr>
                  <a:endCxn id="786"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a:endCxn id="787"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12" name="Group 182"/>
              <p:cNvGrpSpPr/>
              <p:nvPr/>
            </p:nvGrpSpPr>
            <p:grpSpPr>
              <a:xfrm>
                <a:off x="880819" y="3386379"/>
                <a:ext cx="596685" cy="617349"/>
                <a:chOff x="1046135" y="4458345"/>
                <a:chExt cx="596685" cy="617349"/>
              </a:xfrm>
            </p:grpSpPr>
            <p:cxnSp>
              <p:nvCxnSpPr>
                <p:cNvPr id="769" name="Straight Arrow Connector 768"/>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70" name="Oval 769"/>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5" name="Straight Arrow Connector 774"/>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76" name="Straight Arrow Connector 775"/>
                <p:cNvCxnSpPr>
                  <a:endCxn id="779"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77" name="Straight Arrow Connector 776"/>
                <p:cNvCxnSpPr>
                  <a:endCxn id="778"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78" name="Oval 777"/>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0" name="Straight Arrow Connector 779"/>
                <p:cNvCxnSpPr>
                  <a:endCxn id="773"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81" name="Straight Arrow Connector 780"/>
                <p:cNvCxnSpPr>
                  <a:endCxn id="774"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980" name="Group 196"/>
              <p:cNvGrpSpPr/>
              <p:nvPr/>
            </p:nvGrpSpPr>
            <p:grpSpPr>
              <a:xfrm>
                <a:off x="1343315" y="3719205"/>
                <a:ext cx="596685" cy="617349"/>
                <a:chOff x="1046135" y="4458345"/>
                <a:chExt cx="596685" cy="617349"/>
              </a:xfrm>
            </p:grpSpPr>
            <p:cxnSp>
              <p:nvCxnSpPr>
                <p:cNvPr id="756" name="Straight Arrow Connector 755"/>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57" name="Oval 756"/>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2" name="Straight Arrow Connector 761"/>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3" name="Straight Arrow Connector 762"/>
                <p:cNvCxnSpPr>
                  <a:endCxn id="766"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4" name="Straight Arrow Connector 763"/>
                <p:cNvCxnSpPr>
                  <a:endCxn id="765"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65" name="Oval 764"/>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7" name="Straight Arrow Connector 766"/>
                <p:cNvCxnSpPr>
                  <a:endCxn id="760"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8" name="Straight Arrow Connector 767"/>
                <p:cNvCxnSpPr>
                  <a:endCxn id="761"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grpSp>
        <p:nvGrpSpPr>
          <p:cNvPr id="981" name="Group 980"/>
          <p:cNvGrpSpPr/>
          <p:nvPr/>
        </p:nvGrpSpPr>
        <p:grpSpPr>
          <a:xfrm>
            <a:off x="857895" y="4141470"/>
            <a:ext cx="6377295" cy="1020596"/>
            <a:chOff x="857895" y="4141470"/>
            <a:chExt cx="6377295" cy="1020596"/>
          </a:xfrm>
        </p:grpSpPr>
        <p:grpSp>
          <p:nvGrpSpPr>
            <p:cNvPr id="982" name="Group 210"/>
            <p:cNvGrpSpPr/>
            <p:nvPr/>
          </p:nvGrpSpPr>
          <p:grpSpPr>
            <a:xfrm>
              <a:off x="857895" y="4339596"/>
              <a:ext cx="1005196" cy="735332"/>
              <a:chOff x="408315" y="3386379"/>
              <a:chExt cx="1531685" cy="1171155"/>
            </a:xfrm>
          </p:grpSpPr>
          <p:grpSp>
            <p:nvGrpSpPr>
              <p:cNvPr id="1276" name="Group 491"/>
              <p:cNvGrpSpPr/>
              <p:nvPr/>
            </p:nvGrpSpPr>
            <p:grpSpPr>
              <a:xfrm>
                <a:off x="870875" y="3940185"/>
                <a:ext cx="596685" cy="617349"/>
                <a:chOff x="1046135" y="4458345"/>
                <a:chExt cx="596685" cy="617349"/>
              </a:xfrm>
            </p:grpSpPr>
            <p:cxnSp>
              <p:nvCxnSpPr>
                <p:cNvPr id="1319" name="Straight Arrow Connector 1318"/>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20" name="Oval 1319"/>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Oval 1320"/>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Oval 1321"/>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Oval 1322"/>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Oval 1323"/>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5" name="Straight Arrow Connector 1324"/>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26" name="Straight Arrow Connector 1325"/>
                <p:cNvCxnSpPr>
                  <a:endCxn id="1329"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27" name="Straight Arrow Connector 1326"/>
                <p:cNvCxnSpPr>
                  <a:endCxn id="1328"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28" name="Oval 1327"/>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0" name="Straight Arrow Connector 1329"/>
                <p:cNvCxnSpPr>
                  <a:endCxn id="1323"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31" name="Straight Arrow Connector 1330"/>
                <p:cNvCxnSpPr>
                  <a:endCxn id="1324"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77" name="Group 168"/>
              <p:cNvGrpSpPr/>
              <p:nvPr/>
            </p:nvGrpSpPr>
            <p:grpSpPr>
              <a:xfrm>
                <a:off x="408315" y="3608198"/>
                <a:ext cx="596685" cy="617349"/>
                <a:chOff x="1046135" y="4458345"/>
                <a:chExt cx="596685" cy="617349"/>
              </a:xfrm>
            </p:grpSpPr>
            <p:cxnSp>
              <p:nvCxnSpPr>
                <p:cNvPr id="1306" name="Straight Arrow Connector 1305"/>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07" name="Oval 1306"/>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7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Oval 17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Oval 17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Oval 17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2" name="Straight Arrow Connector 1311"/>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3" name="Straight Arrow Connector 1312"/>
                <p:cNvCxnSpPr>
                  <a:endCxn id="1316"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4" name="Straight Arrow Connector 1313"/>
                <p:cNvCxnSpPr>
                  <a:endCxn id="1315"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15" name="Oval 1314"/>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7" name="Straight Arrow Connector 131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8" name="Straight Arrow Connector 1317"/>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78" name="Group 182"/>
              <p:cNvGrpSpPr/>
              <p:nvPr/>
            </p:nvGrpSpPr>
            <p:grpSpPr>
              <a:xfrm>
                <a:off x="880819" y="3386379"/>
                <a:ext cx="596685" cy="617349"/>
                <a:chOff x="1046135" y="4458345"/>
                <a:chExt cx="596685" cy="617349"/>
              </a:xfrm>
            </p:grpSpPr>
            <p:cxnSp>
              <p:nvCxnSpPr>
                <p:cNvPr id="1293" name="Straight Arrow Connector 1292"/>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94" name="Oval 1293"/>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Oval 1294"/>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Oval 1295"/>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Oval 1297"/>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9" name="Straight Arrow Connector 1298"/>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0" name="Straight Arrow Connector 1299"/>
                <p:cNvCxnSpPr>
                  <a:endCxn id="1303"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1" name="Straight Arrow Connector 1300"/>
                <p:cNvCxnSpPr>
                  <a:endCxn id="1302"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02" name="Oval 1301"/>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Oval 1302"/>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4" name="Straight Arrow Connector 1303"/>
                <p:cNvCxnSpPr>
                  <a:endCxn id="1297"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5" name="Straight Arrow Connector 1304"/>
                <p:cNvCxnSpPr>
                  <a:endCxn id="1298"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79" name="Group 196"/>
              <p:cNvGrpSpPr/>
              <p:nvPr/>
            </p:nvGrpSpPr>
            <p:grpSpPr>
              <a:xfrm>
                <a:off x="1343315" y="3719205"/>
                <a:ext cx="596685" cy="617349"/>
                <a:chOff x="1046135" y="4458345"/>
                <a:chExt cx="596685" cy="617349"/>
              </a:xfrm>
            </p:grpSpPr>
            <p:cxnSp>
              <p:nvCxnSpPr>
                <p:cNvPr id="1280" name="Straight Arrow Connector 1279"/>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81" name="Oval 1280"/>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Oval 128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6" name="Straight Arrow Connector 1285"/>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87" name="Straight Arrow Connector 1286"/>
                <p:cNvCxnSpPr>
                  <a:endCxn id="1290"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88" name="Straight Arrow Connector 1287"/>
                <p:cNvCxnSpPr>
                  <a:endCxn id="1289"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89" name="Oval 1288"/>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Oval 1289"/>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1" name="Straight Arrow Connector 1290"/>
                <p:cNvCxnSpPr>
                  <a:endCxn id="1284"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2" name="Straight Arrow Connector 1291"/>
                <p:cNvCxnSpPr>
                  <a:endCxn id="1285"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983" name="Group 262"/>
            <p:cNvGrpSpPr/>
            <p:nvPr/>
          </p:nvGrpSpPr>
          <p:grpSpPr>
            <a:xfrm>
              <a:off x="2274874" y="4229099"/>
              <a:ext cx="883616" cy="882937"/>
              <a:chOff x="1086155" y="2437825"/>
              <a:chExt cx="1423075" cy="1420724"/>
            </a:xfrm>
          </p:grpSpPr>
          <p:grpSp>
            <p:nvGrpSpPr>
              <p:cNvPr id="1208" name="Group 492"/>
              <p:cNvGrpSpPr/>
              <p:nvPr/>
            </p:nvGrpSpPr>
            <p:grpSpPr>
              <a:xfrm>
                <a:off x="1086155" y="3138865"/>
                <a:ext cx="653455" cy="719684"/>
                <a:chOff x="2547870" y="4271429"/>
                <a:chExt cx="653455" cy="719684"/>
              </a:xfrm>
            </p:grpSpPr>
            <p:cxnSp>
              <p:nvCxnSpPr>
                <p:cNvPr id="1260" name="Straight Arrow Connector 1259"/>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1" name="Straight Arrow Connector 1260"/>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2" name="Straight Arrow Connector 1261"/>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3" name="Straight Arrow Connector 1262"/>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4" name="Straight Arrow Connector 1263"/>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5" name="Straight Arrow Connector 1264"/>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6" name="Straight Arrow Connector 1265"/>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7" name="Straight Arrow Connector 1266"/>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68" name="Oval 1267"/>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 name="Oval 1268"/>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Oval 1269"/>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1" name="Oval 1270"/>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271"/>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Oval 1272"/>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Oval 1274"/>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9" name="Group 211"/>
              <p:cNvGrpSpPr/>
              <p:nvPr/>
            </p:nvGrpSpPr>
            <p:grpSpPr>
              <a:xfrm rot="20835891">
                <a:off x="1752906" y="3089338"/>
                <a:ext cx="653455" cy="719684"/>
                <a:chOff x="2547870" y="4271429"/>
                <a:chExt cx="653455" cy="719684"/>
              </a:xfrm>
            </p:grpSpPr>
            <p:cxnSp>
              <p:nvCxnSpPr>
                <p:cNvPr id="1244" name="Straight Arrow Connector 1243"/>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5" name="Straight Arrow Connector 1244"/>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6" name="Straight Arrow Connector 1245"/>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7" name="Straight Arrow Connector 1246"/>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8" name="Straight Arrow Connector 1247"/>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9" name="Straight Arrow Connector 1248"/>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0" name="Straight Arrow Connector 1249"/>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1" name="Straight Arrow Connector 1250"/>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52" name="Oval 1251"/>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Oval 1252"/>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5" name="Oval 1254"/>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Oval 1256"/>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Oval 1258"/>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0" name="Group 228"/>
              <p:cNvGrpSpPr/>
              <p:nvPr/>
            </p:nvGrpSpPr>
            <p:grpSpPr>
              <a:xfrm>
                <a:off x="1855775" y="2437825"/>
                <a:ext cx="653455" cy="719684"/>
                <a:chOff x="2547870" y="4271429"/>
                <a:chExt cx="653455" cy="719684"/>
              </a:xfrm>
            </p:grpSpPr>
            <p:cxnSp>
              <p:nvCxnSpPr>
                <p:cNvPr id="1228" name="Straight Arrow Connector 1227"/>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9" name="Straight Arrow Connector 1228"/>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0" name="Straight Arrow Connector 1229"/>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1" name="Straight Arrow Connector 1230"/>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2" name="Straight Arrow Connector 1231"/>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3" name="Straight Arrow Connector 1232"/>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4" name="Straight Arrow Connector 1233"/>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5" name="Straight Arrow Connector 1234"/>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36" name="Oval 1235"/>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val 1236"/>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Oval 1237"/>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Oval 1238"/>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Oval 1239"/>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Oval 1240"/>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241"/>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Oval 1242"/>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1" name="Group 245"/>
              <p:cNvGrpSpPr/>
              <p:nvPr/>
            </p:nvGrpSpPr>
            <p:grpSpPr>
              <a:xfrm rot="10800000">
                <a:off x="1116635" y="2502595"/>
                <a:ext cx="653455" cy="719684"/>
                <a:chOff x="2547870" y="4271429"/>
                <a:chExt cx="653455" cy="719684"/>
              </a:xfrm>
            </p:grpSpPr>
            <p:cxnSp>
              <p:nvCxnSpPr>
                <p:cNvPr id="1212" name="Straight Arrow Connector 1211"/>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3" name="Straight Arrow Connector 1212"/>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4" name="Straight Arrow Connector 1213"/>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5" name="Straight Arrow Connector 1214"/>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6" name="Straight Arrow Connector 1215"/>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7" name="Straight Arrow Connector 1216"/>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8" name="Straight Arrow Connector 1217"/>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9" name="Straight Arrow Connector 1218"/>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20" name="Oval 1219"/>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Oval 1220"/>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Oval 1221"/>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Oval 1223"/>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val 1224"/>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Oval 1225"/>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Oval 1226"/>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1" name="Group 308"/>
            <p:cNvGrpSpPr/>
            <p:nvPr/>
          </p:nvGrpSpPr>
          <p:grpSpPr>
            <a:xfrm>
              <a:off x="3577357" y="4225292"/>
              <a:ext cx="1135619" cy="936775"/>
              <a:chOff x="1394226" y="2343072"/>
              <a:chExt cx="1880161" cy="1474064"/>
            </a:xfrm>
          </p:grpSpPr>
          <p:grpSp>
            <p:nvGrpSpPr>
              <p:cNvPr id="1148" name="Group 493"/>
              <p:cNvGrpSpPr/>
              <p:nvPr/>
            </p:nvGrpSpPr>
            <p:grpSpPr>
              <a:xfrm>
                <a:off x="1394226" y="2983152"/>
                <a:ext cx="742949" cy="833984"/>
                <a:chOff x="3826166" y="4099979"/>
                <a:chExt cx="742949" cy="833984"/>
              </a:xfrm>
            </p:grpSpPr>
            <p:cxnSp>
              <p:nvCxnSpPr>
                <p:cNvPr id="1194" name="Straight Arrow Connector 1193"/>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5" name="Straight Arrow Connector 1194"/>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6" name="Straight Arrow Connector 1195"/>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7" name="Straight Arrow Connector 1196"/>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8" name="Straight Arrow Connector 1197"/>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9" name="Straight Arrow Connector 1198"/>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0" name="Straight Arrow Connector 1199"/>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01" name="Oval 1200"/>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Oval 1201"/>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263"/>
              <p:cNvGrpSpPr/>
              <p:nvPr/>
            </p:nvGrpSpPr>
            <p:grpSpPr>
              <a:xfrm>
                <a:off x="2140986" y="2895522"/>
                <a:ext cx="742949" cy="833984"/>
                <a:chOff x="3826166" y="4099979"/>
                <a:chExt cx="742949" cy="833984"/>
              </a:xfrm>
            </p:grpSpPr>
            <p:cxnSp>
              <p:nvCxnSpPr>
                <p:cNvPr id="1180" name="Straight Arrow Connector 1179"/>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1" name="Straight Arrow Connector 1180"/>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2" name="Straight Arrow Connector 1181"/>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3" name="Straight Arrow Connector 1182"/>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4" name="Straight Arrow Connector 1183"/>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5" name="Straight Arrow Connector 1184"/>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6" name="Straight Arrow Connector 1185"/>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87" name="Oval 1186"/>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Oval 1187"/>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Oval 1188"/>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Oval 1189"/>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Oval 1190"/>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Oval 1191"/>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278"/>
              <p:cNvGrpSpPr/>
              <p:nvPr/>
            </p:nvGrpSpPr>
            <p:grpSpPr>
              <a:xfrm rot="2909657">
                <a:off x="2506547" y="2556430"/>
                <a:ext cx="742949" cy="792730"/>
                <a:chOff x="3826166" y="4099979"/>
                <a:chExt cx="742949" cy="833984"/>
              </a:xfrm>
            </p:grpSpPr>
            <p:cxnSp>
              <p:nvCxnSpPr>
                <p:cNvPr id="1166" name="Straight Arrow Connector 1165"/>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7" name="Straight Arrow Connector 1166"/>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8" name="Straight Arrow Connector 1167"/>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9" name="Straight Arrow Connector 1168"/>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0" name="Straight Arrow Connector 1169"/>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1" name="Straight Arrow Connector 1170"/>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2" name="Straight Arrow Connector 1171"/>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73" name="Oval 1172"/>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Oval 1173"/>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1174"/>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Oval 1175"/>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Oval 1177"/>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Oval 1178"/>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1" name="Group 293"/>
              <p:cNvGrpSpPr/>
              <p:nvPr/>
            </p:nvGrpSpPr>
            <p:grpSpPr>
              <a:xfrm>
                <a:off x="1527576" y="2343072"/>
                <a:ext cx="742949" cy="833984"/>
                <a:chOff x="3826166" y="4099979"/>
                <a:chExt cx="742949" cy="833984"/>
              </a:xfrm>
            </p:grpSpPr>
            <p:cxnSp>
              <p:nvCxnSpPr>
                <p:cNvPr id="1152" name="Straight Arrow Connector 1151"/>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3" name="Straight Arrow Connector 1152"/>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4" name="Straight Arrow Connector 1153"/>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5" name="Straight Arrow Connector 1154"/>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6" name="Straight Arrow Connector 1155"/>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7" name="Straight Arrow Connector 1156"/>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8" name="Straight Arrow Connector 1157"/>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59" name="Oval 1158"/>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Oval 1159"/>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Oval 1160"/>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Oval 1161"/>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Oval 1162"/>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1163"/>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Oval 1164"/>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2" name="Group 351"/>
            <p:cNvGrpSpPr/>
            <p:nvPr/>
          </p:nvGrpSpPr>
          <p:grpSpPr>
            <a:xfrm>
              <a:off x="4996229" y="4141470"/>
              <a:ext cx="1111200" cy="1001063"/>
              <a:chOff x="3468420" y="2150915"/>
              <a:chExt cx="1809339" cy="1357129"/>
            </a:xfrm>
          </p:grpSpPr>
          <p:grpSp>
            <p:nvGrpSpPr>
              <p:cNvPr id="1092" name="Group 494"/>
              <p:cNvGrpSpPr/>
              <p:nvPr/>
            </p:nvGrpSpPr>
            <p:grpSpPr>
              <a:xfrm rot="3433791">
                <a:off x="3452004" y="2680506"/>
                <a:ext cx="756325" cy="723494"/>
                <a:chOff x="5222490" y="4191419"/>
                <a:chExt cx="756325" cy="723494"/>
              </a:xfrm>
            </p:grpSpPr>
            <p:cxnSp>
              <p:nvCxnSpPr>
                <p:cNvPr id="1135" name="Straight Arrow Connector 1134"/>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6" name="Straight Arrow Connector 1135"/>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7" name="Straight Arrow Connector 1136"/>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8" name="Straight Arrow Connector 1137"/>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9" name="Straight Arrow Connector 1138"/>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0" name="Straight Arrow Connector 1139"/>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41" name="Oval 1140"/>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Oval 1141"/>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Oval 1143"/>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1144"/>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Oval 1145"/>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1146"/>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3" name="Group 309"/>
              <p:cNvGrpSpPr/>
              <p:nvPr/>
            </p:nvGrpSpPr>
            <p:grpSpPr>
              <a:xfrm>
                <a:off x="3913010" y="2150915"/>
                <a:ext cx="756325" cy="723494"/>
                <a:chOff x="5222490" y="4191419"/>
                <a:chExt cx="756325" cy="723494"/>
              </a:xfrm>
            </p:grpSpPr>
            <p:cxnSp>
              <p:nvCxnSpPr>
                <p:cNvPr id="1122" name="Straight Arrow Connector 1121"/>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3" name="Straight Arrow Connector 1122"/>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4" name="Straight Arrow Connector 1123"/>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5" name="Straight Arrow Connector 1124"/>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6" name="Straight Arrow Connector 1125"/>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7" name="Straight Arrow Connector 1126"/>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28" name="Oval 1127"/>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Oval 1128"/>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Oval 1129"/>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Oval 1130"/>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131"/>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Oval 1132"/>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1133"/>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4" name="Group 323"/>
              <p:cNvGrpSpPr/>
              <p:nvPr/>
            </p:nvGrpSpPr>
            <p:grpSpPr>
              <a:xfrm rot="18127000">
                <a:off x="4042550" y="2688125"/>
                <a:ext cx="756325" cy="723494"/>
                <a:chOff x="5222490" y="4191419"/>
                <a:chExt cx="756325" cy="723494"/>
              </a:xfrm>
            </p:grpSpPr>
            <p:cxnSp>
              <p:nvCxnSpPr>
                <p:cNvPr id="1109" name="Straight Arrow Connector 1108"/>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0" name="Straight Arrow Connector 1109"/>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1" name="Straight Arrow Connector 1110"/>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2" name="Straight Arrow Connector 1111"/>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3" name="Straight Arrow Connector 1112"/>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4" name="Straight Arrow Connector 1113"/>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15" name="Oval 1114"/>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Oval 1115"/>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1116"/>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Oval 1117"/>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Oval 1118"/>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Oval 1119"/>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Oval 1120"/>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5" name="Group 337"/>
              <p:cNvGrpSpPr/>
              <p:nvPr/>
            </p:nvGrpSpPr>
            <p:grpSpPr>
              <a:xfrm rot="7185673">
                <a:off x="4537849" y="2768135"/>
                <a:ext cx="756325" cy="723494"/>
                <a:chOff x="5222490" y="4191419"/>
                <a:chExt cx="756325" cy="723494"/>
              </a:xfrm>
            </p:grpSpPr>
            <p:cxnSp>
              <p:nvCxnSpPr>
                <p:cNvPr id="1096" name="Straight Arrow Connector 1095"/>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7" name="Straight Arrow Connector 1096"/>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8" name="Straight Arrow Connector 1097"/>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9" name="Straight Arrow Connector 1098"/>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0" name="Straight Arrow Connector 1099"/>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1" name="Straight Arrow Connector 1100"/>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02" name="Oval 1101"/>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Oval 1102"/>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1105"/>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388"/>
            <p:cNvGrpSpPr/>
            <p:nvPr/>
          </p:nvGrpSpPr>
          <p:grpSpPr>
            <a:xfrm>
              <a:off x="6309360" y="4305298"/>
              <a:ext cx="925830" cy="732691"/>
              <a:chOff x="3272433" y="1929439"/>
              <a:chExt cx="1583095" cy="1272134"/>
            </a:xfrm>
          </p:grpSpPr>
          <p:grpSp>
            <p:nvGrpSpPr>
              <p:cNvPr id="1044" name="Group 495"/>
              <p:cNvGrpSpPr/>
              <p:nvPr/>
            </p:nvGrpSpPr>
            <p:grpSpPr>
              <a:xfrm>
                <a:off x="3794403" y="2542849"/>
                <a:ext cx="577255" cy="658724"/>
                <a:chOff x="6308340" y="4340009"/>
                <a:chExt cx="577255" cy="658724"/>
              </a:xfrm>
            </p:grpSpPr>
            <p:cxnSp>
              <p:nvCxnSpPr>
                <p:cNvPr id="1081" name="Straight Arrow Connector 1080"/>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2" name="Straight Arrow Connector 1081"/>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3" name="Straight Arrow Connector 1082"/>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4" name="Straight Arrow Connector 1083"/>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5" name="Straight Arrow Connector 1084"/>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86" name="Oval 1085"/>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val 1088"/>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352"/>
              <p:cNvGrpSpPr/>
              <p:nvPr/>
            </p:nvGrpSpPr>
            <p:grpSpPr>
              <a:xfrm>
                <a:off x="3272433" y="2169469"/>
                <a:ext cx="577255" cy="658724"/>
                <a:chOff x="6308340" y="4340009"/>
                <a:chExt cx="577255" cy="658724"/>
              </a:xfrm>
            </p:grpSpPr>
            <p:cxnSp>
              <p:nvCxnSpPr>
                <p:cNvPr id="1070" name="Straight Arrow Connector 1069"/>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1" name="Straight Arrow Connector 1070"/>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2" name="Straight Arrow Connector 1071"/>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3" name="Straight Arrow Connector 1072"/>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4" name="Straight Arrow Connector 1073"/>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75" name="Oval 1074"/>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364"/>
              <p:cNvGrpSpPr/>
              <p:nvPr/>
            </p:nvGrpSpPr>
            <p:grpSpPr>
              <a:xfrm>
                <a:off x="4278273" y="2531419"/>
                <a:ext cx="577255" cy="658724"/>
                <a:chOff x="6308340" y="4340009"/>
                <a:chExt cx="577255" cy="658724"/>
              </a:xfrm>
            </p:grpSpPr>
            <p:cxnSp>
              <p:nvCxnSpPr>
                <p:cNvPr id="1059" name="Straight Arrow Connector 1058"/>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0" name="Straight Arrow Connector 1059"/>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1" name="Straight Arrow Connector 1060"/>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2" name="Straight Arrow Connector 1061"/>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3" name="Straight Arrow Connector 1062"/>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64" name="Oval 1063"/>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val 1064"/>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1065"/>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376"/>
              <p:cNvGrpSpPr/>
              <p:nvPr/>
            </p:nvGrpSpPr>
            <p:grpSpPr>
              <a:xfrm>
                <a:off x="4057293" y="1929439"/>
                <a:ext cx="577255" cy="658724"/>
                <a:chOff x="6308340" y="4340009"/>
                <a:chExt cx="577255" cy="658724"/>
              </a:xfrm>
            </p:grpSpPr>
            <p:cxnSp>
              <p:nvCxnSpPr>
                <p:cNvPr id="1048" name="Straight Arrow Connector 1047"/>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9" name="Straight Arrow Connector 1048"/>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0" name="Straight Arrow Connector 1049"/>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2" name="Straight Arrow Connector 1051"/>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53" name="Oval 1052"/>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3.0: Next Generation IT</a:t>
            </a:r>
            <a:endParaRPr lang="en-US" dirty="0"/>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21</a:t>
            </a:fld>
            <a:r>
              <a:rPr lang="en-US" smtClean="0"/>
              <a:t> </a:t>
            </a:r>
            <a:endParaRPr lang="en-US"/>
          </a:p>
        </p:txBody>
      </p:sp>
      <p:pic>
        <p:nvPicPr>
          <p:cNvPr id="17"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731556" y="5340912"/>
            <a:ext cx="1137757" cy="1251032"/>
          </a:xfrm>
          <a:prstGeom prst="rect">
            <a:avLst/>
          </a:prstGeom>
          <a:noFill/>
        </p:spPr>
      </p:pic>
      <p:pic>
        <p:nvPicPr>
          <p:cNvPr id="18"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2108322" y="5322833"/>
            <a:ext cx="1137757" cy="1251032"/>
          </a:xfrm>
          <a:prstGeom prst="rect">
            <a:avLst/>
          </a:prstGeom>
          <a:noFill/>
        </p:spPr>
      </p:pic>
      <p:pic>
        <p:nvPicPr>
          <p:cNvPr id="19"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3438593" y="5327999"/>
            <a:ext cx="1137757" cy="1251032"/>
          </a:xfrm>
          <a:prstGeom prst="rect">
            <a:avLst/>
          </a:prstGeom>
          <a:noFill/>
        </p:spPr>
      </p:pic>
      <p:pic>
        <p:nvPicPr>
          <p:cNvPr id="20"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4923847" y="5325415"/>
            <a:ext cx="1137757" cy="1251032"/>
          </a:xfrm>
          <a:prstGeom prst="rect">
            <a:avLst/>
          </a:prstGeom>
          <a:noFill/>
        </p:spPr>
      </p:pic>
      <p:pic>
        <p:nvPicPr>
          <p:cNvPr id="21"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6223122" y="5307334"/>
            <a:ext cx="1137757" cy="1251032"/>
          </a:xfrm>
          <a:prstGeom prst="rect">
            <a:avLst/>
          </a:prstGeom>
          <a:noFill/>
        </p:spPr>
      </p:pic>
      <p:pic>
        <p:nvPicPr>
          <p:cNvPr id="1037" name="Picture 13" descr="C:\Documents and Settings\mguiton\Local Settings\Temporary Internet Files\Content.IE5\UPJ6DBTV\MC910216337[1].png"/>
          <p:cNvPicPr>
            <a:picLocks noChangeAspect="1" noChangeArrowheads="1"/>
          </p:cNvPicPr>
          <p:nvPr/>
        </p:nvPicPr>
        <p:blipFill>
          <a:blip r:embed="rId3" cstate="print"/>
          <a:srcRect/>
          <a:stretch>
            <a:fillRect/>
          </a:stretch>
        </p:blipFill>
        <p:spPr bwMode="auto">
          <a:xfrm>
            <a:off x="6614160" y="912586"/>
            <a:ext cx="2529840" cy="1419910"/>
          </a:xfrm>
          <a:prstGeom prst="rect">
            <a:avLst/>
          </a:prstGeom>
          <a:noFill/>
        </p:spPr>
      </p:pic>
      <p:pic>
        <p:nvPicPr>
          <p:cNvPr id="30" name="Picture 19" descr="C:\Documents and Settings\mguiton\Local Settings\Temporary Internet Files\Content.IE5\1PCY4EXE\MCj04369980000[1].wmf"/>
          <p:cNvPicPr>
            <a:picLocks noGrp="1" noChangeAspect="1" noChangeArrowheads="1"/>
          </p:cNvPicPr>
          <p:nvPr>
            <p:ph idx="1"/>
          </p:nvPr>
        </p:nvPicPr>
        <p:blipFill>
          <a:blip r:embed="rId4"/>
          <a:srcRect/>
          <a:stretch>
            <a:fillRect/>
          </a:stretch>
        </p:blipFill>
        <p:spPr bwMode="auto">
          <a:xfrm>
            <a:off x="3107097" y="880844"/>
            <a:ext cx="1542394" cy="994226"/>
          </a:xfrm>
          <a:prstGeom prst="rect">
            <a:avLst/>
          </a:prstGeom>
          <a:noFill/>
        </p:spPr>
      </p:pic>
      <p:sp>
        <p:nvSpPr>
          <p:cNvPr id="398" name="TextBox 397"/>
          <p:cNvSpPr txBox="1"/>
          <p:nvPr/>
        </p:nvSpPr>
        <p:spPr>
          <a:xfrm>
            <a:off x="7418566" y="5740842"/>
            <a:ext cx="1702710" cy="892552"/>
          </a:xfrm>
          <a:prstGeom prst="rect">
            <a:avLst/>
          </a:prstGeom>
          <a:noFill/>
        </p:spPr>
        <p:txBody>
          <a:bodyPr wrap="none" rtlCol="0">
            <a:spAutoFit/>
          </a:bodyPr>
          <a:lstStyle/>
          <a:p>
            <a:r>
              <a:rPr lang="en-US" dirty="0" smtClean="0">
                <a:solidFill>
                  <a:schemeClr val="bg1"/>
                </a:solidFill>
              </a:rPr>
              <a:t>Data Silos</a:t>
            </a:r>
          </a:p>
          <a:p>
            <a:r>
              <a:rPr lang="en-US" sz="800" dirty="0" smtClean="0">
                <a:solidFill>
                  <a:schemeClr val="bg1"/>
                </a:solidFill>
              </a:rPr>
              <a:t>(Structured, semi-structured, </a:t>
            </a:r>
          </a:p>
          <a:p>
            <a:r>
              <a:rPr lang="en-US" sz="800" dirty="0" smtClean="0">
                <a:solidFill>
                  <a:schemeClr val="bg1"/>
                </a:solidFill>
              </a:rPr>
              <a:t>unstructured data -&gt; e.g. Oracle, </a:t>
            </a:r>
          </a:p>
          <a:p>
            <a:r>
              <a:rPr lang="en-US" sz="800" dirty="0" smtClean="0">
                <a:solidFill>
                  <a:schemeClr val="bg1"/>
                </a:solidFill>
              </a:rPr>
              <a:t>Sybase, </a:t>
            </a:r>
            <a:r>
              <a:rPr lang="en-US" sz="800" dirty="0" err="1" smtClean="0">
                <a:solidFill>
                  <a:schemeClr val="bg1"/>
                </a:solidFill>
              </a:rPr>
              <a:t>MySQL</a:t>
            </a:r>
            <a:r>
              <a:rPr lang="en-US" sz="800" dirty="0" smtClean="0">
                <a:solidFill>
                  <a:schemeClr val="bg1"/>
                </a:solidFill>
              </a:rPr>
              <a:t>, email, etc.)</a:t>
            </a:r>
          </a:p>
          <a:p>
            <a:endParaRPr lang="en-US" dirty="0">
              <a:solidFill>
                <a:schemeClr val="bg1"/>
              </a:solidFill>
            </a:endParaRPr>
          </a:p>
        </p:txBody>
      </p:sp>
      <p:sp>
        <p:nvSpPr>
          <p:cNvPr id="399" name="Down Arrow 398"/>
          <p:cNvSpPr/>
          <p:nvPr/>
        </p:nvSpPr>
        <p:spPr>
          <a:xfrm rot="13667124">
            <a:off x="6307471" y="2242794"/>
            <a:ext cx="135172" cy="2862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1" name="Down Arrow 400"/>
          <p:cNvSpPr/>
          <p:nvPr/>
        </p:nvSpPr>
        <p:spPr>
          <a:xfrm rot="2848657">
            <a:off x="6096374" y="2019133"/>
            <a:ext cx="135172" cy="2862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58" name="TextBox 457"/>
          <p:cNvSpPr txBox="1"/>
          <p:nvPr/>
        </p:nvSpPr>
        <p:spPr>
          <a:xfrm>
            <a:off x="7309517" y="4511602"/>
            <a:ext cx="1696298" cy="553998"/>
          </a:xfrm>
          <a:prstGeom prst="rect">
            <a:avLst/>
          </a:prstGeom>
          <a:noFill/>
        </p:spPr>
        <p:txBody>
          <a:bodyPr wrap="none" rtlCol="0">
            <a:spAutoFit/>
          </a:bodyPr>
          <a:lstStyle/>
          <a:p>
            <a:r>
              <a:rPr lang="en-US" dirty="0" smtClean="0">
                <a:solidFill>
                  <a:schemeClr val="bg1"/>
                </a:solidFill>
              </a:rPr>
              <a:t>RDF Data Stores</a:t>
            </a:r>
          </a:p>
          <a:p>
            <a:r>
              <a:rPr lang="en-US" sz="800" dirty="0" smtClean="0">
                <a:solidFill>
                  <a:schemeClr val="bg1"/>
                </a:solidFill>
              </a:rPr>
              <a:t>(Heterogeneous data converted  </a:t>
            </a:r>
          </a:p>
          <a:p>
            <a:r>
              <a:rPr lang="en-US" sz="800" dirty="0" smtClean="0">
                <a:solidFill>
                  <a:schemeClr val="bg1"/>
                </a:solidFill>
              </a:rPr>
              <a:t>to standardized RDF)</a:t>
            </a:r>
            <a:endParaRPr lang="en-US" sz="800" dirty="0">
              <a:solidFill>
                <a:schemeClr val="bg1"/>
              </a:solidFill>
            </a:endParaRPr>
          </a:p>
        </p:txBody>
      </p:sp>
      <p:sp>
        <p:nvSpPr>
          <p:cNvPr id="570" name="Down Arrow 569"/>
          <p:cNvSpPr/>
          <p:nvPr/>
        </p:nvSpPr>
        <p:spPr>
          <a:xfrm flipV="1">
            <a:off x="1305652" y="5137685"/>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2" name="Down Arrow 581"/>
          <p:cNvSpPr/>
          <p:nvPr/>
        </p:nvSpPr>
        <p:spPr>
          <a:xfrm flipV="1">
            <a:off x="2666920" y="512735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3" name="Down Arrow 582"/>
          <p:cNvSpPr/>
          <p:nvPr/>
        </p:nvSpPr>
        <p:spPr>
          <a:xfrm flipV="1">
            <a:off x="6786887" y="5109271"/>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4" name="Down Arrow 583"/>
          <p:cNvSpPr/>
          <p:nvPr/>
        </p:nvSpPr>
        <p:spPr>
          <a:xfrm flipV="1">
            <a:off x="5482445" y="5137684"/>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5" name="Down Arrow 584"/>
          <p:cNvSpPr/>
          <p:nvPr/>
        </p:nvSpPr>
        <p:spPr>
          <a:xfrm flipV="1">
            <a:off x="3999774" y="513510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0" name="TextBox 389"/>
          <p:cNvSpPr txBox="1"/>
          <p:nvPr/>
        </p:nvSpPr>
        <p:spPr>
          <a:xfrm>
            <a:off x="193729" y="898902"/>
            <a:ext cx="1000595" cy="523220"/>
          </a:xfrm>
          <a:prstGeom prst="rect">
            <a:avLst/>
          </a:prstGeom>
          <a:noFill/>
        </p:spPr>
        <p:txBody>
          <a:bodyPr wrap="none" rtlCol="0">
            <a:spAutoFit/>
          </a:bodyPr>
          <a:lstStyle/>
          <a:p>
            <a:r>
              <a:rPr lang="en-US" dirty="0" smtClean="0">
                <a:solidFill>
                  <a:schemeClr val="accent5"/>
                </a:solidFill>
              </a:rPr>
              <a:t>Typical</a:t>
            </a:r>
          </a:p>
          <a:p>
            <a:r>
              <a:rPr lang="en-US" dirty="0" smtClean="0">
                <a:solidFill>
                  <a:schemeClr val="accent5"/>
                </a:solidFill>
              </a:rPr>
              <a:t>Enterprise</a:t>
            </a:r>
            <a:endParaRPr lang="en-US" dirty="0">
              <a:solidFill>
                <a:schemeClr val="accent5"/>
              </a:solidFill>
            </a:endParaRPr>
          </a:p>
        </p:txBody>
      </p:sp>
      <p:grpSp>
        <p:nvGrpSpPr>
          <p:cNvPr id="750" name="Group 980"/>
          <p:cNvGrpSpPr/>
          <p:nvPr/>
        </p:nvGrpSpPr>
        <p:grpSpPr>
          <a:xfrm>
            <a:off x="885326" y="2162013"/>
            <a:ext cx="5080586" cy="1791837"/>
            <a:chOff x="953598" y="2146515"/>
            <a:chExt cx="5956626" cy="1791837"/>
          </a:xfrm>
        </p:grpSpPr>
        <p:pic>
          <p:nvPicPr>
            <p:cNvPr id="29" name="Picture 28" descr="lod-datasets_2009-07-14.png"/>
            <p:cNvPicPr>
              <a:picLocks noChangeAspect="1"/>
            </p:cNvPicPr>
            <p:nvPr/>
          </p:nvPicPr>
          <p:blipFill>
            <a:blip r:embed="rId5" cstate="print"/>
            <a:stretch>
              <a:fillRect/>
            </a:stretch>
          </p:blipFill>
          <p:spPr>
            <a:xfrm>
              <a:off x="5281165" y="2387264"/>
              <a:ext cx="1629059" cy="1220370"/>
            </a:xfrm>
            <a:prstGeom prst="rect">
              <a:avLst/>
            </a:prstGeom>
            <a:ln>
              <a:solidFill>
                <a:schemeClr val="tx1"/>
              </a:solidFill>
              <a:tailEnd type="triangle" w="sm" len="med"/>
            </a:ln>
          </p:spPr>
        </p:pic>
        <p:grpSp>
          <p:nvGrpSpPr>
            <p:cNvPr id="751" name="Group 744"/>
            <p:cNvGrpSpPr/>
            <p:nvPr/>
          </p:nvGrpSpPr>
          <p:grpSpPr>
            <a:xfrm>
              <a:off x="953598" y="2146515"/>
              <a:ext cx="2758246" cy="1627322"/>
              <a:chOff x="922665" y="2145030"/>
              <a:chExt cx="2310296" cy="2104292"/>
            </a:xfrm>
          </p:grpSpPr>
          <p:grpSp>
            <p:nvGrpSpPr>
              <p:cNvPr id="752" name="Group 308"/>
              <p:cNvGrpSpPr/>
              <p:nvPr/>
            </p:nvGrpSpPr>
            <p:grpSpPr>
              <a:xfrm>
                <a:off x="1904766" y="2415540"/>
                <a:ext cx="1135614" cy="936776"/>
                <a:chOff x="1394226" y="2343072"/>
                <a:chExt cx="1880154" cy="1474064"/>
              </a:xfrm>
            </p:grpSpPr>
            <p:grpSp>
              <p:nvGrpSpPr>
                <p:cNvPr id="753" name="Group 493"/>
                <p:cNvGrpSpPr/>
                <p:nvPr/>
              </p:nvGrpSpPr>
              <p:grpSpPr>
                <a:xfrm>
                  <a:off x="1394226" y="2983152"/>
                  <a:ext cx="742949" cy="833984"/>
                  <a:chOff x="3826166" y="4099979"/>
                  <a:chExt cx="742949" cy="833984"/>
                </a:xfrm>
              </p:grpSpPr>
              <p:cxnSp>
                <p:nvCxnSpPr>
                  <p:cNvPr id="494" name="Straight Arrow Connector 493"/>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8" name="Straight Arrow Connector 497"/>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01" name="Oval 500"/>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263"/>
                <p:cNvGrpSpPr/>
                <p:nvPr/>
              </p:nvGrpSpPr>
              <p:grpSpPr>
                <a:xfrm>
                  <a:off x="2140986" y="2895522"/>
                  <a:ext cx="742949" cy="833984"/>
                  <a:chOff x="3826166" y="4099979"/>
                  <a:chExt cx="742949" cy="833984"/>
                </a:xfrm>
              </p:grpSpPr>
              <p:cxnSp>
                <p:nvCxnSpPr>
                  <p:cNvPr id="451" name="Straight Arrow Connector 450"/>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2" name="Straight Arrow Connector 451"/>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278"/>
                <p:cNvGrpSpPr/>
                <p:nvPr/>
              </p:nvGrpSpPr>
              <p:grpSpPr>
                <a:xfrm rot="2909657">
                  <a:off x="2506547" y="2556430"/>
                  <a:ext cx="742949" cy="792730"/>
                  <a:chOff x="3826166" y="4099979"/>
                  <a:chExt cx="742949" cy="833984"/>
                </a:xfrm>
              </p:grpSpPr>
              <p:cxnSp>
                <p:nvCxnSpPr>
                  <p:cNvPr id="420" name="Straight Arrow Connector 419"/>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1" name="Straight Arrow Connector 420"/>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43" name="Oval 44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93"/>
                <p:cNvGrpSpPr/>
                <p:nvPr/>
              </p:nvGrpSpPr>
              <p:grpSpPr>
                <a:xfrm>
                  <a:off x="1527576" y="2343072"/>
                  <a:ext cx="742949" cy="833984"/>
                  <a:chOff x="3826166" y="4099979"/>
                  <a:chExt cx="742949" cy="833984"/>
                </a:xfrm>
              </p:grpSpPr>
              <p:cxnSp>
                <p:nvCxnSpPr>
                  <p:cNvPr id="392" name="Straight Arrow Connector 391"/>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13" name="Oval 41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51"/>
              <p:cNvGrpSpPr/>
              <p:nvPr/>
            </p:nvGrpSpPr>
            <p:grpSpPr>
              <a:xfrm rot="16967748">
                <a:off x="2176827" y="3051810"/>
                <a:ext cx="1111203" cy="1001064"/>
                <a:chOff x="3468416" y="2150915"/>
                <a:chExt cx="1809343" cy="1357129"/>
              </a:xfrm>
            </p:grpSpPr>
            <p:grpSp>
              <p:nvGrpSpPr>
                <p:cNvPr id="43" name="Group 494"/>
                <p:cNvGrpSpPr/>
                <p:nvPr/>
              </p:nvGrpSpPr>
              <p:grpSpPr>
                <a:xfrm rot="3433791">
                  <a:off x="3452004" y="2680506"/>
                  <a:ext cx="756325" cy="723494"/>
                  <a:chOff x="5222490" y="4191419"/>
                  <a:chExt cx="756325" cy="723494"/>
                </a:xfrm>
              </p:grpSpPr>
              <p:cxnSp>
                <p:nvCxnSpPr>
                  <p:cNvPr id="552" name="Straight Arrow Connector 551"/>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3" name="Straight Arrow Connector 552"/>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4" name="Straight Arrow Connector 553"/>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5" name="Straight Arrow Connector 554"/>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6" name="Straight Arrow Connector 555"/>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7" name="Straight Arrow Connector 556"/>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58" name="Oval 557"/>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309"/>
                <p:cNvGrpSpPr/>
                <p:nvPr/>
              </p:nvGrpSpPr>
              <p:grpSpPr>
                <a:xfrm>
                  <a:off x="3913010" y="2150915"/>
                  <a:ext cx="756325" cy="723494"/>
                  <a:chOff x="5222490" y="4191419"/>
                  <a:chExt cx="756325" cy="723494"/>
                </a:xfrm>
              </p:grpSpPr>
              <p:cxnSp>
                <p:nvCxnSpPr>
                  <p:cNvPr id="539" name="Straight Arrow Connector 538"/>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1" name="Straight Arrow Connector 540"/>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2" name="Straight Arrow Connector 541"/>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3" name="Straight Arrow Connector 542"/>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4" name="Straight Arrow Connector 543"/>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45" name="Oval 544"/>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23"/>
                <p:cNvGrpSpPr/>
                <p:nvPr/>
              </p:nvGrpSpPr>
              <p:grpSpPr>
                <a:xfrm rot="18127000">
                  <a:off x="4042550" y="2688125"/>
                  <a:ext cx="756325" cy="723494"/>
                  <a:chOff x="5222490" y="4191419"/>
                  <a:chExt cx="756325" cy="723494"/>
                </a:xfrm>
              </p:grpSpPr>
              <p:cxnSp>
                <p:nvCxnSpPr>
                  <p:cNvPr id="526" name="Straight Arrow Connector 525"/>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8" name="Straight Arrow Connector 527"/>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0" name="Straight Arrow Connector 529"/>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32" name="Oval 531"/>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337"/>
                <p:cNvGrpSpPr/>
                <p:nvPr/>
              </p:nvGrpSpPr>
              <p:grpSpPr>
                <a:xfrm rot="7185673">
                  <a:off x="4537849" y="2768135"/>
                  <a:ext cx="756325" cy="723494"/>
                  <a:chOff x="5222490" y="4191419"/>
                  <a:chExt cx="756325" cy="723494"/>
                </a:xfrm>
              </p:grpSpPr>
              <p:cxnSp>
                <p:nvCxnSpPr>
                  <p:cNvPr id="513" name="Straight Arrow Connector 512"/>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7" name="Straight Arrow Connector 516"/>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8" name="Straight Arrow Connector 517"/>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19" name="Oval 518"/>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388"/>
              <p:cNvGrpSpPr/>
              <p:nvPr/>
            </p:nvGrpSpPr>
            <p:grpSpPr>
              <a:xfrm>
                <a:off x="1436370" y="3516630"/>
                <a:ext cx="925830" cy="732692"/>
                <a:chOff x="3272433" y="1929439"/>
                <a:chExt cx="1583095" cy="1272134"/>
              </a:xfrm>
            </p:grpSpPr>
            <p:grpSp>
              <p:nvGrpSpPr>
                <p:cNvPr id="52" name="Group 495"/>
                <p:cNvGrpSpPr/>
                <p:nvPr/>
              </p:nvGrpSpPr>
              <p:grpSpPr>
                <a:xfrm>
                  <a:off x="3794403" y="2542849"/>
                  <a:ext cx="577255" cy="658724"/>
                  <a:chOff x="6308340" y="4340009"/>
                  <a:chExt cx="577255" cy="658724"/>
                </a:xfrm>
              </p:grpSpPr>
              <p:cxnSp>
                <p:nvCxnSpPr>
                  <p:cNvPr id="608" name="Straight Arrow Connector 607"/>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9" name="Straight Arrow Connector 608"/>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0" name="Straight Arrow Connector 609"/>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13" name="Oval 612"/>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352"/>
                <p:cNvGrpSpPr/>
                <p:nvPr/>
              </p:nvGrpSpPr>
              <p:grpSpPr>
                <a:xfrm>
                  <a:off x="3272433" y="2169469"/>
                  <a:ext cx="577255" cy="658724"/>
                  <a:chOff x="6308340" y="4340009"/>
                  <a:chExt cx="577255" cy="658724"/>
                </a:xfrm>
              </p:grpSpPr>
              <p:cxnSp>
                <p:nvCxnSpPr>
                  <p:cNvPr id="597" name="Straight Arrow Connector 596"/>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8" name="Straight Arrow Connector 597"/>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0" name="Straight Arrow Connector 599"/>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1" name="Straight Arrow Connector 600"/>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02" name="Oval 601"/>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364"/>
                <p:cNvGrpSpPr/>
                <p:nvPr/>
              </p:nvGrpSpPr>
              <p:grpSpPr>
                <a:xfrm>
                  <a:off x="4278273" y="2531419"/>
                  <a:ext cx="577255" cy="658724"/>
                  <a:chOff x="6308340" y="4340009"/>
                  <a:chExt cx="577255" cy="658724"/>
                </a:xfrm>
              </p:grpSpPr>
              <p:cxnSp>
                <p:nvCxnSpPr>
                  <p:cNvPr id="586" name="Straight Arrow Connector 585"/>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7" name="Straight Arrow Connector 586"/>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90" name="Straight Arrow Connector 589"/>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91" name="Oval 590"/>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376"/>
                <p:cNvGrpSpPr/>
                <p:nvPr/>
              </p:nvGrpSpPr>
              <p:grpSpPr>
                <a:xfrm>
                  <a:off x="4057293" y="1929439"/>
                  <a:ext cx="577255" cy="658724"/>
                  <a:chOff x="6308340" y="4340009"/>
                  <a:chExt cx="577255" cy="658724"/>
                </a:xfrm>
              </p:grpSpPr>
              <p:cxnSp>
                <p:nvCxnSpPr>
                  <p:cNvPr id="571" name="Straight Arrow Connector 570"/>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5" name="Straight Arrow Connector 574"/>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576" name="Oval 575"/>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262"/>
              <p:cNvGrpSpPr/>
              <p:nvPr/>
            </p:nvGrpSpPr>
            <p:grpSpPr>
              <a:xfrm>
                <a:off x="1078535" y="2815590"/>
                <a:ext cx="883615" cy="882938"/>
                <a:chOff x="1086155" y="2437825"/>
                <a:chExt cx="1423075" cy="1420724"/>
              </a:xfrm>
            </p:grpSpPr>
            <p:grpSp>
              <p:nvGrpSpPr>
                <p:cNvPr id="57" name="Group 492"/>
                <p:cNvGrpSpPr/>
                <p:nvPr/>
              </p:nvGrpSpPr>
              <p:grpSpPr>
                <a:xfrm>
                  <a:off x="1086155" y="3138865"/>
                  <a:ext cx="653455" cy="719684"/>
                  <a:chOff x="2547870" y="4271429"/>
                  <a:chExt cx="653455" cy="719684"/>
                </a:xfrm>
              </p:grpSpPr>
              <p:cxnSp>
                <p:nvCxnSpPr>
                  <p:cNvPr id="672" name="Straight Arrow Connector 671"/>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3" name="Straight Arrow Connector 672"/>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5" name="Straight Arrow Connector 674"/>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6" name="Straight Arrow Connector 675"/>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79" name="Straight Arrow Connector 678"/>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80" name="Oval 679"/>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11"/>
                <p:cNvGrpSpPr/>
                <p:nvPr/>
              </p:nvGrpSpPr>
              <p:grpSpPr>
                <a:xfrm rot="20835891">
                  <a:off x="1752906" y="3089338"/>
                  <a:ext cx="653455" cy="719684"/>
                  <a:chOff x="2547870" y="4271429"/>
                  <a:chExt cx="653455" cy="719684"/>
                </a:xfrm>
              </p:grpSpPr>
              <p:cxnSp>
                <p:nvCxnSpPr>
                  <p:cNvPr id="656" name="Straight Arrow Connector 655"/>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7" name="Straight Arrow Connector 656"/>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59" name="Straight Arrow Connector 658"/>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0" name="Straight Arrow Connector 659"/>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2" name="Straight Arrow Connector 661"/>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3" name="Straight Arrow Connector 662"/>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64" name="Oval 663"/>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28"/>
                <p:cNvGrpSpPr/>
                <p:nvPr/>
              </p:nvGrpSpPr>
              <p:grpSpPr>
                <a:xfrm>
                  <a:off x="1855775" y="2437825"/>
                  <a:ext cx="653455" cy="719684"/>
                  <a:chOff x="2547870" y="4271429"/>
                  <a:chExt cx="653455" cy="719684"/>
                </a:xfrm>
              </p:grpSpPr>
              <p:cxnSp>
                <p:nvCxnSpPr>
                  <p:cNvPr id="640" name="Straight Arrow Connector 639"/>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1" name="Straight Arrow Connector 640"/>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2" name="Straight Arrow Connector 641"/>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5" name="Straight Arrow Connector 644"/>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6" name="Straight Arrow Connector 645"/>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7" name="Straight Arrow Connector 646"/>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48" name="Oval 647"/>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45"/>
                <p:cNvGrpSpPr/>
                <p:nvPr/>
              </p:nvGrpSpPr>
              <p:grpSpPr>
                <a:xfrm rot="10800000">
                  <a:off x="1116635" y="2502595"/>
                  <a:ext cx="653455" cy="719684"/>
                  <a:chOff x="2547870" y="4271429"/>
                  <a:chExt cx="653455" cy="719684"/>
                </a:xfrm>
              </p:grpSpPr>
              <p:cxnSp>
                <p:nvCxnSpPr>
                  <p:cNvPr id="624" name="Straight Arrow Connector 623"/>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5" name="Straight Arrow Connector 624"/>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0" name="Straight Arrow Connector 629"/>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31" name="Straight Arrow Connector 630"/>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32" name="Oval 631"/>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210"/>
              <p:cNvGrpSpPr/>
              <p:nvPr/>
            </p:nvGrpSpPr>
            <p:grpSpPr>
              <a:xfrm>
                <a:off x="922665" y="2145030"/>
                <a:ext cx="1005195" cy="735330"/>
                <a:chOff x="408315" y="3386379"/>
                <a:chExt cx="1531685" cy="1171155"/>
              </a:xfrm>
            </p:grpSpPr>
            <p:grpSp>
              <p:nvGrpSpPr>
                <p:cNvPr id="62" name="Group 491"/>
                <p:cNvGrpSpPr/>
                <p:nvPr/>
              </p:nvGrpSpPr>
              <p:grpSpPr>
                <a:xfrm>
                  <a:off x="870875" y="3940185"/>
                  <a:ext cx="596685" cy="617349"/>
                  <a:chOff x="1046135" y="4458345"/>
                  <a:chExt cx="596685" cy="617349"/>
                </a:xfrm>
              </p:grpSpPr>
              <p:cxnSp>
                <p:nvCxnSpPr>
                  <p:cNvPr id="732" name="Straight Arrow Connector 731"/>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33" name="Oval 732"/>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8" name="Straight Arrow Connector 737"/>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9" name="Straight Arrow Connector 738"/>
                  <p:cNvCxnSpPr>
                    <a:endCxn id="742"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0" name="Straight Arrow Connector 739"/>
                  <p:cNvCxnSpPr>
                    <a:endCxn id="741"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41" name="Oval 740"/>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3" name="Straight Arrow Connector 742"/>
                  <p:cNvCxnSpPr>
                    <a:endCxn id="736"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4" name="Straight Arrow Connector 743"/>
                  <p:cNvCxnSpPr>
                    <a:endCxn id="737"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63" name="Group 168"/>
                <p:cNvGrpSpPr/>
                <p:nvPr/>
              </p:nvGrpSpPr>
              <p:grpSpPr>
                <a:xfrm>
                  <a:off x="408315" y="3608198"/>
                  <a:ext cx="596685" cy="617349"/>
                  <a:chOff x="1046135" y="4458345"/>
                  <a:chExt cx="596685" cy="617349"/>
                </a:xfrm>
              </p:grpSpPr>
              <p:cxnSp>
                <p:nvCxnSpPr>
                  <p:cNvPr id="719" name="Straight Arrow Connector 718"/>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0" name="Oval 719"/>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5" name="Straight Arrow Connector 724"/>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6" name="Straight Arrow Connector 725"/>
                  <p:cNvCxnSpPr>
                    <a:endCxn id="729"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7" name="Straight Arrow Connector 726"/>
                  <p:cNvCxnSpPr>
                    <a:endCxn id="728"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28" name="Oval 727"/>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0" name="Straight Arrow Connector 729"/>
                  <p:cNvCxnSpPr>
                    <a:endCxn id="723"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1" name="Straight Arrow Connector 730"/>
                  <p:cNvCxnSpPr>
                    <a:endCxn id="724"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08" name="Group 182"/>
                <p:cNvGrpSpPr/>
                <p:nvPr/>
              </p:nvGrpSpPr>
              <p:grpSpPr>
                <a:xfrm>
                  <a:off x="880819" y="3386379"/>
                  <a:ext cx="596685" cy="617349"/>
                  <a:chOff x="1046135" y="4458345"/>
                  <a:chExt cx="596685" cy="617349"/>
                </a:xfrm>
              </p:grpSpPr>
              <p:cxnSp>
                <p:nvCxnSpPr>
                  <p:cNvPr id="706" name="Straight Arrow Connector 705"/>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7" name="Oval 706"/>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2" name="Straight Arrow Connector 711"/>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3" name="Straight Arrow Connector 712"/>
                  <p:cNvCxnSpPr>
                    <a:endCxn id="716"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a:endCxn id="715"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15" name="Oval 714"/>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 name="Straight Arrow Connector 716"/>
                  <p:cNvCxnSpPr>
                    <a:endCxn id="710"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18" name="Straight Arrow Connector 717"/>
                  <p:cNvCxnSpPr>
                    <a:endCxn id="711"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09" name="Group 196"/>
                <p:cNvGrpSpPr/>
                <p:nvPr/>
              </p:nvGrpSpPr>
              <p:grpSpPr>
                <a:xfrm>
                  <a:off x="1343315" y="3719205"/>
                  <a:ext cx="596685" cy="617349"/>
                  <a:chOff x="1046135" y="4458345"/>
                  <a:chExt cx="596685" cy="617349"/>
                </a:xfrm>
              </p:grpSpPr>
              <p:cxnSp>
                <p:nvCxnSpPr>
                  <p:cNvPr id="693" name="Straight Arrow Connector 692"/>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694" name="Oval 693"/>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9" name="Straight Arrow Connector 698"/>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0" name="Straight Arrow Connector 699"/>
                  <p:cNvCxnSpPr>
                    <a:endCxn id="703"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1" name="Straight Arrow Connector 700"/>
                  <p:cNvCxnSpPr>
                    <a:endCxn id="702"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4" name="Straight Arrow Connector 703"/>
                  <p:cNvCxnSpPr>
                    <a:endCxn id="697"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05" name="Straight Arrow Connector 704"/>
                  <p:cNvCxnSpPr>
                    <a:endCxn id="698"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grpSp>
          <p:nvGrpSpPr>
            <p:cNvPr id="810" name="Group 745"/>
            <p:cNvGrpSpPr/>
            <p:nvPr/>
          </p:nvGrpSpPr>
          <p:grpSpPr>
            <a:xfrm rot="4830454">
              <a:off x="4169565" y="1683664"/>
              <a:ext cx="1665470" cy="2843905"/>
              <a:chOff x="922665" y="2145030"/>
              <a:chExt cx="2310296" cy="2104292"/>
            </a:xfrm>
          </p:grpSpPr>
          <p:grpSp>
            <p:nvGrpSpPr>
              <p:cNvPr id="811" name="Group 308"/>
              <p:cNvGrpSpPr/>
              <p:nvPr/>
            </p:nvGrpSpPr>
            <p:grpSpPr>
              <a:xfrm>
                <a:off x="1904767" y="2415541"/>
                <a:ext cx="1135619" cy="936775"/>
                <a:chOff x="1394226" y="2343072"/>
                <a:chExt cx="1880161" cy="1474064"/>
              </a:xfrm>
            </p:grpSpPr>
            <p:grpSp>
              <p:nvGrpSpPr>
                <p:cNvPr id="876" name="Group 493"/>
                <p:cNvGrpSpPr/>
                <p:nvPr/>
              </p:nvGrpSpPr>
              <p:grpSpPr>
                <a:xfrm>
                  <a:off x="1394226" y="2983152"/>
                  <a:ext cx="742949" cy="833984"/>
                  <a:chOff x="3826166" y="4099979"/>
                  <a:chExt cx="742949" cy="833984"/>
                </a:xfrm>
              </p:grpSpPr>
              <p:cxnSp>
                <p:nvCxnSpPr>
                  <p:cNvPr id="1026" name="Straight Arrow Connector 1025"/>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7" name="Straight Arrow Connector 1026"/>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32" name="Straight Arrow Connector 1031"/>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33" name="Oval 1032"/>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7" name="Group 263"/>
                <p:cNvGrpSpPr/>
                <p:nvPr/>
              </p:nvGrpSpPr>
              <p:grpSpPr>
                <a:xfrm>
                  <a:off x="2140986" y="2895522"/>
                  <a:ext cx="742949" cy="833984"/>
                  <a:chOff x="3826166" y="4099979"/>
                  <a:chExt cx="742949" cy="833984"/>
                </a:xfrm>
              </p:grpSpPr>
              <p:cxnSp>
                <p:nvCxnSpPr>
                  <p:cNvPr id="1012" name="Straight Arrow Connector 1011"/>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3" name="Straight Arrow Connector 1012"/>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4" name="Straight Arrow Connector 1013"/>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5" name="Straight Arrow Connector 1014"/>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6" name="Straight Arrow Connector 1015"/>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7" name="Straight Arrow Connector 1016"/>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18" name="Straight Arrow Connector 1017"/>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19" name="Oval 1018"/>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8" name="Group 278"/>
                <p:cNvGrpSpPr/>
                <p:nvPr/>
              </p:nvGrpSpPr>
              <p:grpSpPr>
                <a:xfrm rot="2909657">
                  <a:off x="2506547" y="2556430"/>
                  <a:ext cx="742949" cy="792730"/>
                  <a:chOff x="3826166" y="4099979"/>
                  <a:chExt cx="742949" cy="833984"/>
                </a:xfrm>
              </p:grpSpPr>
              <p:cxnSp>
                <p:nvCxnSpPr>
                  <p:cNvPr id="998" name="Straight Arrow Connector 997"/>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99" name="Straight Arrow Connector 998"/>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0" name="Straight Arrow Connector 999"/>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1" name="Straight Arrow Connector 1000"/>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2" name="Straight Arrow Connector 1001"/>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3" name="Straight Arrow Connector 1002"/>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04" name="Straight Arrow Connector 1003"/>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05" name="Oval 1004"/>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9" name="Group 293"/>
                <p:cNvGrpSpPr/>
                <p:nvPr/>
              </p:nvGrpSpPr>
              <p:grpSpPr>
                <a:xfrm>
                  <a:off x="1527576" y="2343072"/>
                  <a:ext cx="742949" cy="833984"/>
                  <a:chOff x="3826166" y="4099979"/>
                  <a:chExt cx="742949" cy="833984"/>
                </a:xfrm>
              </p:grpSpPr>
              <p:cxnSp>
                <p:nvCxnSpPr>
                  <p:cNvPr id="984" name="Straight Arrow Connector 983"/>
                  <p:cNvCxnSpPr/>
                  <p:nvPr/>
                </p:nvCxnSpPr>
                <p:spPr>
                  <a:xfrm rot="10800000" flipV="1">
                    <a:off x="3856383" y="4293289"/>
                    <a:ext cx="306558" cy="1594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5" name="Straight Arrow Connector 984"/>
                  <p:cNvCxnSpPr/>
                  <p:nvPr/>
                </p:nvCxnSpPr>
                <p:spPr>
                  <a:xfrm rot="16200000" flipH="1">
                    <a:off x="3748385" y="4599177"/>
                    <a:ext cx="380755" cy="16919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6" name="Straight Arrow Connector 985"/>
                  <p:cNvCxnSpPr/>
                  <p:nvPr/>
                </p:nvCxnSpPr>
                <p:spPr>
                  <a:xfrm rot="16200000" flipH="1">
                    <a:off x="3948493" y="4552794"/>
                    <a:ext cx="522553" cy="7245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7" name="Straight Arrow Connector 986"/>
                  <p:cNvCxnSpPr/>
                  <p:nvPr/>
                </p:nvCxnSpPr>
                <p:spPr>
                  <a:xfrm flipV="1">
                    <a:off x="4262333" y="4691273"/>
                    <a:ext cx="293764" cy="162584"/>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8" name="Straight Arrow Connector 987"/>
                  <p:cNvCxnSpPr/>
                  <p:nvPr/>
                </p:nvCxnSpPr>
                <p:spPr>
                  <a:xfrm rot="10800000">
                    <a:off x="3941198" y="4147932"/>
                    <a:ext cx="217335" cy="98068"/>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9" name="Straight Arrow Connector 988"/>
                  <p:cNvCxnSpPr/>
                  <p:nvPr/>
                </p:nvCxnSpPr>
                <p:spPr>
                  <a:xfrm rot="16200000" flipH="1">
                    <a:off x="4170980" y="428789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rot="16200000" flipH="1">
                    <a:off x="4357835" y="4498608"/>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91" name="Oval 990"/>
                  <p:cNvSpPr/>
                  <p:nvPr/>
                </p:nvSpPr>
                <p:spPr>
                  <a:xfrm>
                    <a:off x="4148070" y="423713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a:off x="4334760" y="443525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3892800" y="409997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p:nvPr/>
                </p:nvSpPr>
                <p:spPr>
                  <a:xfrm>
                    <a:off x="4521450" y="465242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3826166" y="4438650"/>
                    <a:ext cx="45719" cy="72403"/>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a:off x="4224270" y="483530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4010910" y="4865789"/>
                    <a:ext cx="47665" cy="68174"/>
                  </a:xfrm>
                  <a:prstGeom prst="ellipse">
                    <a:avLst/>
                  </a:prstGeom>
                  <a:solidFill>
                    <a:srgbClr val="FFC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4" name="Group 351"/>
              <p:cNvGrpSpPr/>
              <p:nvPr/>
            </p:nvGrpSpPr>
            <p:grpSpPr>
              <a:xfrm rot="16967748">
                <a:off x="2176829" y="3051806"/>
                <a:ext cx="1111199" cy="1001063"/>
                <a:chOff x="3468424" y="2150915"/>
                <a:chExt cx="1809335" cy="1357129"/>
              </a:xfrm>
            </p:grpSpPr>
            <p:grpSp>
              <p:nvGrpSpPr>
                <p:cNvPr id="925" name="Group 494"/>
                <p:cNvGrpSpPr/>
                <p:nvPr/>
              </p:nvGrpSpPr>
              <p:grpSpPr>
                <a:xfrm rot="3433791">
                  <a:off x="3452008" y="2680506"/>
                  <a:ext cx="756325" cy="723494"/>
                  <a:chOff x="5222490" y="4191419"/>
                  <a:chExt cx="756325" cy="723494"/>
                </a:xfrm>
              </p:grpSpPr>
              <p:cxnSp>
                <p:nvCxnSpPr>
                  <p:cNvPr id="967" name="Straight Arrow Connector 966"/>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68" name="Straight Arrow Connector 967"/>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69" name="Straight Arrow Connector 968"/>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0" name="Straight Arrow Connector 969"/>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1" name="Straight Arrow Connector 970"/>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2" name="Straight Arrow Connector 971"/>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73" name="Oval 972"/>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6" name="Group 309"/>
                <p:cNvGrpSpPr/>
                <p:nvPr/>
              </p:nvGrpSpPr>
              <p:grpSpPr>
                <a:xfrm>
                  <a:off x="3913010" y="2150915"/>
                  <a:ext cx="756325" cy="723494"/>
                  <a:chOff x="5222490" y="4191419"/>
                  <a:chExt cx="756325" cy="723494"/>
                </a:xfrm>
              </p:grpSpPr>
              <p:cxnSp>
                <p:nvCxnSpPr>
                  <p:cNvPr id="954" name="Straight Arrow Connector 953"/>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5" name="Straight Arrow Connector 954"/>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6" name="Straight Arrow Connector 955"/>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7" name="Straight Arrow Connector 956"/>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8" name="Straight Arrow Connector 957"/>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9" name="Straight Arrow Connector 958"/>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60" name="Oval 959"/>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7" name="Group 323"/>
                <p:cNvGrpSpPr/>
                <p:nvPr/>
              </p:nvGrpSpPr>
              <p:grpSpPr>
                <a:xfrm rot="18127000">
                  <a:off x="4042550" y="2688125"/>
                  <a:ext cx="756325" cy="723494"/>
                  <a:chOff x="5222490" y="4191419"/>
                  <a:chExt cx="756325" cy="723494"/>
                </a:xfrm>
              </p:grpSpPr>
              <p:cxnSp>
                <p:nvCxnSpPr>
                  <p:cNvPr id="941" name="Straight Arrow Connector 940"/>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2" name="Straight Arrow Connector 941"/>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3" name="Straight Arrow Connector 942"/>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4" name="Straight Arrow Connector 943"/>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5" name="Straight Arrow Connector 944"/>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46" name="Straight Arrow Connector 945"/>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47" name="Oval 946"/>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337"/>
                <p:cNvGrpSpPr/>
                <p:nvPr/>
              </p:nvGrpSpPr>
              <p:grpSpPr>
                <a:xfrm rot="7185673">
                  <a:off x="4537849" y="2768135"/>
                  <a:ext cx="756325" cy="723494"/>
                  <a:chOff x="5222490" y="4191419"/>
                  <a:chExt cx="756325" cy="723494"/>
                </a:xfrm>
              </p:grpSpPr>
              <p:cxnSp>
                <p:nvCxnSpPr>
                  <p:cNvPr id="928" name="Straight Arrow Connector 927"/>
                  <p:cNvCxnSpPr/>
                  <p:nvPr/>
                </p:nvCxnSpPr>
                <p:spPr>
                  <a:xfrm rot="16200000" flipH="1">
                    <a:off x="5448489" y="4523787"/>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29" name="Straight Arrow Connector 928"/>
                  <p:cNvCxnSpPr/>
                  <p:nvPr/>
                </p:nvCxnSpPr>
                <p:spPr>
                  <a:xfrm flipV="1">
                    <a:off x="5466953" y="4468633"/>
                    <a:ext cx="297742" cy="154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0" name="Straight Arrow Connector 929"/>
                  <p:cNvCxnSpPr/>
                  <p:nvPr/>
                </p:nvCxnSpPr>
                <p:spPr>
                  <a:xfrm rot="10800000" flipV="1">
                    <a:off x="5252123" y="4492487"/>
                    <a:ext cx="178618" cy="15298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1" name="Straight Arrow Connector 930"/>
                  <p:cNvCxnSpPr/>
                  <p:nvPr/>
                </p:nvCxnSpPr>
                <p:spPr>
                  <a:xfrm rot="16200000" flipH="1">
                    <a:off x="5244405" y="4685464"/>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2" name="Straight Arrow Connector 931"/>
                  <p:cNvCxnSpPr/>
                  <p:nvPr/>
                </p:nvCxnSpPr>
                <p:spPr>
                  <a:xfrm rot="16200000" flipH="1">
                    <a:off x="5770517" y="4511860"/>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33" name="Straight Arrow Connector 932"/>
                  <p:cNvCxnSpPr/>
                  <p:nvPr/>
                </p:nvCxnSpPr>
                <p:spPr>
                  <a:xfrm rot="5400000" flipH="1" flipV="1">
                    <a:off x="5079321" y="4414970"/>
                    <a:ext cx="369321" cy="4727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34" name="Oval 933"/>
                  <p:cNvSpPr/>
                  <p:nvPr/>
                </p:nvSpPr>
                <p:spPr>
                  <a:xfrm>
                    <a:off x="5412990" y="484673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a:off x="5611110" y="469052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p:nvPr/>
                </p:nvSpPr>
                <p:spPr>
                  <a:xfrm>
                    <a:off x="5264400" y="419141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p:cNvSpPr/>
                  <p:nvPr/>
                </p:nvSpPr>
                <p:spPr>
                  <a:xfrm>
                    <a:off x="5933096" y="4663440"/>
                    <a:ext cx="45719" cy="72403"/>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p:nvSpPr>
                <p:spPr>
                  <a:xfrm>
                    <a:off x="5222490" y="46067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a:off x="5752080" y="444287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Oval 939"/>
                  <p:cNvSpPr/>
                  <p:nvPr/>
                </p:nvSpPr>
                <p:spPr>
                  <a:xfrm>
                    <a:off x="5424420" y="4454309"/>
                    <a:ext cx="47665" cy="68174"/>
                  </a:xfrm>
                  <a:prstGeom prst="ellipse">
                    <a:avLst/>
                  </a:prstGeom>
                  <a:solidFill>
                    <a:srgbClr val="7030A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388"/>
              <p:cNvGrpSpPr/>
              <p:nvPr/>
            </p:nvGrpSpPr>
            <p:grpSpPr>
              <a:xfrm>
                <a:off x="1436370" y="3516628"/>
                <a:ext cx="925830" cy="732691"/>
                <a:chOff x="3272433" y="1929439"/>
                <a:chExt cx="1583095" cy="1272134"/>
              </a:xfrm>
            </p:grpSpPr>
            <p:grpSp>
              <p:nvGrpSpPr>
                <p:cNvPr id="162" name="Group 495"/>
                <p:cNvGrpSpPr/>
                <p:nvPr/>
              </p:nvGrpSpPr>
              <p:grpSpPr>
                <a:xfrm>
                  <a:off x="3794403" y="2542849"/>
                  <a:ext cx="577255" cy="658724"/>
                  <a:chOff x="6308340" y="4340009"/>
                  <a:chExt cx="577255" cy="658724"/>
                </a:xfrm>
              </p:grpSpPr>
              <p:cxnSp>
                <p:nvCxnSpPr>
                  <p:cNvPr id="913" name="Straight Arrow Connector 912"/>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4" name="Straight Arrow Connector 913"/>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5" name="Straight Arrow Connector 914"/>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6" name="Straight Arrow Connector 915"/>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7" name="Straight Arrow Connector 916"/>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18" name="Oval 917"/>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Oval 920"/>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352"/>
                <p:cNvGrpSpPr/>
                <p:nvPr/>
              </p:nvGrpSpPr>
              <p:grpSpPr>
                <a:xfrm>
                  <a:off x="3272433" y="2169469"/>
                  <a:ext cx="577255" cy="658724"/>
                  <a:chOff x="6308340" y="4340009"/>
                  <a:chExt cx="577255" cy="658724"/>
                </a:xfrm>
              </p:grpSpPr>
              <p:cxnSp>
                <p:nvCxnSpPr>
                  <p:cNvPr id="902" name="Straight Arrow Connector 901"/>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3" name="Straight Arrow Connector 902"/>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4" name="Straight Arrow Connector 903"/>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5" name="Straight Arrow Connector 904"/>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6" name="Straight Arrow Connector 905"/>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907" name="Oval 906"/>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364"/>
                <p:cNvGrpSpPr/>
                <p:nvPr/>
              </p:nvGrpSpPr>
              <p:grpSpPr>
                <a:xfrm>
                  <a:off x="4278273" y="2531419"/>
                  <a:ext cx="577255" cy="658724"/>
                  <a:chOff x="6308340" y="4340009"/>
                  <a:chExt cx="577255" cy="658724"/>
                </a:xfrm>
              </p:grpSpPr>
              <p:cxnSp>
                <p:nvCxnSpPr>
                  <p:cNvPr id="891" name="Straight Arrow Connector 890"/>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2" name="Straight Arrow Connector 891"/>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3" name="Straight Arrow Connector 892"/>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4" name="Straight Arrow Connector 893"/>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96" name="Oval 895"/>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376"/>
                <p:cNvGrpSpPr/>
                <p:nvPr/>
              </p:nvGrpSpPr>
              <p:grpSpPr>
                <a:xfrm>
                  <a:off x="4057293" y="1929439"/>
                  <a:ext cx="577255" cy="658724"/>
                  <a:chOff x="6308340" y="4340009"/>
                  <a:chExt cx="577255" cy="658724"/>
                </a:xfrm>
              </p:grpSpPr>
              <p:cxnSp>
                <p:nvCxnSpPr>
                  <p:cNvPr id="880" name="Straight Arrow Connector 879"/>
                  <p:cNvCxnSpPr/>
                  <p:nvPr/>
                </p:nvCxnSpPr>
                <p:spPr>
                  <a:xfrm rot="16200000" flipH="1">
                    <a:off x="6676966" y="4766301"/>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1" name="Straight Arrow Connector 880"/>
                  <p:cNvCxnSpPr/>
                  <p:nvPr/>
                </p:nvCxnSpPr>
                <p:spPr>
                  <a:xfrm rot="5400000">
                    <a:off x="6541124" y="4777845"/>
                    <a:ext cx="168889" cy="10705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2" name="Straight Arrow Connector 881"/>
                  <p:cNvCxnSpPr/>
                  <p:nvPr/>
                </p:nvCxnSpPr>
                <p:spPr>
                  <a:xfrm rot="16200000" flipH="1">
                    <a:off x="6635883" y="439921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3" name="Straight Arrow Connector 882"/>
                  <p:cNvCxnSpPr/>
                  <p:nvPr/>
                </p:nvCxnSpPr>
                <p:spPr>
                  <a:xfrm flipV="1">
                    <a:off x="6361043" y="4353924"/>
                    <a:ext cx="261355" cy="226027"/>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84" name="Straight Arrow Connector 883"/>
                  <p:cNvCxnSpPr/>
                  <p:nvPr/>
                </p:nvCxnSpPr>
                <p:spPr>
                  <a:xfrm rot="10800000">
                    <a:off x="6353093" y="4611756"/>
                    <a:ext cx="310100" cy="11132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85" name="Oval 884"/>
                  <p:cNvSpPr/>
                  <p:nvPr/>
                </p:nvSpPr>
                <p:spPr>
                  <a:xfrm>
                    <a:off x="6620760" y="434000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308340" y="45571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839876" y="4926330"/>
                    <a:ext cx="45719" cy="72403"/>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6796020" y="454955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6533130" y="490007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6655050" y="4698149"/>
                    <a:ext cx="47665" cy="68174"/>
                  </a:xfrm>
                  <a:prstGeom prst="ellipse">
                    <a:avLst/>
                  </a:prstGeom>
                  <a:solidFill>
                    <a:srgbClr val="00B0F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262"/>
              <p:cNvGrpSpPr/>
              <p:nvPr/>
            </p:nvGrpSpPr>
            <p:grpSpPr>
              <a:xfrm>
                <a:off x="1078534" y="2815589"/>
                <a:ext cx="883616" cy="882937"/>
                <a:chOff x="1086155" y="2437825"/>
                <a:chExt cx="1423075" cy="1420724"/>
              </a:xfrm>
            </p:grpSpPr>
            <p:grpSp>
              <p:nvGrpSpPr>
                <p:cNvPr id="167" name="Group 492"/>
                <p:cNvGrpSpPr/>
                <p:nvPr/>
              </p:nvGrpSpPr>
              <p:grpSpPr>
                <a:xfrm>
                  <a:off x="1086155" y="3138865"/>
                  <a:ext cx="653455" cy="719684"/>
                  <a:chOff x="2547870" y="4271429"/>
                  <a:chExt cx="653455" cy="719684"/>
                </a:xfrm>
              </p:grpSpPr>
              <p:cxnSp>
                <p:nvCxnSpPr>
                  <p:cNvPr id="860" name="Straight Arrow Connector 859"/>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1" name="Straight Arrow Connector 860"/>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2" name="Straight Arrow Connector 861"/>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3" name="Straight Arrow Connector 862"/>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4" name="Straight Arrow Connector 863"/>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5" name="Straight Arrow Connector 864"/>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6" name="Straight Arrow Connector 865"/>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67" name="Straight Arrow Connector 866"/>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68" name="Oval 867"/>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211"/>
                <p:cNvGrpSpPr/>
                <p:nvPr/>
              </p:nvGrpSpPr>
              <p:grpSpPr>
                <a:xfrm rot="20835891">
                  <a:off x="1752906" y="3089340"/>
                  <a:ext cx="653455" cy="719684"/>
                  <a:chOff x="2547870" y="4271429"/>
                  <a:chExt cx="653455" cy="719684"/>
                </a:xfrm>
              </p:grpSpPr>
              <p:cxnSp>
                <p:nvCxnSpPr>
                  <p:cNvPr id="844" name="Straight Arrow Connector 843"/>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5" name="Straight Arrow Connector 844"/>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6" name="Straight Arrow Connector 845"/>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7" name="Straight Arrow Connector 846"/>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8" name="Straight Arrow Connector 847"/>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49" name="Straight Arrow Connector 848"/>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50" name="Straight Arrow Connector 849"/>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51" name="Straight Arrow Connector 850"/>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52" name="Oval 851"/>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228"/>
                <p:cNvGrpSpPr/>
                <p:nvPr/>
              </p:nvGrpSpPr>
              <p:grpSpPr>
                <a:xfrm>
                  <a:off x="1855775" y="2437825"/>
                  <a:ext cx="653455" cy="719684"/>
                  <a:chOff x="2547870" y="4271429"/>
                  <a:chExt cx="653455" cy="719684"/>
                </a:xfrm>
              </p:grpSpPr>
              <p:cxnSp>
                <p:nvCxnSpPr>
                  <p:cNvPr id="828" name="Straight Arrow Connector 827"/>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29" name="Straight Arrow Connector 828"/>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0" name="Straight Arrow Connector 829"/>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1" name="Straight Arrow Connector 830"/>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2" name="Straight Arrow Connector 831"/>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3" name="Straight Arrow Connector 832"/>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4" name="Straight Arrow Connector 833"/>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35" name="Straight Arrow Connector 834"/>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36" name="Oval 835"/>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245"/>
                <p:cNvGrpSpPr/>
                <p:nvPr/>
              </p:nvGrpSpPr>
              <p:grpSpPr>
                <a:xfrm rot="10800000">
                  <a:off x="1116635" y="2502595"/>
                  <a:ext cx="653455" cy="719684"/>
                  <a:chOff x="2547870" y="4271429"/>
                  <a:chExt cx="653455" cy="719684"/>
                </a:xfrm>
              </p:grpSpPr>
              <p:cxnSp>
                <p:nvCxnSpPr>
                  <p:cNvPr id="812" name="Straight Arrow Connector 811"/>
                  <p:cNvCxnSpPr/>
                  <p:nvPr/>
                </p:nvCxnSpPr>
                <p:spPr>
                  <a:xfrm rot="16200000" flipH="1">
                    <a:off x="2832510" y="4706666"/>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3" name="Straight Arrow Connector 812"/>
                  <p:cNvCxnSpPr/>
                  <p:nvPr/>
                </p:nvCxnSpPr>
                <p:spPr>
                  <a:xfrm rot="10800000" flipV="1">
                    <a:off x="2703449" y="4666803"/>
                    <a:ext cx="103833" cy="270960"/>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4" name="Straight Arrow Connector 813"/>
                  <p:cNvCxnSpPr/>
                  <p:nvPr/>
                </p:nvCxnSpPr>
                <p:spPr>
                  <a:xfrm>
                    <a:off x="2843023" y="4651096"/>
                    <a:ext cx="265936" cy="1631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5" name="Straight Arrow Connector 814"/>
                  <p:cNvCxnSpPr/>
                  <p:nvPr/>
                </p:nvCxnSpPr>
                <p:spPr>
                  <a:xfrm rot="16200000" flipV="1">
                    <a:off x="2829100" y="4390684"/>
                    <a:ext cx="358718" cy="212466"/>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6" name="Straight Arrow Connector 815"/>
                  <p:cNvCxnSpPr/>
                  <p:nvPr/>
                </p:nvCxnSpPr>
                <p:spPr>
                  <a:xfrm rot="10800000" flipV="1">
                    <a:off x="2600077" y="4335693"/>
                    <a:ext cx="277401" cy="22040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7" name="Straight Arrow Connector 816"/>
                  <p:cNvCxnSpPr/>
                  <p:nvPr/>
                </p:nvCxnSpPr>
                <p:spPr>
                  <a:xfrm>
                    <a:off x="2918560" y="4305215"/>
                    <a:ext cx="261962" cy="1234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8" name="Straight Arrow Connector 817"/>
                  <p:cNvCxnSpPr/>
                  <p:nvPr/>
                </p:nvCxnSpPr>
                <p:spPr>
                  <a:xfrm rot="5400000">
                    <a:off x="3000962" y="4478149"/>
                    <a:ext cx="329074" cy="3356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19" name="Straight Arrow Connector 818"/>
                  <p:cNvCxnSpPr/>
                  <p:nvPr/>
                </p:nvCxnSpPr>
                <p:spPr>
                  <a:xfrm rot="10800000">
                    <a:off x="2614654" y="4300334"/>
                    <a:ext cx="264188" cy="1661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20" name="Oval 819"/>
                  <p:cNvSpPr/>
                  <p:nvPr/>
                </p:nvSpPr>
                <p:spPr>
                  <a:xfrm>
                    <a:off x="3153660" y="428666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p:nvPr/>
                </p:nvSpPr>
                <p:spPr>
                  <a:xfrm>
                    <a:off x="2867910" y="42790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803140" y="462194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a:off x="2559300" y="427142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3109886" y="4648200"/>
                    <a:ext cx="45719" cy="72403"/>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2547870" y="454955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2993640" y="486578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a:off x="2677410" y="4922939"/>
                    <a:ext cx="47665" cy="68174"/>
                  </a:xfrm>
                  <a:prstGeom prst="ellipse">
                    <a:avLst/>
                  </a:prstGeom>
                  <a:solidFill>
                    <a:srgbClr val="FF0000"/>
                  </a:solidFill>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210"/>
              <p:cNvGrpSpPr/>
              <p:nvPr/>
            </p:nvGrpSpPr>
            <p:grpSpPr>
              <a:xfrm>
                <a:off x="922665" y="2145036"/>
                <a:ext cx="1005196" cy="735332"/>
                <a:chOff x="408315" y="3386379"/>
                <a:chExt cx="1531685" cy="1171155"/>
              </a:xfrm>
            </p:grpSpPr>
            <p:grpSp>
              <p:nvGrpSpPr>
                <p:cNvPr id="211" name="Group 491"/>
                <p:cNvGrpSpPr/>
                <p:nvPr/>
              </p:nvGrpSpPr>
              <p:grpSpPr>
                <a:xfrm>
                  <a:off x="870875" y="3940185"/>
                  <a:ext cx="596685" cy="617349"/>
                  <a:chOff x="1046135" y="4458345"/>
                  <a:chExt cx="596685" cy="617349"/>
                </a:xfrm>
              </p:grpSpPr>
              <p:cxnSp>
                <p:nvCxnSpPr>
                  <p:cNvPr id="795" name="Straight Arrow Connector 794"/>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96" name="Oval 795"/>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1" name="Straight Arrow Connector 800"/>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2" name="Straight Arrow Connector 801"/>
                  <p:cNvCxnSpPr>
                    <a:endCxn id="805"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3" name="Straight Arrow Connector 802"/>
                  <p:cNvCxnSpPr>
                    <a:endCxn id="804"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804" name="Oval 803"/>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6" name="Straight Arrow Connector 805"/>
                  <p:cNvCxnSpPr>
                    <a:endCxn id="799"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7" name="Straight Arrow Connector 806"/>
                  <p:cNvCxnSpPr>
                    <a:endCxn id="800"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12" name="Group 168"/>
                <p:cNvGrpSpPr/>
                <p:nvPr/>
              </p:nvGrpSpPr>
              <p:grpSpPr>
                <a:xfrm>
                  <a:off x="408315" y="3608198"/>
                  <a:ext cx="596685" cy="617349"/>
                  <a:chOff x="1046135" y="4458345"/>
                  <a:chExt cx="596685" cy="617349"/>
                </a:xfrm>
              </p:grpSpPr>
              <p:cxnSp>
                <p:nvCxnSpPr>
                  <p:cNvPr id="782" name="Straight Arrow Connector 781"/>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83" name="Oval 782"/>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8" name="Straight Arrow Connector 787"/>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89" name="Straight Arrow Connector 788"/>
                  <p:cNvCxnSpPr>
                    <a:endCxn id="792"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90" name="Straight Arrow Connector 789"/>
                  <p:cNvCxnSpPr>
                    <a:endCxn id="791"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91" name="Oval 790"/>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3" name="Straight Arrow Connector 792"/>
                  <p:cNvCxnSpPr>
                    <a:endCxn id="786"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a:endCxn id="787"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980" name="Group 182"/>
                <p:cNvGrpSpPr/>
                <p:nvPr/>
              </p:nvGrpSpPr>
              <p:grpSpPr>
                <a:xfrm>
                  <a:off x="880819" y="3386379"/>
                  <a:ext cx="596685" cy="617349"/>
                  <a:chOff x="1046135" y="4458345"/>
                  <a:chExt cx="596685" cy="617349"/>
                </a:xfrm>
              </p:grpSpPr>
              <p:cxnSp>
                <p:nvCxnSpPr>
                  <p:cNvPr id="769" name="Straight Arrow Connector 768"/>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70" name="Oval 769"/>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5" name="Straight Arrow Connector 774"/>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76" name="Straight Arrow Connector 775"/>
                  <p:cNvCxnSpPr>
                    <a:endCxn id="779"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77" name="Straight Arrow Connector 776"/>
                  <p:cNvCxnSpPr>
                    <a:endCxn id="778"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78" name="Oval 777"/>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0" name="Straight Arrow Connector 779"/>
                  <p:cNvCxnSpPr>
                    <a:endCxn id="773"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81" name="Straight Arrow Connector 780"/>
                  <p:cNvCxnSpPr>
                    <a:endCxn id="774"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981" name="Group 196"/>
                <p:cNvGrpSpPr/>
                <p:nvPr/>
              </p:nvGrpSpPr>
              <p:grpSpPr>
                <a:xfrm>
                  <a:off x="1343315" y="3719205"/>
                  <a:ext cx="596685" cy="617349"/>
                  <a:chOff x="1046135" y="4458345"/>
                  <a:chExt cx="596685" cy="617349"/>
                </a:xfrm>
              </p:grpSpPr>
              <p:cxnSp>
                <p:nvCxnSpPr>
                  <p:cNvPr id="756" name="Straight Arrow Connector 755"/>
                  <p:cNvCxnSpPr/>
                  <p:nvPr/>
                </p:nvCxnSpPr>
                <p:spPr>
                  <a:xfrm rot="16200000" flipH="1">
                    <a:off x="1145508" y="4570169"/>
                    <a:ext cx="193159" cy="15888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57" name="Oval 756"/>
                  <p:cNvSpPr/>
                  <p:nvPr/>
                </p:nvSpPr>
                <p:spPr>
                  <a:xfrm>
                    <a:off x="1120279" y="44962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1309170" y="472725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1498062" y="4589011"/>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1046135" y="4797319"/>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1595155" y="4801106"/>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2" name="Straight Arrow Connector 761"/>
                  <p:cNvCxnSpPr/>
                  <p:nvPr/>
                </p:nvCxnSpPr>
                <p:spPr>
                  <a:xfrm flipV="1">
                    <a:off x="1351538" y="4626885"/>
                    <a:ext cx="155350" cy="140135"/>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3" name="Straight Arrow Connector 762"/>
                  <p:cNvCxnSpPr>
                    <a:endCxn id="766" idx="1"/>
                  </p:cNvCxnSpPr>
                  <p:nvPr/>
                </p:nvCxnSpPr>
                <p:spPr>
                  <a:xfrm>
                    <a:off x="1084972" y="4861705"/>
                    <a:ext cx="232945" cy="155799"/>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4" name="Straight Arrow Connector 763"/>
                  <p:cNvCxnSpPr>
                    <a:endCxn id="765" idx="5"/>
                  </p:cNvCxnSpPr>
                  <p:nvPr/>
                </p:nvCxnSpPr>
                <p:spPr>
                  <a:xfrm rot="10800000">
                    <a:off x="1374570" y="4516535"/>
                    <a:ext cx="137615" cy="70583"/>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765" name="Oval 764"/>
                  <p:cNvSpPr/>
                  <p:nvPr/>
                </p:nvSpPr>
                <p:spPr>
                  <a:xfrm>
                    <a:off x="1333885" y="4458345"/>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1310936" y="5007520"/>
                    <a:ext cx="47665" cy="68174"/>
                  </a:xfrm>
                  <a:prstGeom prst="ellipse">
                    <a:avLst/>
                  </a:prstGeom>
                  <a:ln>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7" name="Straight Arrow Connector 766"/>
                  <p:cNvCxnSpPr>
                    <a:endCxn id="760" idx="6"/>
                  </p:cNvCxnSpPr>
                  <p:nvPr/>
                </p:nvCxnSpPr>
                <p:spPr>
                  <a:xfrm rot="10800000" flipV="1">
                    <a:off x="1093800" y="4789745"/>
                    <a:ext cx="220667" cy="41661"/>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68" name="Straight Arrow Connector 767"/>
                  <p:cNvCxnSpPr>
                    <a:endCxn id="761" idx="3"/>
                  </p:cNvCxnSpPr>
                  <p:nvPr/>
                </p:nvCxnSpPr>
                <p:spPr>
                  <a:xfrm flipV="1">
                    <a:off x="1365662" y="4859296"/>
                    <a:ext cx="236474" cy="172842"/>
                  </a:xfrm>
                  <a:prstGeom prst="straightConnector1">
                    <a:avLst/>
                  </a:prstGeom>
                  <a:ln>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grpSp>
      <p:sp>
        <p:nvSpPr>
          <p:cNvPr id="982" name="Right Brace 981"/>
          <p:cNvSpPr/>
          <p:nvPr/>
        </p:nvSpPr>
        <p:spPr>
          <a:xfrm>
            <a:off x="6323309" y="2549471"/>
            <a:ext cx="449451" cy="1464590"/>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983" name="TextBox 982"/>
          <p:cNvSpPr txBox="1"/>
          <p:nvPr/>
        </p:nvSpPr>
        <p:spPr>
          <a:xfrm>
            <a:off x="6801692" y="2435098"/>
            <a:ext cx="2294218" cy="1815882"/>
          </a:xfrm>
          <a:prstGeom prst="rect">
            <a:avLst/>
          </a:prstGeom>
          <a:noFill/>
        </p:spPr>
        <p:txBody>
          <a:bodyPr wrap="none" rtlCol="0">
            <a:spAutoFit/>
          </a:bodyPr>
          <a:lstStyle/>
          <a:p>
            <a:r>
              <a:rPr lang="en-US" b="1" i="1" u="sng" dirty="0" err="1" smtClean="0">
                <a:solidFill>
                  <a:schemeClr val="bg1"/>
                </a:solidFill>
              </a:rPr>
              <a:t>Enterprise+World</a:t>
            </a:r>
            <a:r>
              <a:rPr lang="en-US" b="1" i="1" u="sng" dirty="0" smtClean="0">
                <a:solidFill>
                  <a:schemeClr val="bg1"/>
                </a:solidFill>
              </a:rPr>
              <a:t> Data</a:t>
            </a:r>
          </a:p>
          <a:p>
            <a:pPr>
              <a:buFont typeface="Wingdings" pitchFamily="2" charset="2"/>
              <a:buChar char="ü"/>
            </a:pPr>
            <a:r>
              <a:rPr lang="en-US" dirty="0" smtClean="0">
                <a:solidFill>
                  <a:schemeClr val="bg1"/>
                </a:solidFill>
              </a:rPr>
              <a:t>Far richer</a:t>
            </a:r>
          </a:p>
          <a:p>
            <a:pPr>
              <a:buFont typeface="Wingdings" pitchFamily="2" charset="2"/>
              <a:buChar char="ü"/>
            </a:pPr>
            <a:r>
              <a:rPr lang="en-US" dirty="0" smtClean="0">
                <a:solidFill>
                  <a:schemeClr val="bg1"/>
                </a:solidFill>
              </a:rPr>
              <a:t>Querying and reasoning </a:t>
            </a:r>
          </a:p>
          <a:p>
            <a:r>
              <a:rPr lang="en-US" dirty="0" smtClean="0">
                <a:solidFill>
                  <a:schemeClr val="bg1"/>
                </a:solidFill>
              </a:rPr>
              <a:t>becomes much more </a:t>
            </a:r>
          </a:p>
          <a:p>
            <a:r>
              <a:rPr lang="en-US" dirty="0" smtClean="0">
                <a:solidFill>
                  <a:schemeClr val="bg1"/>
                </a:solidFill>
              </a:rPr>
              <a:t>powerful</a:t>
            </a:r>
          </a:p>
          <a:p>
            <a:pPr>
              <a:buFont typeface="Wingdings" pitchFamily="2" charset="2"/>
              <a:buChar char="ü"/>
            </a:pPr>
            <a:r>
              <a:rPr lang="en-US" dirty="0" smtClean="0">
                <a:solidFill>
                  <a:schemeClr val="bg1"/>
                </a:solidFill>
              </a:rPr>
              <a:t>Graph grows even larger</a:t>
            </a:r>
          </a:p>
          <a:p>
            <a:endParaRPr lang="en-US" sz="1000" dirty="0" smtClean="0">
              <a:solidFill>
                <a:schemeClr val="bg1"/>
              </a:solidFill>
            </a:endParaRPr>
          </a:p>
          <a:p>
            <a:pPr>
              <a:buFont typeface="Wingdings" pitchFamily="2" charset="2"/>
              <a:buChar char="ü"/>
            </a:pPr>
            <a:r>
              <a:rPr lang="en-US" b="1" dirty="0" smtClean="0">
                <a:solidFill>
                  <a:srgbClr val="C00000"/>
                </a:solidFill>
              </a:rPr>
              <a:t>Cray XMT</a:t>
            </a:r>
          </a:p>
        </p:txBody>
      </p:sp>
      <p:grpSp>
        <p:nvGrpSpPr>
          <p:cNvPr id="1041" name="Group 1040"/>
          <p:cNvGrpSpPr/>
          <p:nvPr/>
        </p:nvGrpSpPr>
        <p:grpSpPr>
          <a:xfrm>
            <a:off x="857895" y="4141470"/>
            <a:ext cx="6377295" cy="1020596"/>
            <a:chOff x="857895" y="4141470"/>
            <a:chExt cx="6377295" cy="1020596"/>
          </a:xfrm>
        </p:grpSpPr>
        <p:grpSp>
          <p:nvGrpSpPr>
            <p:cNvPr id="1042" name="Group 210"/>
            <p:cNvGrpSpPr/>
            <p:nvPr/>
          </p:nvGrpSpPr>
          <p:grpSpPr>
            <a:xfrm>
              <a:off x="857895" y="4339596"/>
              <a:ext cx="1005196" cy="735332"/>
              <a:chOff x="408315" y="3386379"/>
              <a:chExt cx="1531685" cy="1171155"/>
            </a:xfrm>
          </p:grpSpPr>
          <p:grpSp>
            <p:nvGrpSpPr>
              <p:cNvPr id="1279" name="Group 491"/>
              <p:cNvGrpSpPr/>
              <p:nvPr/>
            </p:nvGrpSpPr>
            <p:grpSpPr>
              <a:xfrm>
                <a:off x="870875" y="3940185"/>
                <a:ext cx="596685" cy="617349"/>
                <a:chOff x="1046135" y="4458345"/>
                <a:chExt cx="596685" cy="617349"/>
              </a:xfrm>
            </p:grpSpPr>
            <p:cxnSp>
              <p:nvCxnSpPr>
                <p:cNvPr id="1322" name="Straight Arrow Connector 1321"/>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23" name="Oval 1322"/>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Oval 1323"/>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Oval 1324"/>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Oval 1325"/>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8" name="Straight Arrow Connector 1327"/>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29" name="Straight Arrow Connector 1328"/>
                <p:cNvCxnSpPr>
                  <a:endCxn id="1332"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30" name="Straight Arrow Connector 1329"/>
                <p:cNvCxnSpPr>
                  <a:endCxn id="1331"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31" name="Oval 1330"/>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3" name="Straight Arrow Connector 1332"/>
                <p:cNvCxnSpPr>
                  <a:endCxn id="1326"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34" name="Straight Arrow Connector 1333"/>
                <p:cNvCxnSpPr>
                  <a:endCxn id="1327"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80" name="Group 168"/>
              <p:cNvGrpSpPr/>
              <p:nvPr/>
            </p:nvGrpSpPr>
            <p:grpSpPr>
              <a:xfrm>
                <a:off x="408315" y="3608198"/>
                <a:ext cx="596685" cy="617349"/>
                <a:chOff x="1046135" y="4458345"/>
                <a:chExt cx="596685" cy="617349"/>
              </a:xfrm>
            </p:grpSpPr>
            <p:cxnSp>
              <p:nvCxnSpPr>
                <p:cNvPr id="1309" name="Straight Arrow Connector 1308"/>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10" name="Oval 1309"/>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Oval 17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7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7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Oval 17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5" name="Straight Arrow Connector 1314"/>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6" name="Straight Arrow Connector 1315"/>
                <p:cNvCxnSpPr>
                  <a:endCxn id="1319"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7" name="Straight Arrow Connector 1316"/>
                <p:cNvCxnSpPr>
                  <a:endCxn id="1318"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18" name="Oval 1317"/>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Oval 1318"/>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0" name="Straight Arrow Connector 1319"/>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21" name="Straight Arrow Connector 1320"/>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81" name="Group 182"/>
              <p:cNvGrpSpPr/>
              <p:nvPr/>
            </p:nvGrpSpPr>
            <p:grpSpPr>
              <a:xfrm>
                <a:off x="880819" y="3386379"/>
                <a:ext cx="596685" cy="617349"/>
                <a:chOff x="1046135" y="4458345"/>
                <a:chExt cx="596685" cy="617349"/>
              </a:xfrm>
            </p:grpSpPr>
            <p:cxnSp>
              <p:nvCxnSpPr>
                <p:cNvPr id="1296" name="Straight Arrow Connector 1295"/>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97" name="Oval 1296"/>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Oval 1297"/>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9" name="Oval 1298"/>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 name="Oval 1299"/>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1" name="Oval 1300"/>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2" name="Straight Arrow Connector 1301"/>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3" name="Straight Arrow Connector 1302"/>
                <p:cNvCxnSpPr>
                  <a:endCxn id="1306"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4" name="Straight Arrow Connector 1303"/>
                <p:cNvCxnSpPr>
                  <a:endCxn id="1305"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305" name="Oval 1304"/>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Oval 1305"/>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7" name="Straight Arrow Connector 1306"/>
                <p:cNvCxnSpPr>
                  <a:endCxn id="1300"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8" name="Straight Arrow Connector 1307"/>
                <p:cNvCxnSpPr>
                  <a:endCxn id="1301"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82" name="Group 196"/>
              <p:cNvGrpSpPr/>
              <p:nvPr/>
            </p:nvGrpSpPr>
            <p:grpSpPr>
              <a:xfrm>
                <a:off x="1343315" y="3719205"/>
                <a:ext cx="596685" cy="617349"/>
                <a:chOff x="1046135" y="4458345"/>
                <a:chExt cx="596685" cy="617349"/>
              </a:xfrm>
            </p:grpSpPr>
            <p:cxnSp>
              <p:nvCxnSpPr>
                <p:cNvPr id="1283" name="Straight Arrow Connector 1282"/>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84" name="Oval 1283"/>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Oval 1285"/>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Oval 1286"/>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Oval 1287"/>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9" name="Straight Arrow Connector 1288"/>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0" name="Straight Arrow Connector 1289"/>
                <p:cNvCxnSpPr>
                  <a:endCxn id="1293"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1" name="Straight Arrow Connector 1290"/>
                <p:cNvCxnSpPr>
                  <a:endCxn id="1292"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92" name="Oval 1291"/>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Oval 1292"/>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4" name="Straight Arrow Connector 1293"/>
                <p:cNvCxnSpPr>
                  <a:endCxn id="1287"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5" name="Straight Arrow Connector 1294"/>
                <p:cNvCxnSpPr>
                  <a:endCxn id="1288"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1043" name="Group 262"/>
            <p:cNvGrpSpPr/>
            <p:nvPr/>
          </p:nvGrpSpPr>
          <p:grpSpPr>
            <a:xfrm>
              <a:off x="2274874" y="4229099"/>
              <a:ext cx="883616" cy="882937"/>
              <a:chOff x="1086155" y="2437825"/>
              <a:chExt cx="1423075" cy="1420724"/>
            </a:xfrm>
          </p:grpSpPr>
          <p:grpSp>
            <p:nvGrpSpPr>
              <p:cNvPr id="1211" name="Group 492"/>
              <p:cNvGrpSpPr/>
              <p:nvPr/>
            </p:nvGrpSpPr>
            <p:grpSpPr>
              <a:xfrm>
                <a:off x="1086155" y="3138865"/>
                <a:ext cx="653455" cy="719684"/>
                <a:chOff x="2547870" y="4271429"/>
                <a:chExt cx="653455" cy="719684"/>
              </a:xfrm>
            </p:grpSpPr>
            <p:cxnSp>
              <p:nvCxnSpPr>
                <p:cNvPr id="1263" name="Straight Arrow Connector 1262"/>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4" name="Straight Arrow Connector 1263"/>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5" name="Straight Arrow Connector 1264"/>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6" name="Straight Arrow Connector 1265"/>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7" name="Straight Arrow Connector 1266"/>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8" name="Straight Arrow Connector 1267"/>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9" name="Straight Arrow Connector 1268"/>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70" name="Straight Arrow Connector 1269"/>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71" name="Oval 1270"/>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271"/>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Oval 1272"/>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Oval 1274"/>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1275"/>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Oval 1276"/>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8" name="Oval 1277"/>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2" name="Group 211"/>
              <p:cNvGrpSpPr/>
              <p:nvPr/>
            </p:nvGrpSpPr>
            <p:grpSpPr>
              <a:xfrm rot="20835891">
                <a:off x="1752906" y="3089338"/>
                <a:ext cx="653455" cy="719684"/>
                <a:chOff x="2547870" y="4271429"/>
                <a:chExt cx="653455" cy="719684"/>
              </a:xfrm>
            </p:grpSpPr>
            <p:cxnSp>
              <p:nvCxnSpPr>
                <p:cNvPr id="1247" name="Straight Arrow Connector 1246"/>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8" name="Straight Arrow Connector 1247"/>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9" name="Straight Arrow Connector 1248"/>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0" name="Straight Arrow Connector 1249"/>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1" name="Straight Arrow Connector 1250"/>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2" name="Straight Arrow Connector 1251"/>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3" name="Straight Arrow Connector 1252"/>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4" name="Straight Arrow Connector 1253"/>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55" name="Oval 1254"/>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Oval 1256"/>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Oval 1258"/>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Oval 1259"/>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1" name="Oval 1260"/>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2" name="Oval 1261"/>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3" name="Group 228"/>
              <p:cNvGrpSpPr/>
              <p:nvPr/>
            </p:nvGrpSpPr>
            <p:grpSpPr>
              <a:xfrm>
                <a:off x="1855775" y="2437825"/>
                <a:ext cx="653455" cy="719684"/>
                <a:chOff x="2547870" y="4271429"/>
                <a:chExt cx="653455" cy="719684"/>
              </a:xfrm>
            </p:grpSpPr>
            <p:cxnSp>
              <p:nvCxnSpPr>
                <p:cNvPr id="1231" name="Straight Arrow Connector 1230"/>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2" name="Straight Arrow Connector 1231"/>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3" name="Straight Arrow Connector 1232"/>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4" name="Straight Arrow Connector 1233"/>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5" name="Straight Arrow Connector 1234"/>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6" name="Straight Arrow Connector 1235"/>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7" name="Straight Arrow Connector 1236"/>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38" name="Straight Arrow Connector 1237"/>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39" name="Oval 1238"/>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Oval 1239"/>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Oval 1240"/>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241"/>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Oval 1242"/>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Oval 1244"/>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1245"/>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4" name="Group 245"/>
              <p:cNvGrpSpPr/>
              <p:nvPr/>
            </p:nvGrpSpPr>
            <p:grpSpPr>
              <a:xfrm rot="10800000">
                <a:off x="1116635" y="2502595"/>
                <a:ext cx="653455" cy="719684"/>
                <a:chOff x="2547870" y="4271429"/>
                <a:chExt cx="653455" cy="719684"/>
              </a:xfrm>
            </p:grpSpPr>
            <p:cxnSp>
              <p:nvCxnSpPr>
                <p:cNvPr id="1215" name="Straight Arrow Connector 1214"/>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6" name="Straight Arrow Connector 1215"/>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7" name="Straight Arrow Connector 1216"/>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8" name="Straight Arrow Connector 1217"/>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9" name="Straight Arrow Connector 1218"/>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0" name="Straight Arrow Connector 1219"/>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1" name="Straight Arrow Connector 1220"/>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2" name="Straight Arrow Connector 1221"/>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23" name="Oval 1222"/>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Oval 1223"/>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val 1224"/>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Oval 1225"/>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Oval 1226"/>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Oval 1228"/>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 name="Oval 1229"/>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4" name="Group 308"/>
            <p:cNvGrpSpPr/>
            <p:nvPr/>
          </p:nvGrpSpPr>
          <p:grpSpPr>
            <a:xfrm>
              <a:off x="3577357" y="4225292"/>
              <a:ext cx="1135619" cy="936775"/>
              <a:chOff x="1394226" y="2343072"/>
              <a:chExt cx="1880161" cy="1474064"/>
            </a:xfrm>
          </p:grpSpPr>
          <p:grpSp>
            <p:nvGrpSpPr>
              <p:cNvPr id="1151" name="Group 493"/>
              <p:cNvGrpSpPr/>
              <p:nvPr/>
            </p:nvGrpSpPr>
            <p:grpSpPr>
              <a:xfrm>
                <a:off x="1394226" y="2983152"/>
                <a:ext cx="742949" cy="833984"/>
                <a:chOff x="3826166" y="4099979"/>
                <a:chExt cx="742949" cy="833984"/>
              </a:xfrm>
            </p:grpSpPr>
            <p:cxnSp>
              <p:nvCxnSpPr>
                <p:cNvPr id="1197" name="Straight Arrow Connector 1196"/>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8" name="Straight Arrow Connector 1197"/>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9" name="Straight Arrow Connector 1198"/>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0" name="Straight Arrow Connector 1199"/>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1" name="Straight Arrow Connector 1200"/>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2" name="Straight Arrow Connector 1201"/>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3" name="Straight Arrow Connector 1202"/>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204" name="Oval 1203"/>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val 1208"/>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2" name="Group 263"/>
              <p:cNvGrpSpPr/>
              <p:nvPr/>
            </p:nvGrpSpPr>
            <p:grpSpPr>
              <a:xfrm>
                <a:off x="2140986" y="2895522"/>
                <a:ext cx="742949" cy="833984"/>
                <a:chOff x="3826166" y="4099979"/>
                <a:chExt cx="742949" cy="833984"/>
              </a:xfrm>
            </p:grpSpPr>
            <p:cxnSp>
              <p:nvCxnSpPr>
                <p:cNvPr id="1183" name="Straight Arrow Connector 1182"/>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4" name="Straight Arrow Connector 1183"/>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5" name="Straight Arrow Connector 1184"/>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6" name="Straight Arrow Connector 1185"/>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7" name="Straight Arrow Connector 1186"/>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8" name="Straight Arrow Connector 1187"/>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9" name="Straight Arrow Connector 1188"/>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90" name="Oval 1189"/>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Oval 1190"/>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Oval 1191"/>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Oval 1194"/>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Oval 1195"/>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3" name="Group 278"/>
              <p:cNvGrpSpPr/>
              <p:nvPr/>
            </p:nvGrpSpPr>
            <p:grpSpPr>
              <a:xfrm rot="2909657">
                <a:off x="2506547" y="2556430"/>
                <a:ext cx="742949" cy="792730"/>
                <a:chOff x="3826166" y="4099979"/>
                <a:chExt cx="742949" cy="833984"/>
              </a:xfrm>
            </p:grpSpPr>
            <p:cxnSp>
              <p:nvCxnSpPr>
                <p:cNvPr id="1169" name="Straight Arrow Connector 1168"/>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0" name="Straight Arrow Connector 1169"/>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1" name="Straight Arrow Connector 1170"/>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2" name="Straight Arrow Connector 1171"/>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3" name="Straight Arrow Connector 1172"/>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4" name="Straight Arrow Connector 1173"/>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5" name="Straight Arrow Connector 1174"/>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76" name="Oval 1175"/>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Oval 1177"/>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Oval 1178"/>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Oval 1179"/>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Oval 1180"/>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181"/>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4" name="Group 293"/>
              <p:cNvGrpSpPr/>
              <p:nvPr/>
            </p:nvGrpSpPr>
            <p:grpSpPr>
              <a:xfrm>
                <a:off x="1527576" y="2343072"/>
                <a:ext cx="742949" cy="833984"/>
                <a:chOff x="3826166" y="4099979"/>
                <a:chExt cx="742949" cy="833984"/>
              </a:xfrm>
            </p:grpSpPr>
            <p:cxnSp>
              <p:nvCxnSpPr>
                <p:cNvPr id="1155" name="Straight Arrow Connector 1154"/>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6" name="Straight Arrow Connector 1155"/>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7" name="Straight Arrow Connector 1156"/>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8" name="Straight Arrow Connector 1157"/>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9" name="Straight Arrow Connector 1158"/>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0" name="Straight Arrow Connector 1159"/>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1" name="Straight Arrow Connector 1160"/>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62" name="Oval 1161"/>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Oval 1162"/>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1163"/>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Oval 1164"/>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1165"/>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Oval 1166"/>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5" name="Group 351"/>
            <p:cNvGrpSpPr/>
            <p:nvPr/>
          </p:nvGrpSpPr>
          <p:grpSpPr>
            <a:xfrm>
              <a:off x="4996229" y="4141470"/>
              <a:ext cx="1111200" cy="1001063"/>
              <a:chOff x="3468420" y="2150915"/>
              <a:chExt cx="1809339" cy="1357129"/>
            </a:xfrm>
          </p:grpSpPr>
          <p:grpSp>
            <p:nvGrpSpPr>
              <p:cNvPr id="1095" name="Group 494"/>
              <p:cNvGrpSpPr/>
              <p:nvPr/>
            </p:nvGrpSpPr>
            <p:grpSpPr>
              <a:xfrm rot="3433791">
                <a:off x="3452004" y="2680506"/>
                <a:ext cx="756325" cy="723494"/>
                <a:chOff x="5222490" y="4191419"/>
                <a:chExt cx="756325" cy="723494"/>
              </a:xfrm>
            </p:grpSpPr>
            <p:cxnSp>
              <p:nvCxnSpPr>
                <p:cNvPr id="1138" name="Straight Arrow Connector 1137"/>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9" name="Straight Arrow Connector 1138"/>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0" name="Straight Arrow Connector 1139"/>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1" name="Straight Arrow Connector 1140"/>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2" name="Straight Arrow Connector 1141"/>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3" name="Straight Arrow Connector 1142"/>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44" name="Oval 1143"/>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1144"/>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Oval 1145"/>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1146"/>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Oval 1147"/>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Oval 1148"/>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Oval 1149"/>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6" name="Group 309"/>
              <p:cNvGrpSpPr/>
              <p:nvPr/>
            </p:nvGrpSpPr>
            <p:grpSpPr>
              <a:xfrm>
                <a:off x="3913010" y="2150915"/>
                <a:ext cx="756325" cy="723494"/>
                <a:chOff x="5222490" y="4191419"/>
                <a:chExt cx="756325" cy="723494"/>
              </a:xfrm>
            </p:grpSpPr>
            <p:cxnSp>
              <p:nvCxnSpPr>
                <p:cNvPr id="1125" name="Straight Arrow Connector 1124"/>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6" name="Straight Arrow Connector 1125"/>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7" name="Straight Arrow Connector 1126"/>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8" name="Straight Arrow Connector 1127"/>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9" name="Straight Arrow Connector 1128"/>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0" name="Straight Arrow Connector 1129"/>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31" name="Oval 1130"/>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131"/>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Oval 1132"/>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1133"/>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Oval 1134"/>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1135"/>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Oval 1136"/>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7" name="Group 323"/>
              <p:cNvGrpSpPr/>
              <p:nvPr/>
            </p:nvGrpSpPr>
            <p:grpSpPr>
              <a:xfrm rot="18127000">
                <a:off x="4042550" y="2688125"/>
                <a:ext cx="756325" cy="723494"/>
                <a:chOff x="5222490" y="4191419"/>
                <a:chExt cx="756325" cy="723494"/>
              </a:xfrm>
            </p:grpSpPr>
            <p:cxnSp>
              <p:nvCxnSpPr>
                <p:cNvPr id="1112" name="Straight Arrow Connector 1111"/>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3" name="Straight Arrow Connector 1112"/>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4" name="Straight Arrow Connector 1113"/>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5" name="Straight Arrow Connector 1114"/>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6" name="Straight Arrow Connector 1115"/>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7" name="Straight Arrow Connector 1116"/>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18" name="Oval 1117"/>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Oval 1118"/>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Oval 1119"/>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Oval 1120"/>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121"/>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Oval 1122"/>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23"/>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8" name="Group 337"/>
              <p:cNvGrpSpPr/>
              <p:nvPr/>
            </p:nvGrpSpPr>
            <p:grpSpPr>
              <a:xfrm rot="7185673">
                <a:off x="4537849" y="2768135"/>
                <a:ext cx="756325" cy="723494"/>
                <a:chOff x="5222490" y="4191419"/>
                <a:chExt cx="756325" cy="723494"/>
              </a:xfrm>
            </p:grpSpPr>
            <p:cxnSp>
              <p:nvCxnSpPr>
                <p:cNvPr id="1099" name="Straight Arrow Connector 1098"/>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0" name="Straight Arrow Connector 1099"/>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1" name="Straight Arrow Connector 1100"/>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2" name="Straight Arrow Connector 1101"/>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3" name="Straight Arrow Connector 1102"/>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4" name="Straight Arrow Connector 1103"/>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105" name="Oval 1104"/>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1105"/>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Oval 1109"/>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Oval 1110"/>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6" name="Group 388"/>
            <p:cNvGrpSpPr/>
            <p:nvPr/>
          </p:nvGrpSpPr>
          <p:grpSpPr>
            <a:xfrm>
              <a:off x="6309360" y="4305298"/>
              <a:ext cx="925830" cy="732691"/>
              <a:chOff x="3272433" y="1929439"/>
              <a:chExt cx="1583095" cy="1272134"/>
            </a:xfrm>
          </p:grpSpPr>
          <p:grpSp>
            <p:nvGrpSpPr>
              <p:cNvPr id="1047" name="Group 495"/>
              <p:cNvGrpSpPr/>
              <p:nvPr/>
            </p:nvGrpSpPr>
            <p:grpSpPr>
              <a:xfrm>
                <a:off x="3794403" y="2542849"/>
                <a:ext cx="577255" cy="658724"/>
                <a:chOff x="6308340" y="4340009"/>
                <a:chExt cx="577255" cy="658724"/>
              </a:xfrm>
            </p:grpSpPr>
            <p:cxnSp>
              <p:nvCxnSpPr>
                <p:cNvPr id="1084" name="Straight Arrow Connector 1083"/>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5" name="Straight Arrow Connector 1084"/>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6" name="Straight Arrow Connector 1085"/>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7" name="Straight Arrow Connector 1086"/>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8" name="Straight Arrow Connector 1087"/>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89" name="Oval 1088"/>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8" name="Group 352"/>
              <p:cNvGrpSpPr/>
              <p:nvPr/>
            </p:nvGrpSpPr>
            <p:grpSpPr>
              <a:xfrm>
                <a:off x="3272433" y="2169469"/>
                <a:ext cx="577255" cy="658724"/>
                <a:chOff x="6308340" y="4340009"/>
                <a:chExt cx="577255" cy="658724"/>
              </a:xfrm>
            </p:grpSpPr>
            <p:cxnSp>
              <p:nvCxnSpPr>
                <p:cNvPr id="1073" name="Straight Arrow Connector 1072"/>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4" name="Straight Arrow Connector 1073"/>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5" name="Straight Arrow Connector 1074"/>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6" name="Straight Arrow Connector 1075"/>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7" name="Straight Arrow Connector 1076"/>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78" name="Oval 1077"/>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1082"/>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9" name="Group 364"/>
              <p:cNvGrpSpPr/>
              <p:nvPr/>
            </p:nvGrpSpPr>
            <p:grpSpPr>
              <a:xfrm>
                <a:off x="4278273" y="2531419"/>
                <a:ext cx="577255" cy="658724"/>
                <a:chOff x="6308340" y="4340009"/>
                <a:chExt cx="577255" cy="658724"/>
              </a:xfrm>
            </p:grpSpPr>
            <p:cxnSp>
              <p:nvCxnSpPr>
                <p:cNvPr id="1062" name="Straight Arrow Connector 1061"/>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3" name="Straight Arrow Connector 1062"/>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4" name="Straight Arrow Connector 1063"/>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5" name="Straight Arrow Connector 1064"/>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6" name="Straight Arrow Connector 1065"/>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67" name="Oval 1066"/>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376"/>
              <p:cNvGrpSpPr/>
              <p:nvPr/>
            </p:nvGrpSpPr>
            <p:grpSpPr>
              <a:xfrm>
                <a:off x="4057293" y="1929439"/>
                <a:ext cx="577255" cy="658724"/>
                <a:chOff x="6308340" y="4340009"/>
                <a:chExt cx="577255" cy="658724"/>
              </a:xfrm>
            </p:grpSpPr>
            <p:cxnSp>
              <p:nvCxnSpPr>
                <p:cNvPr id="1051" name="Straight Arrow Connector 1050"/>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2" name="Straight Arrow Connector 1051"/>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3" name="Straight Arrow Connector 1052"/>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4" name="Straight Arrow Connector 1053"/>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5" name="Straight Arrow Connector 1054"/>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1056" name="Oval 1055"/>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242" y="0"/>
            <a:ext cx="7803932" cy="771525"/>
          </a:xfrm>
        </p:spPr>
        <p:txBody>
          <a:bodyPr/>
          <a:lstStyle/>
          <a:p>
            <a:r>
              <a:rPr lang="en-US" dirty="0" smtClean="0"/>
              <a:t>Web 3.0 Semantic </a:t>
            </a:r>
            <a:r>
              <a:rPr lang="en-US" dirty="0" smtClean="0">
                <a:solidFill>
                  <a:srgbClr val="C00000"/>
                </a:solidFill>
                <a:sym typeface="Wingdings" pitchFamily="2" charset="2"/>
              </a:rPr>
              <a:t> Disruptive Technology</a:t>
            </a:r>
            <a:endParaRPr lang="en-US" dirty="0">
              <a:solidFill>
                <a:srgbClr val="C00000"/>
              </a:solidFill>
            </a:endParaRPr>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22</a:t>
            </a:fld>
            <a:r>
              <a:rPr lang="en-US" smtClean="0"/>
              <a:t> </a:t>
            </a:r>
            <a:endParaRPr lang="en-US"/>
          </a:p>
        </p:txBody>
      </p:sp>
      <p:pic>
        <p:nvPicPr>
          <p:cNvPr id="1037" name="Picture 13" descr="C:\Documents and Settings\mguiton\Local Settings\Temporary Internet Files\Content.IE5\UPJ6DBTV\MC910216337[1].png"/>
          <p:cNvPicPr>
            <a:picLocks noChangeAspect="1" noChangeArrowheads="1"/>
          </p:cNvPicPr>
          <p:nvPr/>
        </p:nvPicPr>
        <p:blipFill>
          <a:blip r:embed="rId2" cstate="print"/>
          <a:srcRect/>
          <a:stretch>
            <a:fillRect/>
          </a:stretch>
        </p:blipFill>
        <p:spPr bwMode="auto">
          <a:xfrm>
            <a:off x="6482424" y="819597"/>
            <a:ext cx="2529840" cy="1419910"/>
          </a:xfrm>
          <a:prstGeom prst="rect">
            <a:avLst/>
          </a:prstGeom>
          <a:noFill/>
        </p:spPr>
      </p:pic>
      <p:pic>
        <p:nvPicPr>
          <p:cNvPr id="29" name="Picture 28" descr="lod-datasets_2009-07-14.png"/>
          <p:cNvPicPr>
            <a:picLocks noChangeAspect="1"/>
          </p:cNvPicPr>
          <p:nvPr/>
        </p:nvPicPr>
        <p:blipFill>
          <a:blip r:embed="rId3" cstate="print"/>
          <a:stretch>
            <a:fillRect/>
          </a:stretch>
        </p:blipFill>
        <p:spPr>
          <a:xfrm>
            <a:off x="6099793" y="2158263"/>
            <a:ext cx="1629059" cy="1220370"/>
          </a:xfrm>
          <a:prstGeom prst="rect">
            <a:avLst/>
          </a:prstGeom>
        </p:spPr>
      </p:pic>
      <p:sp>
        <p:nvSpPr>
          <p:cNvPr id="399" name="Down Arrow 398"/>
          <p:cNvSpPr/>
          <p:nvPr/>
        </p:nvSpPr>
        <p:spPr>
          <a:xfrm>
            <a:off x="7847937" y="2067340"/>
            <a:ext cx="135172" cy="2862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0" name="Down Arrow 399"/>
          <p:cNvSpPr/>
          <p:nvPr/>
        </p:nvSpPr>
        <p:spPr>
          <a:xfrm>
            <a:off x="8151412" y="2068665"/>
            <a:ext cx="135172" cy="2862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0" name="TextBox 389"/>
          <p:cNvSpPr txBox="1"/>
          <p:nvPr/>
        </p:nvSpPr>
        <p:spPr>
          <a:xfrm>
            <a:off x="4626244" y="2224007"/>
            <a:ext cx="1099981" cy="307777"/>
          </a:xfrm>
          <a:prstGeom prst="rect">
            <a:avLst/>
          </a:prstGeom>
          <a:noFill/>
        </p:spPr>
        <p:txBody>
          <a:bodyPr wrap="none" rtlCol="0">
            <a:spAutoFit/>
          </a:bodyPr>
          <a:lstStyle/>
          <a:p>
            <a:r>
              <a:rPr lang="en-US" dirty="0" smtClean="0">
                <a:solidFill>
                  <a:schemeClr val="accent5"/>
                </a:solidFill>
              </a:rPr>
              <a:t>Company 5</a:t>
            </a:r>
            <a:endParaRPr lang="en-US" dirty="0">
              <a:solidFill>
                <a:schemeClr val="accent5"/>
              </a:solidFill>
            </a:endParaRPr>
          </a:p>
        </p:txBody>
      </p:sp>
      <p:grpSp>
        <p:nvGrpSpPr>
          <p:cNvPr id="2" name="Group 3406"/>
          <p:cNvGrpSpPr/>
          <p:nvPr/>
        </p:nvGrpSpPr>
        <p:grpSpPr>
          <a:xfrm>
            <a:off x="4936305" y="2878825"/>
            <a:ext cx="976883" cy="418781"/>
            <a:chOff x="4936305" y="2878825"/>
            <a:chExt cx="976883" cy="418781"/>
          </a:xfrm>
        </p:grpSpPr>
        <p:sp>
          <p:nvSpPr>
            <p:cNvPr id="324" name="Down Arrow 323"/>
            <p:cNvSpPr/>
            <p:nvPr/>
          </p:nvSpPr>
          <p:spPr>
            <a:xfrm rot="4331295">
              <a:off x="5279477" y="2535653"/>
              <a:ext cx="135172" cy="82151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52" name="Down Arrow 351"/>
            <p:cNvSpPr/>
            <p:nvPr/>
          </p:nvSpPr>
          <p:spPr>
            <a:xfrm rot="15139565">
              <a:off x="5417392" y="2801810"/>
              <a:ext cx="135172" cy="85642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6" name="Group 981"/>
          <p:cNvGrpSpPr/>
          <p:nvPr/>
        </p:nvGrpSpPr>
        <p:grpSpPr>
          <a:xfrm>
            <a:off x="3665802" y="1852048"/>
            <a:ext cx="929446" cy="712922"/>
            <a:chOff x="953598" y="2146515"/>
            <a:chExt cx="5470654" cy="1791837"/>
          </a:xfrm>
        </p:grpSpPr>
        <p:grpSp>
          <p:nvGrpSpPr>
            <p:cNvPr id="7" name="Group 744"/>
            <p:cNvGrpSpPr/>
            <p:nvPr/>
          </p:nvGrpSpPr>
          <p:grpSpPr>
            <a:xfrm>
              <a:off x="953598" y="2146515"/>
              <a:ext cx="2758246" cy="1627322"/>
              <a:chOff x="922665" y="2145030"/>
              <a:chExt cx="2310296" cy="2104292"/>
            </a:xfrm>
          </p:grpSpPr>
          <p:grpSp>
            <p:nvGrpSpPr>
              <p:cNvPr id="8" name="Group 308"/>
              <p:cNvGrpSpPr/>
              <p:nvPr/>
            </p:nvGrpSpPr>
            <p:grpSpPr>
              <a:xfrm>
                <a:off x="1904766" y="2415540"/>
                <a:ext cx="1135614" cy="936776"/>
                <a:chOff x="1394226" y="2343072"/>
                <a:chExt cx="1880154" cy="1474064"/>
              </a:xfrm>
            </p:grpSpPr>
            <p:grpSp>
              <p:nvGrpSpPr>
                <p:cNvPr id="9" name="Group 493"/>
                <p:cNvGrpSpPr/>
                <p:nvPr/>
              </p:nvGrpSpPr>
              <p:grpSpPr>
                <a:xfrm>
                  <a:off x="1394226" y="2983152"/>
                  <a:ext cx="742949" cy="833984"/>
                  <a:chOff x="3826166" y="4099979"/>
                  <a:chExt cx="742949" cy="833984"/>
                </a:xfrm>
              </p:grpSpPr>
              <p:cxnSp>
                <p:nvCxnSpPr>
                  <p:cNvPr id="494" name="Straight Arrow Connector 493"/>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5" name="Straight Arrow Connector 494"/>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7" name="Straight Arrow Connector 496"/>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8" name="Straight Arrow Connector 497"/>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9" name="Straight Arrow Connector 498"/>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01" name="Oval 500"/>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63"/>
                <p:cNvGrpSpPr/>
                <p:nvPr/>
              </p:nvGrpSpPr>
              <p:grpSpPr>
                <a:xfrm>
                  <a:off x="2140986" y="2895522"/>
                  <a:ext cx="742949" cy="833984"/>
                  <a:chOff x="3826166" y="4099979"/>
                  <a:chExt cx="742949" cy="833984"/>
                </a:xfrm>
              </p:grpSpPr>
              <p:cxnSp>
                <p:nvCxnSpPr>
                  <p:cNvPr id="451" name="Straight Arrow Connector 450"/>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2" name="Straight Arrow Connector 451"/>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78"/>
                <p:cNvGrpSpPr/>
                <p:nvPr/>
              </p:nvGrpSpPr>
              <p:grpSpPr>
                <a:xfrm rot="2909657">
                  <a:off x="2506547" y="2556430"/>
                  <a:ext cx="742949" cy="792730"/>
                  <a:chOff x="3826166" y="4099979"/>
                  <a:chExt cx="742949" cy="833984"/>
                </a:xfrm>
              </p:grpSpPr>
              <p:cxnSp>
                <p:nvCxnSpPr>
                  <p:cNvPr id="420" name="Straight Arrow Connector 419"/>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1" name="Straight Arrow Connector 420"/>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43" name="Oval 442"/>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93"/>
                <p:cNvGrpSpPr/>
                <p:nvPr/>
              </p:nvGrpSpPr>
              <p:grpSpPr>
                <a:xfrm>
                  <a:off x="1527576" y="2343072"/>
                  <a:ext cx="742949" cy="833984"/>
                  <a:chOff x="3826166" y="4099979"/>
                  <a:chExt cx="742949" cy="833984"/>
                </a:xfrm>
              </p:grpSpPr>
              <p:cxnSp>
                <p:nvCxnSpPr>
                  <p:cNvPr id="392" name="Straight Arrow Connector 391"/>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13" name="Oval 412"/>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351"/>
              <p:cNvGrpSpPr/>
              <p:nvPr/>
            </p:nvGrpSpPr>
            <p:grpSpPr>
              <a:xfrm rot="16967748">
                <a:off x="2176827" y="3051810"/>
                <a:ext cx="1111203" cy="1001064"/>
                <a:chOff x="3468416" y="2150915"/>
                <a:chExt cx="1809343" cy="1357129"/>
              </a:xfrm>
            </p:grpSpPr>
            <p:grpSp>
              <p:nvGrpSpPr>
                <p:cNvPr id="14" name="Group 494"/>
                <p:cNvGrpSpPr/>
                <p:nvPr/>
              </p:nvGrpSpPr>
              <p:grpSpPr>
                <a:xfrm rot="3433791">
                  <a:off x="3452004" y="2680506"/>
                  <a:ext cx="756325" cy="723494"/>
                  <a:chOff x="5222490" y="4191419"/>
                  <a:chExt cx="756325" cy="723494"/>
                </a:xfrm>
              </p:grpSpPr>
              <p:cxnSp>
                <p:nvCxnSpPr>
                  <p:cNvPr id="552" name="Straight Arrow Connector 551"/>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3" name="Straight Arrow Connector 552"/>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4" name="Straight Arrow Connector 553"/>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5" name="Straight Arrow Connector 554"/>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6" name="Straight Arrow Connector 555"/>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7" name="Straight Arrow Connector 556"/>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58" name="Oval 557"/>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09"/>
                <p:cNvGrpSpPr/>
                <p:nvPr/>
              </p:nvGrpSpPr>
              <p:grpSpPr>
                <a:xfrm>
                  <a:off x="3913010" y="2150915"/>
                  <a:ext cx="756325" cy="723494"/>
                  <a:chOff x="5222490" y="4191419"/>
                  <a:chExt cx="756325" cy="723494"/>
                </a:xfrm>
              </p:grpSpPr>
              <p:cxnSp>
                <p:nvCxnSpPr>
                  <p:cNvPr id="539" name="Straight Arrow Connector 538"/>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1" name="Straight Arrow Connector 540"/>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2" name="Straight Arrow Connector 541"/>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3" name="Straight Arrow Connector 542"/>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4" name="Straight Arrow Connector 543"/>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45" name="Oval 544"/>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323"/>
                <p:cNvGrpSpPr/>
                <p:nvPr/>
              </p:nvGrpSpPr>
              <p:grpSpPr>
                <a:xfrm rot="18127000">
                  <a:off x="4042550" y="2688125"/>
                  <a:ext cx="756325" cy="723494"/>
                  <a:chOff x="5222490" y="4191419"/>
                  <a:chExt cx="756325" cy="723494"/>
                </a:xfrm>
              </p:grpSpPr>
              <p:cxnSp>
                <p:nvCxnSpPr>
                  <p:cNvPr id="526" name="Straight Arrow Connector 525"/>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8" name="Straight Arrow Connector 527"/>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0" name="Straight Arrow Connector 529"/>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2" name="Oval 531"/>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37"/>
                <p:cNvGrpSpPr/>
                <p:nvPr/>
              </p:nvGrpSpPr>
              <p:grpSpPr>
                <a:xfrm rot="7185673">
                  <a:off x="4537849" y="2768135"/>
                  <a:ext cx="756325" cy="723494"/>
                  <a:chOff x="5222490" y="4191419"/>
                  <a:chExt cx="756325" cy="723494"/>
                </a:xfrm>
              </p:grpSpPr>
              <p:cxnSp>
                <p:nvCxnSpPr>
                  <p:cNvPr id="513" name="Straight Arrow Connector 512"/>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5" name="Straight Arrow Connector 514"/>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7" name="Straight Arrow Connector 516"/>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8" name="Straight Arrow Connector 517"/>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19" name="Oval 518"/>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388"/>
              <p:cNvGrpSpPr/>
              <p:nvPr/>
            </p:nvGrpSpPr>
            <p:grpSpPr>
              <a:xfrm>
                <a:off x="1436370" y="3516630"/>
                <a:ext cx="925830" cy="732692"/>
                <a:chOff x="3272433" y="1929439"/>
                <a:chExt cx="1583095" cy="1272134"/>
              </a:xfrm>
            </p:grpSpPr>
            <p:grpSp>
              <p:nvGrpSpPr>
                <p:cNvPr id="19" name="Group 495"/>
                <p:cNvGrpSpPr/>
                <p:nvPr/>
              </p:nvGrpSpPr>
              <p:grpSpPr>
                <a:xfrm>
                  <a:off x="3794403" y="2542849"/>
                  <a:ext cx="577255" cy="658724"/>
                  <a:chOff x="6308340" y="4340009"/>
                  <a:chExt cx="577255" cy="658724"/>
                </a:xfrm>
              </p:grpSpPr>
              <p:cxnSp>
                <p:nvCxnSpPr>
                  <p:cNvPr id="608" name="Straight Arrow Connector 607"/>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09" name="Straight Arrow Connector 608"/>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0" name="Straight Arrow Connector 609"/>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13" name="Oval 612"/>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352"/>
                <p:cNvGrpSpPr/>
                <p:nvPr/>
              </p:nvGrpSpPr>
              <p:grpSpPr>
                <a:xfrm>
                  <a:off x="3272433" y="2169469"/>
                  <a:ext cx="577255" cy="658724"/>
                  <a:chOff x="6308340" y="4340009"/>
                  <a:chExt cx="577255" cy="658724"/>
                </a:xfrm>
              </p:grpSpPr>
              <p:cxnSp>
                <p:nvCxnSpPr>
                  <p:cNvPr id="597" name="Straight Arrow Connector 596"/>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8" name="Straight Arrow Connector 597"/>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00" name="Straight Arrow Connector 599"/>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01" name="Straight Arrow Connector 600"/>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02" name="Oval 601"/>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364"/>
                <p:cNvGrpSpPr/>
                <p:nvPr/>
              </p:nvGrpSpPr>
              <p:grpSpPr>
                <a:xfrm>
                  <a:off x="4278273" y="2531419"/>
                  <a:ext cx="577255" cy="658724"/>
                  <a:chOff x="6308340" y="4340009"/>
                  <a:chExt cx="577255" cy="658724"/>
                </a:xfrm>
              </p:grpSpPr>
              <p:cxnSp>
                <p:nvCxnSpPr>
                  <p:cNvPr id="586" name="Straight Arrow Connector 585"/>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87" name="Straight Arrow Connector 586"/>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0" name="Straight Arrow Connector 589"/>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91" name="Oval 590"/>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76"/>
                <p:cNvGrpSpPr/>
                <p:nvPr/>
              </p:nvGrpSpPr>
              <p:grpSpPr>
                <a:xfrm>
                  <a:off x="4057293" y="1929439"/>
                  <a:ext cx="577255" cy="658724"/>
                  <a:chOff x="6308340" y="4340009"/>
                  <a:chExt cx="577255" cy="658724"/>
                </a:xfrm>
              </p:grpSpPr>
              <p:cxnSp>
                <p:nvCxnSpPr>
                  <p:cNvPr id="571" name="Straight Arrow Connector 570"/>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75" name="Straight Arrow Connector 574"/>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76" name="Oval 575"/>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62"/>
              <p:cNvGrpSpPr/>
              <p:nvPr/>
            </p:nvGrpSpPr>
            <p:grpSpPr>
              <a:xfrm>
                <a:off x="1078535" y="2815590"/>
                <a:ext cx="883615" cy="882938"/>
                <a:chOff x="1086155" y="2437825"/>
                <a:chExt cx="1423075" cy="1420724"/>
              </a:xfrm>
            </p:grpSpPr>
            <p:grpSp>
              <p:nvGrpSpPr>
                <p:cNvPr id="24" name="Group 492"/>
                <p:cNvGrpSpPr/>
                <p:nvPr/>
              </p:nvGrpSpPr>
              <p:grpSpPr>
                <a:xfrm>
                  <a:off x="1086155" y="3138865"/>
                  <a:ext cx="653455" cy="719684"/>
                  <a:chOff x="2547870" y="4271429"/>
                  <a:chExt cx="653455" cy="719684"/>
                </a:xfrm>
              </p:grpSpPr>
              <p:cxnSp>
                <p:nvCxnSpPr>
                  <p:cNvPr id="672" name="Straight Arrow Connector 671"/>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3" name="Straight Arrow Connector 672"/>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5" name="Straight Arrow Connector 674"/>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6" name="Straight Arrow Connector 675"/>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9" name="Straight Arrow Connector 678"/>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80" name="Oval 679"/>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11"/>
                <p:cNvGrpSpPr/>
                <p:nvPr/>
              </p:nvGrpSpPr>
              <p:grpSpPr>
                <a:xfrm rot="20835891">
                  <a:off x="1752906" y="3089338"/>
                  <a:ext cx="653455" cy="719684"/>
                  <a:chOff x="2547870" y="4271429"/>
                  <a:chExt cx="653455" cy="719684"/>
                </a:xfrm>
              </p:grpSpPr>
              <p:cxnSp>
                <p:nvCxnSpPr>
                  <p:cNvPr id="656" name="Straight Arrow Connector 655"/>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57" name="Straight Arrow Connector 656"/>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59" name="Straight Arrow Connector 658"/>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60" name="Straight Arrow Connector 659"/>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62" name="Straight Arrow Connector 661"/>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63" name="Straight Arrow Connector 662"/>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64" name="Oval 663"/>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28"/>
                <p:cNvGrpSpPr/>
                <p:nvPr/>
              </p:nvGrpSpPr>
              <p:grpSpPr>
                <a:xfrm>
                  <a:off x="1855775" y="2437825"/>
                  <a:ext cx="653455" cy="719684"/>
                  <a:chOff x="2547870" y="4271429"/>
                  <a:chExt cx="653455" cy="719684"/>
                </a:xfrm>
              </p:grpSpPr>
              <p:cxnSp>
                <p:nvCxnSpPr>
                  <p:cNvPr id="640" name="Straight Arrow Connector 639"/>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1" name="Straight Arrow Connector 640"/>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2" name="Straight Arrow Connector 641"/>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5" name="Straight Arrow Connector 644"/>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6" name="Straight Arrow Connector 645"/>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7" name="Straight Arrow Connector 646"/>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48" name="Oval 647"/>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45"/>
                <p:cNvGrpSpPr/>
                <p:nvPr/>
              </p:nvGrpSpPr>
              <p:grpSpPr>
                <a:xfrm rot="10800000">
                  <a:off x="1116635" y="2502595"/>
                  <a:ext cx="653455" cy="719684"/>
                  <a:chOff x="2547870" y="4271429"/>
                  <a:chExt cx="653455" cy="719684"/>
                </a:xfrm>
              </p:grpSpPr>
              <p:cxnSp>
                <p:nvCxnSpPr>
                  <p:cNvPr id="624" name="Straight Arrow Connector 623"/>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25" name="Straight Arrow Connector 624"/>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30" name="Straight Arrow Connector 629"/>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31" name="Straight Arrow Connector 630"/>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32" name="Oval 631"/>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10"/>
              <p:cNvGrpSpPr/>
              <p:nvPr/>
            </p:nvGrpSpPr>
            <p:grpSpPr>
              <a:xfrm>
                <a:off x="922665" y="2145030"/>
                <a:ext cx="1005195" cy="735330"/>
                <a:chOff x="408315" y="3386379"/>
                <a:chExt cx="1531685" cy="1171155"/>
              </a:xfrm>
            </p:grpSpPr>
            <p:grpSp>
              <p:nvGrpSpPr>
                <p:cNvPr id="30" name="Group 491"/>
                <p:cNvGrpSpPr/>
                <p:nvPr/>
              </p:nvGrpSpPr>
              <p:grpSpPr>
                <a:xfrm>
                  <a:off x="870875" y="3940185"/>
                  <a:ext cx="596685" cy="617349"/>
                  <a:chOff x="1046135" y="4458345"/>
                  <a:chExt cx="596685" cy="617349"/>
                </a:xfrm>
              </p:grpSpPr>
              <p:cxnSp>
                <p:nvCxnSpPr>
                  <p:cNvPr id="732" name="Straight Arrow Connector 731"/>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33" name="Oval 732"/>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8" name="Straight Arrow Connector 737"/>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39" name="Straight Arrow Connector 738"/>
                  <p:cNvCxnSpPr>
                    <a:endCxn id="742"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40" name="Straight Arrow Connector 739"/>
                  <p:cNvCxnSpPr>
                    <a:endCxn id="741"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41" name="Oval 740"/>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3" name="Straight Arrow Connector 742"/>
                  <p:cNvCxnSpPr>
                    <a:endCxn id="736"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44" name="Straight Arrow Connector 743"/>
                  <p:cNvCxnSpPr>
                    <a:endCxn id="737"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168"/>
                <p:cNvGrpSpPr/>
                <p:nvPr/>
              </p:nvGrpSpPr>
              <p:grpSpPr>
                <a:xfrm>
                  <a:off x="408315" y="3608198"/>
                  <a:ext cx="596685" cy="617349"/>
                  <a:chOff x="1046135" y="4458345"/>
                  <a:chExt cx="596685" cy="617349"/>
                </a:xfrm>
              </p:grpSpPr>
              <p:cxnSp>
                <p:nvCxnSpPr>
                  <p:cNvPr id="719" name="Straight Arrow Connector 718"/>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20" name="Oval 719"/>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5" name="Straight Arrow Connector 724"/>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6" name="Straight Arrow Connector 725"/>
                  <p:cNvCxnSpPr>
                    <a:endCxn id="729"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7" name="Straight Arrow Connector 726"/>
                  <p:cNvCxnSpPr>
                    <a:endCxn id="728"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28" name="Oval 727"/>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0" name="Straight Arrow Connector 729"/>
                  <p:cNvCxnSpPr>
                    <a:endCxn id="723"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31" name="Straight Arrow Connector 730"/>
                  <p:cNvCxnSpPr>
                    <a:endCxn id="724"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342" name="Group 182"/>
                <p:cNvGrpSpPr/>
                <p:nvPr/>
              </p:nvGrpSpPr>
              <p:grpSpPr>
                <a:xfrm>
                  <a:off x="880819" y="3386379"/>
                  <a:ext cx="596685" cy="617349"/>
                  <a:chOff x="1046135" y="4458345"/>
                  <a:chExt cx="596685" cy="617349"/>
                </a:xfrm>
              </p:grpSpPr>
              <p:cxnSp>
                <p:nvCxnSpPr>
                  <p:cNvPr id="706" name="Straight Arrow Connector 705"/>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07" name="Oval 706"/>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2" name="Straight Arrow Connector 711"/>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3" name="Straight Arrow Connector 712"/>
                  <p:cNvCxnSpPr>
                    <a:endCxn id="716"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a:endCxn id="715"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15" name="Oval 714"/>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 name="Straight Arrow Connector 716"/>
                  <p:cNvCxnSpPr>
                    <a:endCxn id="710"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8" name="Straight Arrow Connector 717"/>
                  <p:cNvCxnSpPr>
                    <a:endCxn id="711"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343" name="Group 196"/>
                <p:cNvGrpSpPr/>
                <p:nvPr/>
              </p:nvGrpSpPr>
              <p:grpSpPr>
                <a:xfrm>
                  <a:off x="1343315" y="3719205"/>
                  <a:ext cx="596685" cy="617349"/>
                  <a:chOff x="1046135" y="4458345"/>
                  <a:chExt cx="596685" cy="617349"/>
                </a:xfrm>
              </p:grpSpPr>
              <p:cxnSp>
                <p:nvCxnSpPr>
                  <p:cNvPr id="693" name="Straight Arrow Connector 692"/>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94" name="Oval 693"/>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9" name="Straight Arrow Connector 698"/>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00" name="Straight Arrow Connector 699"/>
                  <p:cNvCxnSpPr>
                    <a:endCxn id="703"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01" name="Straight Arrow Connector 700"/>
                  <p:cNvCxnSpPr>
                    <a:endCxn id="702"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4" name="Straight Arrow Connector 703"/>
                  <p:cNvCxnSpPr>
                    <a:endCxn id="697"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05" name="Straight Arrow Connector 704"/>
                  <p:cNvCxnSpPr>
                    <a:endCxn id="698"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3344" name="Group 745"/>
            <p:cNvGrpSpPr/>
            <p:nvPr/>
          </p:nvGrpSpPr>
          <p:grpSpPr>
            <a:xfrm rot="4830454">
              <a:off x="4169565" y="1683664"/>
              <a:ext cx="1665470" cy="2843905"/>
              <a:chOff x="922665" y="2145030"/>
              <a:chExt cx="2310296" cy="2104292"/>
            </a:xfrm>
          </p:grpSpPr>
          <p:grpSp>
            <p:nvGrpSpPr>
              <p:cNvPr id="3345" name="Group 308"/>
              <p:cNvGrpSpPr/>
              <p:nvPr/>
            </p:nvGrpSpPr>
            <p:grpSpPr>
              <a:xfrm>
                <a:off x="1904767" y="2415541"/>
                <a:ext cx="1135619" cy="936775"/>
                <a:chOff x="1394226" y="2343072"/>
                <a:chExt cx="1880161" cy="1474064"/>
              </a:xfrm>
            </p:grpSpPr>
            <p:grpSp>
              <p:nvGrpSpPr>
                <p:cNvPr id="3407" name="Group 493"/>
                <p:cNvGrpSpPr/>
                <p:nvPr/>
              </p:nvGrpSpPr>
              <p:grpSpPr>
                <a:xfrm>
                  <a:off x="1394226" y="2983152"/>
                  <a:ext cx="742949" cy="833984"/>
                  <a:chOff x="3826166" y="4099979"/>
                  <a:chExt cx="742949" cy="833984"/>
                </a:xfrm>
              </p:grpSpPr>
              <p:cxnSp>
                <p:nvCxnSpPr>
                  <p:cNvPr id="1026" name="Straight Arrow Connector 1025"/>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27" name="Straight Arrow Connector 1026"/>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32" name="Straight Arrow Connector 1031"/>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33" name="Oval 1032"/>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8" name="Group 263"/>
                <p:cNvGrpSpPr/>
                <p:nvPr/>
              </p:nvGrpSpPr>
              <p:grpSpPr>
                <a:xfrm>
                  <a:off x="2140986" y="2895522"/>
                  <a:ext cx="742949" cy="833984"/>
                  <a:chOff x="3826166" y="4099979"/>
                  <a:chExt cx="742949" cy="833984"/>
                </a:xfrm>
              </p:grpSpPr>
              <p:cxnSp>
                <p:nvCxnSpPr>
                  <p:cNvPr id="1012" name="Straight Arrow Connector 1011"/>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13" name="Straight Arrow Connector 1012"/>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14" name="Straight Arrow Connector 1013"/>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15" name="Straight Arrow Connector 1014"/>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16" name="Straight Arrow Connector 1015"/>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17" name="Straight Arrow Connector 1016"/>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18" name="Straight Arrow Connector 1017"/>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19" name="Oval 1018"/>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1" name="Group 278"/>
                <p:cNvGrpSpPr/>
                <p:nvPr/>
              </p:nvGrpSpPr>
              <p:grpSpPr>
                <a:xfrm rot="2909657">
                  <a:off x="2506547" y="2556430"/>
                  <a:ext cx="742949" cy="792730"/>
                  <a:chOff x="3826166" y="4099979"/>
                  <a:chExt cx="742949" cy="833984"/>
                </a:xfrm>
              </p:grpSpPr>
              <p:cxnSp>
                <p:nvCxnSpPr>
                  <p:cNvPr id="998" name="Straight Arrow Connector 997"/>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99" name="Straight Arrow Connector 998"/>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00" name="Straight Arrow Connector 999"/>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01" name="Straight Arrow Connector 1000"/>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02" name="Straight Arrow Connector 1001"/>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03" name="Straight Arrow Connector 1002"/>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04" name="Straight Arrow Connector 1003"/>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05" name="Oval 1004"/>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4" name="Group 293"/>
                <p:cNvGrpSpPr/>
                <p:nvPr/>
              </p:nvGrpSpPr>
              <p:grpSpPr>
                <a:xfrm>
                  <a:off x="1527576" y="2343072"/>
                  <a:ext cx="742949" cy="833984"/>
                  <a:chOff x="3826166" y="4099979"/>
                  <a:chExt cx="742949" cy="833984"/>
                </a:xfrm>
              </p:grpSpPr>
              <p:cxnSp>
                <p:nvCxnSpPr>
                  <p:cNvPr id="984" name="Straight Arrow Connector 983"/>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85" name="Straight Arrow Connector 984"/>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86" name="Straight Arrow Connector 985"/>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87" name="Straight Arrow Connector 986"/>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88" name="Straight Arrow Connector 987"/>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89" name="Straight Arrow Connector 988"/>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91" name="Oval 990"/>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7" name="Group 351"/>
              <p:cNvGrpSpPr/>
              <p:nvPr/>
            </p:nvGrpSpPr>
            <p:grpSpPr>
              <a:xfrm rot="16967748">
                <a:off x="2176829" y="3051806"/>
                <a:ext cx="1111199" cy="1001063"/>
                <a:chOff x="3468424" y="2150915"/>
                <a:chExt cx="1809335" cy="1357129"/>
              </a:xfrm>
            </p:grpSpPr>
            <p:grpSp>
              <p:nvGrpSpPr>
                <p:cNvPr id="3420" name="Group 494"/>
                <p:cNvGrpSpPr/>
                <p:nvPr/>
              </p:nvGrpSpPr>
              <p:grpSpPr>
                <a:xfrm rot="3433791">
                  <a:off x="3452008" y="2680506"/>
                  <a:ext cx="756325" cy="723494"/>
                  <a:chOff x="5222490" y="4191419"/>
                  <a:chExt cx="756325" cy="723494"/>
                </a:xfrm>
              </p:grpSpPr>
              <p:cxnSp>
                <p:nvCxnSpPr>
                  <p:cNvPr id="967" name="Straight Arrow Connector 966"/>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68" name="Straight Arrow Connector 967"/>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69" name="Straight Arrow Connector 968"/>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70" name="Straight Arrow Connector 969"/>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71" name="Straight Arrow Connector 970"/>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72" name="Straight Arrow Connector 971"/>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73" name="Oval 972"/>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5" name="Group 309"/>
                <p:cNvGrpSpPr/>
                <p:nvPr/>
              </p:nvGrpSpPr>
              <p:grpSpPr>
                <a:xfrm>
                  <a:off x="3913010" y="2150915"/>
                  <a:ext cx="756325" cy="723494"/>
                  <a:chOff x="5222490" y="4191419"/>
                  <a:chExt cx="756325" cy="723494"/>
                </a:xfrm>
              </p:grpSpPr>
              <p:cxnSp>
                <p:nvCxnSpPr>
                  <p:cNvPr id="954" name="Straight Arrow Connector 953"/>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55" name="Straight Arrow Connector 954"/>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56" name="Straight Arrow Connector 955"/>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57" name="Straight Arrow Connector 956"/>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58" name="Straight Arrow Connector 957"/>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59" name="Straight Arrow Connector 958"/>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60" name="Oval 959"/>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6" name="Group 323"/>
                <p:cNvGrpSpPr/>
                <p:nvPr/>
              </p:nvGrpSpPr>
              <p:grpSpPr>
                <a:xfrm rot="18127000">
                  <a:off x="4042550" y="2688125"/>
                  <a:ext cx="756325" cy="723494"/>
                  <a:chOff x="5222490" y="4191419"/>
                  <a:chExt cx="756325" cy="723494"/>
                </a:xfrm>
              </p:grpSpPr>
              <p:cxnSp>
                <p:nvCxnSpPr>
                  <p:cNvPr id="941" name="Straight Arrow Connector 940"/>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42" name="Straight Arrow Connector 941"/>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43" name="Straight Arrow Connector 942"/>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44" name="Straight Arrow Connector 943"/>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45" name="Straight Arrow Connector 944"/>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46" name="Straight Arrow Connector 945"/>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47" name="Oval 946"/>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7" name="Group 337"/>
                <p:cNvGrpSpPr/>
                <p:nvPr/>
              </p:nvGrpSpPr>
              <p:grpSpPr>
                <a:xfrm rot="7185673">
                  <a:off x="4537849" y="2768135"/>
                  <a:ext cx="756325" cy="723494"/>
                  <a:chOff x="5222490" y="4191419"/>
                  <a:chExt cx="756325" cy="723494"/>
                </a:xfrm>
              </p:grpSpPr>
              <p:cxnSp>
                <p:nvCxnSpPr>
                  <p:cNvPr id="928" name="Straight Arrow Connector 927"/>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29" name="Straight Arrow Connector 928"/>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30" name="Straight Arrow Connector 929"/>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31" name="Straight Arrow Connector 930"/>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32" name="Straight Arrow Connector 931"/>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33" name="Straight Arrow Connector 932"/>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34" name="Oval 933"/>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Oval 939"/>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28" name="Group 388"/>
              <p:cNvGrpSpPr/>
              <p:nvPr/>
            </p:nvGrpSpPr>
            <p:grpSpPr>
              <a:xfrm>
                <a:off x="1436370" y="3516628"/>
                <a:ext cx="925830" cy="732691"/>
                <a:chOff x="3272433" y="1929439"/>
                <a:chExt cx="1583095" cy="1272134"/>
              </a:xfrm>
            </p:grpSpPr>
            <p:grpSp>
              <p:nvGrpSpPr>
                <p:cNvPr id="3429" name="Group 495"/>
                <p:cNvGrpSpPr/>
                <p:nvPr/>
              </p:nvGrpSpPr>
              <p:grpSpPr>
                <a:xfrm>
                  <a:off x="3794403" y="2542849"/>
                  <a:ext cx="577255" cy="658724"/>
                  <a:chOff x="6308340" y="4340009"/>
                  <a:chExt cx="577255" cy="658724"/>
                </a:xfrm>
              </p:grpSpPr>
              <p:cxnSp>
                <p:nvCxnSpPr>
                  <p:cNvPr id="913" name="Straight Arrow Connector 912"/>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14" name="Straight Arrow Connector 913"/>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15" name="Straight Arrow Connector 914"/>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16" name="Straight Arrow Connector 915"/>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17" name="Straight Arrow Connector 916"/>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18" name="Oval 917"/>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Oval 920"/>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0" name="Group 352"/>
                <p:cNvGrpSpPr/>
                <p:nvPr/>
              </p:nvGrpSpPr>
              <p:grpSpPr>
                <a:xfrm>
                  <a:off x="3272433" y="2169469"/>
                  <a:ext cx="577255" cy="658724"/>
                  <a:chOff x="6308340" y="4340009"/>
                  <a:chExt cx="577255" cy="658724"/>
                </a:xfrm>
              </p:grpSpPr>
              <p:cxnSp>
                <p:nvCxnSpPr>
                  <p:cNvPr id="902" name="Straight Arrow Connector 901"/>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03" name="Straight Arrow Connector 902"/>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04" name="Straight Arrow Connector 903"/>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05" name="Straight Arrow Connector 904"/>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06" name="Straight Arrow Connector 905"/>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07" name="Oval 906"/>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1" name="Group 364"/>
                <p:cNvGrpSpPr/>
                <p:nvPr/>
              </p:nvGrpSpPr>
              <p:grpSpPr>
                <a:xfrm>
                  <a:off x="4278273" y="2531419"/>
                  <a:ext cx="577255" cy="658724"/>
                  <a:chOff x="6308340" y="4340009"/>
                  <a:chExt cx="577255" cy="658724"/>
                </a:xfrm>
              </p:grpSpPr>
              <p:cxnSp>
                <p:nvCxnSpPr>
                  <p:cNvPr id="891" name="Straight Arrow Connector 890"/>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92" name="Straight Arrow Connector 891"/>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93" name="Straight Arrow Connector 892"/>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94" name="Straight Arrow Connector 893"/>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95" name="Straight Arrow Connector 894"/>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96" name="Oval 895"/>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2" name="Group 376"/>
                <p:cNvGrpSpPr/>
                <p:nvPr/>
              </p:nvGrpSpPr>
              <p:grpSpPr>
                <a:xfrm>
                  <a:off x="4057293" y="1929439"/>
                  <a:ext cx="577255" cy="658724"/>
                  <a:chOff x="6308340" y="4340009"/>
                  <a:chExt cx="577255" cy="658724"/>
                </a:xfrm>
              </p:grpSpPr>
              <p:cxnSp>
                <p:nvCxnSpPr>
                  <p:cNvPr id="880" name="Straight Arrow Connector 879"/>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81" name="Straight Arrow Connector 880"/>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82" name="Straight Arrow Connector 881"/>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83" name="Straight Arrow Connector 882"/>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84" name="Straight Arrow Connector 883"/>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85" name="Oval 884"/>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33" name="Group 262"/>
              <p:cNvGrpSpPr/>
              <p:nvPr/>
            </p:nvGrpSpPr>
            <p:grpSpPr>
              <a:xfrm>
                <a:off x="1078534" y="2815589"/>
                <a:ext cx="883616" cy="882937"/>
                <a:chOff x="1086155" y="2437825"/>
                <a:chExt cx="1423075" cy="1420724"/>
              </a:xfrm>
            </p:grpSpPr>
            <p:grpSp>
              <p:nvGrpSpPr>
                <p:cNvPr id="3434" name="Group 492"/>
                <p:cNvGrpSpPr/>
                <p:nvPr/>
              </p:nvGrpSpPr>
              <p:grpSpPr>
                <a:xfrm>
                  <a:off x="1086155" y="3138865"/>
                  <a:ext cx="653455" cy="719684"/>
                  <a:chOff x="2547870" y="4271429"/>
                  <a:chExt cx="653455" cy="719684"/>
                </a:xfrm>
              </p:grpSpPr>
              <p:cxnSp>
                <p:nvCxnSpPr>
                  <p:cNvPr id="860" name="Straight Arrow Connector 859"/>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1" name="Straight Arrow Connector 860"/>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2" name="Straight Arrow Connector 861"/>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3" name="Straight Arrow Connector 862"/>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4" name="Straight Arrow Connector 863"/>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5" name="Straight Arrow Connector 864"/>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6" name="Straight Arrow Connector 865"/>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7" name="Straight Arrow Connector 866"/>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68" name="Oval 867"/>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5" name="Group 211"/>
                <p:cNvGrpSpPr/>
                <p:nvPr/>
              </p:nvGrpSpPr>
              <p:grpSpPr>
                <a:xfrm rot="20835891">
                  <a:off x="1752906" y="3089340"/>
                  <a:ext cx="653455" cy="719684"/>
                  <a:chOff x="2547870" y="4271429"/>
                  <a:chExt cx="653455" cy="719684"/>
                </a:xfrm>
              </p:grpSpPr>
              <p:cxnSp>
                <p:nvCxnSpPr>
                  <p:cNvPr id="844" name="Straight Arrow Connector 843"/>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45" name="Straight Arrow Connector 844"/>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46" name="Straight Arrow Connector 845"/>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47" name="Straight Arrow Connector 846"/>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48" name="Straight Arrow Connector 847"/>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49" name="Straight Arrow Connector 848"/>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50" name="Straight Arrow Connector 849"/>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51" name="Straight Arrow Connector 850"/>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52" name="Oval 851"/>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6" name="Group 228"/>
                <p:cNvGrpSpPr/>
                <p:nvPr/>
              </p:nvGrpSpPr>
              <p:grpSpPr>
                <a:xfrm>
                  <a:off x="1855775" y="2437825"/>
                  <a:ext cx="653455" cy="719684"/>
                  <a:chOff x="2547870" y="4271429"/>
                  <a:chExt cx="653455" cy="719684"/>
                </a:xfrm>
              </p:grpSpPr>
              <p:cxnSp>
                <p:nvCxnSpPr>
                  <p:cNvPr id="828" name="Straight Arrow Connector 827"/>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29" name="Straight Arrow Connector 828"/>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30" name="Straight Arrow Connector 829"/>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31" name="Straight Arrow Connector 830"/>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32" name="Straight Arrow Connector 831"/>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33" name="Straight Arrow Connector 832"/>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34" name="Straight Arrow Connector 833"/>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35" name="Straight Arrow Connector 834"/>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36" name="Oval 835"/>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7" name="Group 245"/>
                <p:cNvGrpSpPr/>
                <p:nvPr/>
              </p:nvGrpSpPr>
              <p:grpSpPr>
                <a:xfrm rot="10800000">
                  <a:off x="1116635" y="2502595"/>
                  <a:ext cx="653455" cy="719684"/>
                  <a:chOff x="2547870" y="4271429"/>
                  <a:chExt cx="653455" cy="719684"/>
                </a:xfrm>
              </p:grpSpPr>
              <p:cxnSp>
                <p:nvCxnSpPr>
                  <p:cNvPr id="812" name="Straight Arrow Connector 811"/>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13" name="Straight Arrow Connector 812"/>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14" name="Straight Arrow Connector 813"/>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15" name="Straight Arrow Connector 814"/>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16" name="Straight Arrow Connector 815"/>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17" name="Straight Arrow Connector 816"/>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18" name="Straight Arrow Connector 817"/>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19" name="Straight Arrow Connector 818"/>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20" name="Oval 819"/>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38" name="Group 210"/>
              <p:cNvGrpSpPr/>
              <p:nvPr/>
            </p:nvGrpSpPr>
            <p:grpSpPr>
              <a:xfrm>
                <a:off x="922665" y="2145036"/>
                <a:ext cx="1005196" cy="735332"/>
                <a:chOff x="408315" y="3386379"/>
                <a:chExt cx="1531685" cy="1171155"/>
              </a:xfrm>
            </p:grpSpPr>
            <p:grpSp>
              <p:nvGrpSpPr>
                <p:cNvPr id="3439" name="Group 491"/>
                <p:cNvGrpSpPr/>
                <p:nvPr/>
              </p:nvGrpSpPr>
              <p:grpSpPr>
                <a:xfrm>
                  <a:off x="870875" y="3940185"/>
                  <a:ext cx="596685" cy="617349"/>
                  <a:chOff x="1046135" y="4458345"/>
                  <a:chExt cx="596685" cy="617349"/>
                </a:xfrm>
              </p:grpSpPr>
              <p:cxnSp>
                <p:nvCxnSpPr>
                  <p:cNvPr id="795" name="Straight Arrow Connector 794"/>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96" name="Oval 795"/>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1" name="Straight Arrow Connector 800"/>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02" name="Straight Arrow Connector 801"/>
                  <p:cNvCxnSpPr>
                    <a:endCxn id="805"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03" name="Straight Arrow Connector 802"/>
                  <p:cNvCxnSpPr>
                    <a:endCxn id="804"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04" name="Oval 803"/>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6" name="Straight Arrow Connector 805"/>
                  <p:cNvCxnSpPr>
                    <a:endCxn id="799"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07" name="Straight Arrow Connector 806"/>
                  <p:cNvCxnSpPr>
                    <a:endCxn id="800"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440" name="Group 168"/>
                <p:cNvGrpSpPr/>
                <p:nvPr/>
              </p:nvGrpSpPr>
              <p:grpSpPr>
                <a:xfrm>
                  <a:off x="408315" y="3608198"/>
                  <a:ext cx="596685" cy="617349"/>
                  <a:chOff x="1046135" y="4458345"/>
                  <a:chExt cx="596685" cy="617349"/>
                </a:xfrm>
              </p:grpSpPr>
              <p:cxnSp>
                <p:nvCxnSpPr>
                  <p:cNvPr id="782" name="Straight Arrow Connector 781"/>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83" name="Oval 782"/>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8" name="Straight Arrow Connector 787"/>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89" name="Straight Arrow Connector 788"/>
                  <p:cNvCxnSpPr>
                    <a:endCxn id="792"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90" name="Straight Arrow Connector 789"/>
                  <p:cNvCxnSpPr>
                    <a:endCxn id="791"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91" name="Oval 790"/>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3" name="Straight Arrow Connector 792"/>
                  <p:cNvCxnSpPr>
                    <a:endCxn id="786"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a:endCxn id="787"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441" name="Group 182"/>
                <p:cNvGrpSpPr/>
                <p:nvPr/>
              </p:nvGrpSpPr>
              <p:grpSpPr>
                <a:xfrm>
                  <a:off x="880819" y="3386379"/>
                  <a:ext cx="596685" cy="617349"/>
                  <a:chOff x="1046135" y="4458345"/>
                  <a:chExt cx="596685" cy="617349"/>
                </a:xfrm>
              </p:grpSpPr>
              <p:cxnSp>
                <p:nvCxnSpPr>
                  <p:cNvPr id="769" name="Straight Arrow Connector 768"/>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70" name="Oval 769"/>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5" name="Straight Arrow Connector 774"/>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76" name="Straight Arrow Connector 775"/>
                  <p:cNvCxnSpPr>
                    <a:endCxn id="779"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77" name="Straight Arrow Connector 776"/>
                  <p:cNvCxnSpPr>
                    <a:endCxn id="778"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78" name="Oval 777"/>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0" name="Straight Arrow Connector 779"/>
                  <p:cNvCxnSpPr>
                    <a:endCxn id="773"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81" name="Straight Arrow Connector 780"/>
                  <p:cNvCxnSpPr>
                    <a:endCxn id="774"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442" name="Group 196"/>
                <p:cNvGrpSpPr/>
                <p:nvPr/>
              </p:nvGrpSpPr>
              <p:grpSpPr>
                <a:xfrm>
                  <a:off x="1343315" y="3719205"/>
                  <a:ext cx="596685" cy="617349"/>
                  <a:chOff x="1046135" y="4458345"/>
                  <a:chExt cx="596685" cy="617349"/>
                </a:xfrm>
              </p:grpSpPr>
              <p:cxnSp>
                <p:nvCxnSpPr>
                  <p:cNvPr id="756" name="Straight Arrow Connector 755"/>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57" name="Oval 756"/>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2" name="Straight Arrow Connector 761"/>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63" name="Straight Arrow Connector 762"/>
                  <p:cNvCxnSpPr>
                    <a:endCxn id="766"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64" name="Straight Arrow Connector 763"/>
                  <p:cNvCxnSpPr>
                    <a:endCxn id="765"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65" name="Oval 764"/>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7" name="Straight Arrow Connector 766"/>
                  <p:cNvCxnSpPr>
                    <a:endCxn id="760"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68" name="Straight Arrow Connector 767"/>
                  <p:cNvCxnSpPr>
                    <a:endCxn id="761"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grpSp>
      </p:grpSp>
      <p:pic>
        <p:nvPicPr>
          <p:cNvPr id="2050" name="Picture 2" descr="C:\Documents and Settings\mguiton\Local Settings\Temporary Internet Files\Content.IE5\IR4CL9MI\MP900444522[1].jpg"/>
          <p:cNvPicPr>
            <a:picLocks noChangeAspect="1" noChangeArrowheads="1"/>
          </p:cNvPicPr>
          <p:nvPr/>
        </p:nvPicPr>
        <p:blipFill>
          <a:blip r:embed="rId4" cstate="print"/>
          <a:srcRect/>
          <a:stretch>
            <a:fillRect/>
          </a:stretch>
        </p:blipFill>
        <p:spPr bwMode="auto">
          <a:xfrm>
            <a:off x="4615940" y="1100377"/>
            <a:ext cx="723228" cy="1103535"/>
          </a:xfrm>
          <a:prstGeom prst="rect">
            <a:avLst/>
          </a:prstGeom>
          <a:noFill/>
        </p:spPr>
      </p:pic>
      <p:pic>
        <p:nvPicPr>
          <p:cNvPr id="2052" name="Picture 4" descr="C:\Documents and Settings\mguiton\Local Settings\Temporary Internet Files\Content.IE5\UPJ6DBTV\MP910218767[1].jpg"/>
          <p:cNvPicPr>
            <a:picLocks noChangeAspect="1" noChangeArrowheads="1"/>
          </p:cNvPicPr>
          <p:nvPr/>
        </p:nvPicPr>
        <p:blipFill>
          <a:blip r:embed="rId5" cstate="print"/>
          <a:srcRect/>
          <a:stretch>
            <a:fillRect/>
          </a:stretch>
        </p:blipFill>
        <p:spPr bwMode="auto">
          <a:xfrm>
            <a:off x="697423" y="1858039"/>
            <a:ext cx="1185620" cy="791542"/>
          </a:xfrm>
          <a:prstGeom prst="rect">
            <a:avLst/>
          </a:prstGeom>
          <a:noFill/>
        </p:spPr>
      </p:pic>
      <p:pic>
        <p:nvPicPr>
          <p:cNvPr id="2053" name="Picture 5" descr="C:\Documents and Settings\mguiton\Local Settings\Temporary Internet Files\Content.IE5\WJMT91BI\MP900444561[1].jpg"/>
          <p:cNvPicPr>
            <a:picLocks noChangeAspect="1" noChangeArrowheads="1"/>
          </p:cNvPicPr>
          <p:nvPr/>
        </p:nvPicPr>
        <p:blipFill>
          <a:blip r:embed="rId6" cstate="print"/>
          <a:srcRect/>
          <a:stretch>
            <a:fillRect/>
          </a:stretch>
        </p:blipFill>
        <p:spPr bwMode="auto">
          <a:xfrm>
            <a:off x="3208149" y="5393410"/>
            <a:ext cx="1222653" cy="813662"/>
          </a:xfrm>
          <a:prstGeom prst="rect">
            <a:avLst/>
          </a:prstGeom>
          <a:noFill/>
        </p:spPr>
      </p:pic>
      <p:pic>
        <p:nvPicPr>
          <p:cNvPr id="2054" name="Picture 6" descr="C:\Documents and Settings\mguiton\Local Settings\Temporary Internet Files\Content.IE5\IR4CL9MI\MP900443918[1].jpg"/>
          <p:cNvPicPr>
            <a:picLocks noChangeAspect="1" noChangeArrowheads="1"/>
          </p:cNvPicPr>
          <p:nvPr/>
        </p:nvPicPr>
        <p:blipFill>
          <a:blip r:embed="rId7" cstate="print"/>
          <a:srcRect/>
          <a:stretch>
            <a:fillRect/>
          </a:stretch>
        </p:blipFill>
        <p:spPr bwMode="auto">
          <a:xfrm>
            <a:off x="728421" y="4130297"/>
            <a:ext cx="1184226" cy="790415"/>
          </a:xfrm>
          <a:prstGeom prst="rect">
            <a:avLst/>
          </a:prstGeom>
          <a:noFill/>
        </p:spPr>
      </p:pic>
      <p:pic>
        <p:nvPicPr>
          <p:cNvPr id="2055" name="Picture 7" descr="C:\Documents and Settings\mguiton\Local Settings\Temporary Internet Files\Content.IE5\UPJ6DBTV\MP910218878[1].jpg"/>
          <p:cNvPicPr>
            <a:picLocks noChangeAspect="1" noChangeArrowheads="1"/>
          </p:cNvPicPr>
          <p:nvPr/>
        </p:nvPicPr>
        <p:blipFill>
          <a:blip r:embed="rId8" cstate="print"/>
          <a:srcRect/>
          <a:stretch>
            <a:fillRect/>
          </a:stretch>
        </p:blipFill>
        <p:spPr bwMode="auto">
          <a:xfrm>
            <a:off x="5959099" y="4176792"/>
            <a:ext cx="1324941" cy="889603"/>
          </a:xfrm>
          <a:prstGeom prst="rect">
            <a:avLst/>
          </a:prstGeom>
          <a:noFill/>
        </p:spPr>
      </p:pic>
      <p:grpSp>
        <p:nvGrpSpPr>
          <p:cNvPr id="3443" name="Group 982"/>
          <p:cNvGrpSpPr/>
          <p:nvPr/>
        </p:nvGrpSpPr>
        <p:grpSpPr>
          <a:xfrm>
            <a:off x="1896412" y="3693763"/>
            <a:ext cx="929446" cy="712922"/>
            <a:chOff x="953598" y="2146515"/>
            <a:chExt cx="5470654" cy="1791837"/>
          </a:xfrm>
        </p:grpSpPr>
        <p:grpSp>
          <p:nvGrpSpPr>
            <p:cNvPr id="3444" name="Group 744"/>
            <p:cNvGrpSpPr/>
            <p:nvPr/>
          </p:nvGrpSpPr>
          <p:grpSpPr>
            <a:xfrm>
              <a:off x="953596" y="2146522"/>
              <a:ext cx="2758240" cy="1627313"/>
              <a:chOff x="922665" y="2145036"/>
              <a:chExt cx="2310295" cy="2104283"/>
            </a:xfrm>
          </p:grpSpPr>
          <p:grpSp>
            <p:nvGrpSpPr>
              <p:cNvPr id="3445" name="Group 308"/>
              <p:cNvGrpSpPr/>
              <p:nvPr/>
            </p:nvGrpSpPr>
            <p:grpSpPr>
              <a:xfrm>
                <a:off x="1904767" y="2415541"/>
                <a:ext cx="1135619" cy="936775"/>
                <a:chOff x="1394226" y="2343072"/>
                <a:chExt cx="1880161" cy="1474064"/>
              </a:xfrm>
            </p:grpSpPr>
            <p:grpSp>
              <p:nvGrpSpPr>
                <p:cNvPr id="3446" name="Group 493"/>
                <p:cNvGrpSpPr/>
                <p:nvPr/>
              </p:nvGrpSpPr>
              <p:grpSpPr>
                <a:xfrm>
                  <a:off x="1394226" y="2983152"/>
                  <a:ext cx="742949" cy="833984"/>
                  <a:chOff x="3826166" y="4099979"/>
                  <a:chExt cx="742949" cy="833984"/>
                </a:xfrm>
              </p:grpSpPr>
              <p:cxnSp>
                <p:nvCxnSpPr>
                  <p:cNvPr id="1615" name="Straight Arrow Connector 1614"/>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6" name="Straight Arrow Connector 1615"/>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7" name="Straight Arrow Connector 1616"/>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8" name="Straight Arrow Connector 1617"/>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9" name="Straight Arrow Connector 1618"/>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20" name="Straight Arrow Connector 1619"/>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21" name="Straight Arrow Connector 1620"/>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22" name="Oval 1621"/>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3" name="Oval 1622"/>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4" name="Oval 1623"/>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5" name="Oval 1624"/>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6" name="Oval 1625"/>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7" name="Oval 1626"/>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Oval 1627"/>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7" name="Group 263"/>
                <p:cNvGrpSpPr/>
                <p:nvPr/>
              </p:nvGrpSpPr>
              <p:grpSpPr>
                <a:xfrm>
                  <a:off x="2140986" y="2895522"/>
                  <a:ext cx="742949" cy="833984"/>
                  <a:chOff x="3826166" y="4099979"/>
                  <a:chExt cx="742949" cy="833984"/>
                </a:xfrm>
              </p:grpSpPr>
              <p:cxnSp>
                <p:nvCxnSpPr>
                  <p:cNvPr id="1601" name="Straight Arrow Connector 1600"/>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02" name="Straight Arrow Connector 1601"/>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03" name="Straight Arrow Connector 1602"/>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04" name="Straight Arrow Connector 1603"/>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05" name="Straight Arrow Connector 1604"/>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06" name="Straight Arrow Connector 1605"/>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07" name="Straight Arrow Connector 1606"/>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08" name="Oval 1607"/>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9" name="Oval 1608"/>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0" name="Oval 475"/>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1" name="Oval 1610"/>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2" name="Oval 1611"/>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3" name="Oval 1612"/>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Oval 1613"/>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8" name="Group 278"/>
                <p:cNvGrpSpPr/>
                <p:nvPr/>
              </p:nvGrpSpPr>
              <p:grpSpPr>
                <a:xfrm rot="2909657">
                  <a:off x="2506547" y="2556430"/>
                  <a:ext cx="742949" cy="792730"/>
                  <a:chOff x="3826166" y="4099979"/>
                  <a:chExt cx="742949" cy="833984"/>
                </a:xfrm>
              </p:grpSpPr>
              <p:cxnSp>
                <p:nvCxnSpPr>
                  <p:cNvPr id="1587" name="Straight Arrow Connector 1586"/>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88" name="Straight Arrow Connector 1587"/>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89" name="Straight Arrow Connector 1588"/>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90" name="Straight Arrow Connector 1589"/>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91" name="Straight Arrow Connector 1590"/>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92" name="Straight Arrow Connector 1591"/>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93" name="Straight Arrow Connector 1592"/>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94" name="Oval 1593"/>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5" name="Oval 1594"/>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6" name="Oval 1595"/>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7" name="Oval 1596"/>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8" name="Oval 1597"/>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9" name="Oval 1598"/>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0" name="Oval 1599"/>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9" name="Group 293"/>
                <p:cNvGrpSpPr/>
                <p:nvPr/>
              </p:nvGrpSpPr>
              <p:grpSpPr>
                <a:xfrm>
                  <a:off x="1527576" y="2343072"/>
                  <a:ext cx="742949" cy="833984"/>
                  <a:chOff x="3826166" y="4099979"/>
                  <a:chExt cx="742949" cy="833984"/>
                </a:xfrm>
              </p:grpSpPr>
              <p:cxnSp>
                <p:nvCxnSpPr>
                  <p:cNvPr id="1573" name="Straight Arrow Connector 1572"/>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74" name="Straight Arrow Connector 1573"/>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75" name="Straight Arrow Connector 1574"/>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76" name="Straight Arrow Connector 1575"/>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77" name="Straight Arrow Connector 1576"/>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78" name="Straight Arrow Connector 1577"/>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79" name="Straight Arrow Connector 1578"/>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80" name="Oval 1579"/>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1" name="Oval 1580"/>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2" name="Oval 1581"/>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3" name="Oval 1582"/>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4" name="Oval 1583"/>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5" name="Oval 1584"/>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6" name="Oval 1585"/>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50" name="Group 351"/>
              <p:cNvGrpSpPr/>
              <p:nvPr/>
            </p:nvGrpSpPr>
            <p:grpSpPr>
              <a:xfrm rot="16967748">
                <a:off x="2176829" y="3051806"/>
                <a:ext cx="1111199" cy="1001063"/>
                <a:chOff x="3468424" y="2150915"/>
                <a:chExt cx="1809335" cy="1357129"/>
              </a:xfrm>
            </p:grpSpPr>
            <p:grpSp>
              <p:nvGrpSpPr>
                <p:cNvPr id="3451" name="Group 494"/>
                <p:cNvGrpSpPr/>
                <p:nvPr/>
              </p:nvGrpSpPr>
              <p:grpSpPr>
                <a:xfrm rot="3433791">
                  <a:off x="3452008" y="2680506"/>
                  <a:ext cx="756325" cy="723494"/>
                  <a:chOff x="5222490" y="4191419"/>
                  <a:chExt cx="756325" cy="723494"/>
                </a:xfrm>
              </p:grpSpPr>
              <p:cxnSp>
                <p:nvCxnSpPr>
                  <p:cNvPr id="1556" name="Straight Arrow Connector 1555"/>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57" name="Straight Arrow Connector 1556"/>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58" name="Straight Arrow Connector 1557"/>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59" name="Straight Arrow Connector 1558"/>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60" name="Straight Arrow Connector 1559"/>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61" name="Straight Arrow Connector 1560"/>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62" name="Oval 1561"/>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Oval 1562"/>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4" name="Oval 1563"/>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Oval 1564"/>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 name="Oval 1565"/>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7" name="Oval 1566"/>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8" name="Oval 1567"/>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2" name="Group 309"/>
                <p:cNvGrpSpPr/>
                <p:nvPr/>
              </p:nvGrpSpPr>
              <p:grpSpPr>
                <a:xfrm>
                  <a:off x="3913010" y="2150915"/>
                  <a:ext cx="756325" cy="723494"/>
                  <a:chOff x="5222490" y="4191419"/>
                  <a:chExt cx="756325" cy="723494"/>
                </a:xfrm>
              </p:grpSpPr>
              <p:cxnSp>
                <p:nvCxnSpPr>
                  <p:cNvPr id="1543" name="Straight Arrow Connector 1542"/>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44" name="Straight Arrow Connector 1543"/>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45" name="Straight Arrow Connector 1544"/>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46" name="Straight Arrow Connector 1545"/>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47" name="Straight Arrow Connector 1546"/>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48" name="Straight Arrow Connector 1547"/>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49" name="Oval 1548"/>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0" name="Oval 1549"/>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1" name="Oval 1550"/>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2" name="Oval 1551"/>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3" name="Oval 1552"/>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4" name="Oval 1553"/>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5" name="Oval 1554"/>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3" name="Group 323"/>
                <p:cNvGrpSpPr/>
                <p:nvPr/>
              </p:nvGrpSpPr>
              <p:grpSpPr>
                <a:xfrm rot="18127000">
                  <a:off x="4042550" y="2688125"/>
                  <a:ext cx="756325" cy="723494"/>
                  <a:chOff x="5222490" y="4191419"/>
                  <a:chExt cx="756325" cy="723494"/>
                </a:xfrm>
              </p:grpSpPr>
              <p:cxnSp>
                <p:nvCxnSpPr>
                  <p:cNvPr id="1530" name="Straight Arrow Connector 1529"/>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31" name="Straight Arrow Connector 1530"/>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32" name="Straight Arrow Connector 1531"/>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33" name="Straight Arrow Connector 1532"/>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34" name="Straight Arrow Connector 1533"/>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35" name="Straight Arrow Connector 1534"/>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36" name="Oval 1535"/>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 name="Oval 1536"/>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1537"/>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 name="Oval 1538"/>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1539"/>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1" name="Oval 1540"/>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2" name="Oval 1541"/>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4" name="Group 337"/>
                <p:cNvGrpSpPr/>
                <p:nvPr/>
              </p:nvGrpSpPr>
              <p:grpSpPr>
                <a:xfrm rot="7185673">
                  <a:off x="4537849" y="2768135"/>
                  <a:ext cx="756325" cy="723494"/>
                  <a:chOff x="5222490" y="4191419"/>
                  <a:chExt cx="756325" cy="723494"/>
                </a:xfrm>
              </p:grpSpPr>
              <p:cxnSp>
                <p:nvCxnSpPr>
                  <p:cNvPr id="1517" name="Straight Arrow Connector 1516"/>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18" name="Straight Arrow Connector 1517"/>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19" name="Straight Arrow Connector 1518"/>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20" name="Straight Arrow Connector 1519"/>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21" name="Straight Arrow Connector 1520"/>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22" name="Straight Arrow Connector 1521"/>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23" name="Oval 1522"/>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4" name="Oval 1523"/>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 name="Oval 1524"/>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6" name="Oval 1525"/>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Oval 1526"/>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8" name="Oval 1527"/>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Oval 1528"/>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55" name="Group 388"/>
              <p:cNvGrpSpPr/>
              <p:nvPr/>
            </p:nvGrpSpPr>
            <p:grpSpPr>
              <a:xfrm>
                <a:off x="1436370" y="3516628"/>
                <a:ext cx="925830" cy="732691"/>
                <a:chOff x="3272433" y="1929439"/>
                <a:chExt cx="1583095" cy="1272134"/>
              </a:xfrm>
            </p:grpSpPr>
            <p:grpSp>
              <p:nvGrpSpPr>
                <p:cNvPr id="320" name="Group 495"/>
                <p:cNvGrpSpPr/>
                <p:nvPr/>
              </p:nvGrpSpPr>
              <p:grpSpPr>
                <a:xfrm>
                  <a:off x="3794403" y="2542849"/>
                  <a:ext cx="577255" cy="658724"/>
                  <a:chOff x="6308340" y="4340009"/>
                  <a:chExt cx="577255" cy="658724"/>
                </a:xfrm>
              </p:grpSpPr>
              <p:cxnSp>
                <p:nvCxnSpPr>
                  <p:cNvPr id="1502" name="Straight Arrow Connector 1501"/>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03" name="Straight Arrow Connector 1502"/>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04" name="Straight Arrow Connector 1503"/>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05" name="Straight Arrow Connector 1504"/>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06" name="Straight Arrow Connector 1505"/>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07" name="Oval 1506"/>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1507"/>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9" name="Oval 1508"/>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1509"/>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1" name="Oval 1510"/>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2" name="Oval 1511"/>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52"/>
                <p:cNvGrpSpPr/>
                <p:nvPr/>
              </p:nvGrpSpPr>
              <p:grpSpPr>
                <a:xfrm>
                  <a:off x="3272433" y="2169469"/>
                  <a:ext cx="577255" cy="658724"/>
                  <a:chOff x="6308340" y="4340009"/>
                  <a:chExt cx="577255" cy="658724"/>
                </a:xfrm>
              </p:grpSpPr>
              <p:cxnSp>
                <p:nvCxnSpPr>
                  <p:cNvPr id="1491" name="Straight Arrow Connector 1490"/>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92" name="Straight Arrow Connector 1491"/>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93" name="Straight Arrow Connector 1492"/>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94" name="Straight Arrow Connector 1493"/>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95" name="Straight Arrow Connector 1494"/>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96" name="Oval 1495"/>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Oval 1496"/>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8" name="Oval 1497"/>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Oval 1498"/>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0" name="Oval 1499"/>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Oval 1500"/>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64"/>
                <p:cNvGrpSpPr/>
                <p:nvPr/>
              </p:nvGrpSpPr>
              <p:grpSpPr>
                <a:xfrm>
                  <a:off x="4278273" y="2531419"/>
                  <a:ext cx="577255" cy="658724"/>
                  <a:chOff x="6308340" y="4340009"/>
                  <a:chExt cx="577255" cy="658724"/>
                </a:xfrm>
              </p:grpSpPr>
              <p:cxnSp>
                <p:nvCxnSpPr>
                  <p:cNvPr id="1480" name="Straight Arrow Connector 1479"/>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81" name="Straight Arrow Connector 1480"/>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82" name="Straight Arrow Connector 1481"/>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83" name="Straight Arrow Connector 1482"/>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84" name="Straight Arrow Connector 1483"/>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85" name="Oval 1484"/>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6" name="Oval 1485"/>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7" name="Oval 1486"/>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Oval 1487"/>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9" name="Oval 1488"/>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Oval 1489"/>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376"/>
                <p:cNvGrpSpPr/>
                <p:nvPr/>
              </p:nvGrpSpPr>
              <p:grpSpPr>
                <a:xfrm>
                  <a:off x="4057293" y="1929439"/>
                  <a:ext cx="577255" cy="658724"/>
                  <a:chOff x="6308340" y="4340009"/>
                  <a:chExt cx="577255" cy="658724"/>
                </a:xfrm>
              </p:grpSpPr>
              <p:cxnSp>
                <p:nvCxnSpPr>
                  <p:cNvPr id="1469" name="Straight Arrow Connector 1468"/>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70" name="Straight Arrow Connector 1469"/>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71" name="Straight Arrow Connector 1470"/>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72" name="Straight Arrow Connector 1471"/>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73" name="Straight Arrow Connector 1472"/>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74" name="Oval 1473"/>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5" name="Oval 1474"/>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75"/>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7" name="Oval 1476"/>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477"/>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9" name="Oval 1478"/>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5" name="Group 262"/>
              <p:cNvGrpSpPr/>
              <p:nvPr/>
            </p:nvGrpSpPr>
            <p:grpSpPr>
              <a:xfrm>
                <a:off x="1078534" y="2815589"/>
                <a:ext cx="883616" cy="882937"/>
                <a:chOff x="1086155" y="2437825"/>
                <a:chExt cx="1423075" cy="1420724"/>
              </a:xfrm>
            </p:grpSpPr>
            <p:grpSp>
              <p:nvGrpSpPr>
                <p:cNvPr id="326" name="Group 492"/>
                <p:cNvGrpSpPr/>
                <p:nvPr/>
              </p:nvGrpSpPr>
              <p:grpSpPr>
                <a:xfrm>
                  <a:off x="1086155" y="3138865"/>
                  <a:ext cx="653455" cy="719684"/>
                  <a:chOff x="2547870" y="4271429"/>
                  <a:chExt cx="653455" cy="719684"/>
                </a:xfrm>
              </p:grpSpPr>
              <p:cxnSp>
                <p:nvCxnSpPr>
                  <p:cNvPr id="1449" name="Straight Arrow Connector 1448"/>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50" name="Straight Arrow Connector 1449"/>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51" name="Straight Arrow Connector 1450"/>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52" name="Straight Arrow Connector 1451"/>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53" name="Straight Arrow Connector 1452"/>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54" name="Straight Arrow Connector 1453"/>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55" name="Straight Arrow Connector 1454"/>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56" name="Straight Arrow Connector 1455"/>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57" name="Oval 1456"/>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Oval 1457"/>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Oval 1458"/>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1459"/>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1" name="Oval 1460"/>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1461"/>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3" name="Oval 1462"/>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Oval 1463"/>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211"/>
                <p:cNvGrpSpPr/>
                <p:nvPr/>
              </p:nvGrpSpPr>
              <p:grpSpPr>
                <a:xfrm rot="20835891">
                  <a:off x="1752906" y="3089340"/>
                  <a:ext cx="653455" cy="719684"/>
                  <a:chOff x="2547870" y="4271429"/>
                  <a:chExt cx="653455" cy="719684"/>
                </a:xfrm>
              </p:grpSpPr>
              <p:cxnSp>
                <p:nvCxnSpPr>
                  <p:cNvPr id="1433" name="Straight Arrow Connector 1432"/>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34" name="Straight Arrow Connector 1433"/>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35" name="Straight Arrow Connector 1434"/>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36" name="Straight Arrow Connector 1435"/>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37" name="Straight Arrow Connector 1436"/>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38" name="Straight Arrow Connector 1437"/>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39" name="Straight Arrow Connector 1438"/>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40" name="Straight Arrow Connector 1439"/>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41" name="Oval 1440"/>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2" name="Oval 1441"/>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 name="Oval 1442"/>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 name="Oval 1443"/>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5" name="Oval 1444"/>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45"/>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7" name="Oval 1446"/>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1447"/>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228"/>
                <p:cNvGrpSpPr/>
                <p:nvPr/>
              </p:nvGrpSpPr>
              <p:grpSpPr>
                <a:xfrm>
                  <a:off x="1855775" y="2437825"/>
                  <a:ext cx="653455" cy="719684"/>
                  <a:chOff x="2547870" y="4271429"/>
                  <a:chExt cx="653455" cy="719684"/>
                </a:xfrm>
              </p:grpSpPr>
              <p:cxnSp>
                <p:nvCxnSpPr>
                  <p:cNvPr id="1417" name="Straight Arrow Connector 1416"/>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18" name="Straight Arrow Connector 1417"/>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19" name="Straight Arrow Connector 1418"/>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0" name="Straight Arrow Connector 1419"/>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1" name="Straight Arrow Connector 1420"/>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2" name="Straight Arrow Connector 1421"/>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3" name="Straight Arrow Connector 1422"/>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4" name="Straight Arrow Connector 1423"/>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25" name="Oval 1424"/>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6" name="Oval 1425"/>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7" name="Oval 1426"/>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1427"/>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9" name="Oval 1428"/>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1" name="Oval 1430"/>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245"/>
                <p:cNvGrpSpPr/>
                <p:nvPr/>
              </p:nvGrpSpPr>
              <p:grpSpPr>
                <a:xfrm rot="10800000">
                  <a:off x="1116635" y="2502595"/>
                  <a:ext cx="653455" cy="719684"/>
                  <a:chOff x="2547870" y="4271429"/>
                  <a:chExt cx="653455" cy="719684"/>
                </a:xfrm>
              </p:grpSpPr>
              <p:cxnSp>
                <p:nvCxnSpPr>
                  <p:cNvPr id="1401" name="Straight Arrow Connector 1400"/>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02" name="Straight Arrow Connector 1401"/>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03" name="Straight Arrow Connector 1402"/>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04" name="Straight Arrow Connector 1403"/>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05" name="Straight Arrow Connector 1404"/>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06" name="Straight Arrow Connector 1405"/>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07" name="Straight Arrow Connector 1406"/>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08" name="Straight Arrow Connector 1407"/>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09" name="Oval 1408"/>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Oval 1409"/>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2" name="Oval 1411"/>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 name="Oval 1412"/>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4" name="Oval 1413"/>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5" name="Oval 1414"/>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Oval 1415"/>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0" name="Group 210"/>
              <p:cNvGrpSpPr/>
              <p:nvPr/>
            </p:nvGrpSpPr>
            <p:grpSpPr>
              <a:xfrm>
                <a:off x="922665" y="2145036"/>
                <a:ext cx="1005196" cy="735332"/>
                <a:chOff x="408315" y="3386379"/>
                <a:chExt cx="1531685" cy="1171155"/>
              </a:xfrm>
            </p:grpSpPr>
            <p:grpSp>
              <p:nvGrpSpPr>
                <p:cNvPr id="331" name="Group 491"/>
                <p:cNvGrpSpPr/>
                <p:nvPr/>
              </p:nvGrpSpPr>
              <p:grpSpPr>
                <a:xfrm>
                  <a:off x="870875" y="3940185"/>
                  <a:ext cx="596685" cy="617349"/>
                  <a:chOff x="1046135" y="4458345"/>
                  <a:chExt cx="596685" cy="617349"/>
                </a:xfrm>
              </p:grpSpPr>
              <p:cxnSp>
                <p:nvCxnSpPr>
                  <p:cNvPr id="1384" name="Straight Arrow Connector 1383"/>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85" name="Oval 1384"/>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Oval 1385"/>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7" name="Oval 1386"/>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9" name="Oval 1388"/>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0" name="Straight Arrow Connector 1389"/>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91" name="Straight Arrow Connector 1390"/>
                  <p:cNvCxnSpPr>
                    <a:endCxn id="1394"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92" name="Straight Arrow Connector 1391"/>
                  <p:cNvCxnSpPr>
                    <a:endCxn id="1393"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93" name="Oval 1392"/>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Oval 1393"/>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5" name="Straight Arrow Connector 1394"/>
                  <p:cNvCxnSpPr>
                    <a:endCxn id="1388"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96" name="Straight Arrow Connector 1395"/>
                  <p:cNvCxnSpPr>
                    <a:endCxn id="1389"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32" name="Group 168"/>
                <p:cNvGrpSpPr/>
                <p:nvPr/>
              </p:nvGrpSpPr>
              <p:grpSpPr>
                <a:xfrm>
                  <a:off x="408315" y="3608198"/>
                  <a:ext cx="596685" cy="617349"/>
                  <a:chOff x="1046135" y="4458345"/>
                  <a:chExt cx="596685" cy="617349"/>
                </a:xfrm>
              </p:grpSpPr>
              <p:cxnSp>
                <p:nvCxnSpPr>
                  <p:cNvPr id="1371" name="Straight Arrow Connector 1370"/>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72" name="Oval 1371"/>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Oval 1372"/>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4" name="Oval 1373"/>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5" name="Oval 1374"/>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6" name="Oval 1375"/>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7" name="Straight Arrow Connector 1376"/>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78" name="Straight Arrow Connector 1377"/>
                  <p:cNvCxnSpPr>
                    <a:endCxn id="1381"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79" name="Straight Arrow Connector 1378"/>
                  <p:cNvCxnSpPr>
                    <a:endCxn id="1380"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80" name="Oval 1379"/>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2" name="Straight Arrow Connector 1381"/>
                  <p:cNvCxnSpPr>
                    <a:endCxn id="1375"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83" name="Straight Arrow Connector 1382"/>
                  <p:cNvCxnSpPr>
                    <a:endCxn id="1376"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33" name="Group 182"/>
                <p:cNvGrpSpPr/>
                <p:nvPr/>
              </p:nvGrpSpPr>
              <p:grpSpPr>
                <a:xfrm>
                  <a:off x="880819" y="3386379"/>
                  <a:ext cx="596685" cy="617349"/>
                  <a:chOff x="1046135" y="4458345"/>
                  <a:chExt cx="596685" cy="617349"/>
                </a:xfrm>
              </p:grpSpPr>
              <p:cxnSp>
                <p:nvCxnSpPr>
                  <p:cNvPr id="1358" name="Straight Arrow Connector 1357"/>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59" name="Oval 1358"/>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0" name="Oval 1359"/>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Oval 1360"/>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Oval 1361"/>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Oval 1362"/>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4" name="Straight Arrow Connector 1363"/>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65" name="Straight Arrow Connector 1364"/>
                  <p:cNvCxnSpPr>
                    <a:endCxn id="1368"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66" name="Straight Arrow Connector 1365"/>
                  <p:cNvCxnSpPr>
                    <a:endCxn id="1367"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67" name="Oval 1366"/>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9" name="Straight Arrow Connector 1368"/>
                  <p:cNvCxnSpPr>
                    <a:endCxn id="1362"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70" name="Straight Arrow Connector 1369"/>
                  <p:cNvCxnSpPr>
                    <a:endCxn id="1363"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34" name="Group 196"/>
                <p:cNvGrpSpPr/>
                <p:nvPr/>
              </p:nvGrpSpPr>
              <p:grpSpPr>
                <a:xfrm>
                  <a:off x="1343315" y="3719205"/>
                  <a:ext cx="596685" cy="617349"/>
                  <a:chOff x="1046135" y="4458345"/>
                  <a:chExt cx="596685" cy="617349"/>
                </a:xfrm>
              </p:grpSpPr>
              <p:cxnSp>
                <p:nvCxnSpPr>
                  <p:cNvPr id="1345" name="Straight Arrow Connector 1344"/>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46" name="Oval 1345"/>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Oval 1346"/>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Oval 1347"/>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Oval 1349"/>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1" name="Straight Arrow Connector 1350"/>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52" name="Straight Arrow Connector 1351"/>
                  <p:cNvCxnSpPr>
                    <a:endCxn id="1355"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53" name="Straight Arrow Connector 1352"/>
                  <p:cNvCxnSpPr>
                    <a:endCxn id="1354"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54" name="Oval 1353"/>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5" name="Oval 1354"/>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6" name="Straight Arrow Connector 1355"/>
                  <p:cNvCxnSpPr>
                    <a:endCxn id="1349"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57" name="Straight Arrow Connector 1356"/>
                  <p:cNvCxnSpPr>
                    <a:endCxn id="1350"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335" name="Group 745"/>
            <p:cNvGrpSpPr/>
            <p:nvPr/>
          </p:nvGrpSpPr>
          <p:grpSpPr>
            <a:xfrm rot="4830454">
              <a:off x="4169565" y="1683675"/>
              <a:ext cx="1665474" cy="2843894"/>
              <a:chOff x="922665" y="2145036"/>
              <a:chExt cx="2310293" cy="2104283"/>
            </a:xfrm>
          </p:grpSpPr>
          <p:grpSp>
            <p:nvGrpSpPr>
              <p:cNvPr id="336" name="Group 308"/>
              <p:cNvGrpSpPr/>
              <p:nvPr/>
            </p:nvGrpSpPr>
            <p:grpSpPr>
              <a:xfrm>
                <a:off x="1904767" y="2415545"/>
                <a:ext cx="1135619" cy="936775"/>
                <a:chOff x="1394226" y="2343072"/>
                <a:chExt cx="1880161" cy="1474064"/>
              </a:xfrm>
            </p:grpSpPr>
            <p:grpSp>
              <p:nvGrpSpPr>
                <p:cNvPr id="337" name="Group 493"/>
                <p:cNvGrpSpPr/>
                <p:nvPr/>
              </p:nvGrpSpPr>
              <p:grpSpPr>
                <a:xfrm>
                  <a:off x="1394226" y="2983152"/>
                  <a:ext cx="742949" cy="833984"/>
                  <a:chOff x="3826166" y="4099979"/>
                  <a:chExt cx="742949" cy="833984"/>
                </a:xfrm>
              </p:grpSpPr>
              <p:cxnSp>
                <p:nvCxnSpPr>
                  <p:cNvPr id="1322" name="Straight Arrow Connector 1321"/>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23" name="Straight Arrow Connector 1322"/>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24" name="Straight Arrow Connector 1323"/>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25" name="Straight Arrow Connector 1324"/>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26" name="Straight Arrow Connector 1325"/>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27" name="Straight Arrow Connector 1326"/>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28" name="Straight Arrow Connector 1327"/>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29" name="Oval 1328"/>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Oval 1329"/>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 name="Oval 1330"/>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263"/>
                <p:cNvGrpSpPr/>
                <p:nvPr/>
              </p:nvGrpSpPr>
              <p:grpSpPr>
                <a:xfrm>
                  <a:off x="2140986" y="2895522"/>
                  <a:ext cx="742949" cy="833984"/>
                  <a:chOff x="3826166" y="4099979"/>
                  <a:chExt cx="742949" cy="833984"/>
                </a:xfrm>
              </p:grpSpPr>
              <p:cxnSp>
                <p:nvCxnSpPr>
                  <p:cNvPr id="1308" name="Straight Arrow Connector 1307"/>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09" name="Straight Arrow Connector 1308"/>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10" name="Straight Arrow Connector 1309"/>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11" name="Straight Arrow Connector 1310"/>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12" name="Straight Arrow Connector 1311"/>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13" name="Straight Arrow Connector 1312"/>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14" name="Straight Arrow Connector 1313"/>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15" name="Oval 1314"/>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Oval 1316"/>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Oval 1317"/>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Oval 1318"/>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Oval 1319"/>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Oval 1320"/>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278"/>
                <p:cNvGrpSpPr/>
                <p:nvPr/>
              </p:nvGrpSpPr>
              <p:grpSpPr>
                <a:xfrm rot="2909657">
                  <a:off x="2506547" y="2556430"/>
                  <a:ext cx="742949" cy="792730"/>
                  <a:chOff x="3826166" y="4099979"/>
                  <a:chExt cx="742949" cy="833984"/>
                </a:xfrm>
              </p:grpSpPr>
              <p:cxnSp>
                <p:nvCxnSpPr>
                  <p:cNvPr id="1294" name="Straight Arrow Connector 1293"/>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95" name="Straight Arrow Connector 1294"/>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96" name="Straight Arrow Connector 1295"/>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97" name="Straight Arrow Connector 1296"/>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98" name="Straight Arrow Connector 1297"/>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99" name="Straight Arrow Connector 1298"/>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00" name="Straight Arrow Connector 1299"/>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01" name="Oval 1300"/>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Oval 1301"/>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Oval 1302"/>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Oval 1303"/>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Oval 1304"/>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Oval 1305"/>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7" name="Oval 1306"/>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293"/>
                <p:cNvGrpSpPr/>
                <p:nvPr/>
              </p:nvGrpSpPr>
              <p:grpSpPr>
                <a:xfrm>
                  <a:off x="1527576" y="2343072"/>
                  <a:ext cx="742949" cy="833984"/>
                  <a:chOff x="3826166" y="4099979"/>
                  <a:chExt cx="742949" cy="833984"/>
                </a:xfrm>
              </p:grpSpPr>
              <p:cxnSp>
                <p:nvCxnSpPr>
                  <p:cNvPr id="1280" name="Straight Arrow Connector 1279"/>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81" name="Straight Arrow Connector 1280"/>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82" name="Straight Arrow Connector 1281"/>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83" name="Straight Arrow Connector 1282"/>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84" name="Straight Arrow Connector 1283"/>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85" name="Straight Arrow Connector 1284"/>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86" name="Straight Arrow Connector 1285"/>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87" name="Oval 1286"/>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Oval 1287"/>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Oval 1288"/>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Oval 1289"/>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Oval 1290"/>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Oval 1291"/>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Oval 1292"/>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 name="Group 351"/>
              <p:cNvGrpSpPr/>
              <p:nvPr/>
            </p:nvGrpSpPr>
            <p:grpSpPr>
              <a:xfrm rot="16967748">
                <a:off x="2176830" y="3051812"/>
                <a:ext cx="1111193" cy="1001063"/>
                <a:chOff x="3468428" y="2150915"/>
                <a:chExt cx="1809331" cy="1357129"/>
              </a:xfrm>
            </p:grpSpPr>
            <p:grpSp>
              <p:nvGrpSpPr>
                <p:cNvPr id="342" name="Group 494"/>
                <p:cNvGrpSpPr/>
                <p:nvPr/>
              </p:nvGrpSpPr>
              <p:grpSpPr>
                <a:xfrm rot="3433791">
                  <a:off x="3452012" y="2680506"/>
                  <a:ext cx="756325" cy="723494"/>
                  <a:chOff x="5222490" y="4191419"/>
                  <a:chExt cx="756325" cy="723494"/>
                </a:xfrm>
              </p:grpSpPr>
              <p:cxnSp>
                <p:nvCxnSpPr>
                  <p:cNvPr id="1263" name="Straight Arrow Connector 1262"/>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64" name="Straight Arrow Connector 1263"/>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65" name="Straight Arrow Connector 1264"/>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66" name="Straight Arrow Connector 1265"/>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67" name="Straight Arrow Connector 1266"/>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68" name="Straight Arrow Connector 1267"/>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69" name="Oval 1268"/>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Oval 1269"/>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1" name="Oval 1270"/>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271"/>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Oval 1272"/>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Oval 1274"/>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09"/>
                <p:cNvGrpSpPr/>
                <p:nvPr/>
              </p:nvGrpSpPr>
              <p:grpSpPr>
                <a:xfrm>
                  <a:off x="3913010" y="2150915"/>
                  <a:ext cx="756325" cy="723494"/>
                  <a:chOff x="5222490" y="4191419"/>
                  <a:chExt cx="756325" cy="723494"/>
                </a:xfrm>
              </p:grpSpPr>
              <p:cxnSp>
                <p:nvCxnSpPr>
                  <p:cNvPr id="1250" name="Straight Arrow Connector 1249"/>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51" name="Straight Arrow Connector 1250"/>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52" name="Straight Arrow Connector 1251"/>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53" name="Straight Arrow Connector 1252"/>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54" name="Straight Arrow Connector 1253"/>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55" name="Straight Arrow Connector 1254"/>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56" name="Oval 1255"/>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Oval 1256"/>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Oval 1258"/>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Oval 1259"/>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1" name="Oval 1260"/>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2" name="Oval 1261"/>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23"/>
                <p:cNvGrpSpPr/>
                <p:nvPr/>
              </p:nvGrpSpPr>
              <p:grpSpPr>
                <a:xfrm rot="18127000">
                  <a:off x="4042550" y="2688125"/>
                  <a:ext cx="756325" cy="723494"/>
                  <a:chOff x="5222490" y="4191419"/>
                  <a:chExt cx="756325" cy="723494"/>
                </a:xfrm>
              </p:grpSpPr>
              <p:cxnSp>
                <p:nvCxnSpPr>
                  <p:cNvPr id="1237" name="Straight Arrow Connector 1236"/>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38" name="Straight Arrow Connector 1237"/>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39" name="Straight Arrow Connector 1238"/>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40" name="Straight Arrow Connector 1239"/>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41" name="Straight Arrow Connector 1240"/>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42" name="Straight Arrow Connector 1241"/>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43" name="Oval 1242"/>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Oval 1244"/>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1245"/>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Oval 1246"/>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8" name="Oval 1247"/>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 name="Oval 1248"/>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337"/>
                <p:cNvGrpSpPr/>
                <p:nvPr/>
              </p:nvGrpSpPr>
              <p:grpSpPr>
                <a:xfrm rot="7185673">
                  <a:off x="4537849" y="2768135"/>
                  <a:ext cx="756325" cy="723494"/>
                  <a:chOff x="5222490" y="4191419"/>
                  <a:chExt cx="756325" cy="723494"/>
                </a:xfrm>
              </p:grpSpPr>
              <p:cxnSp>
                <p:nvCxnSpPr>
                  <p:cNvPr id="1224" name="Straight Arrow Connector 1223"/>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25" name="Straight Arrow Connector 1224"/>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26" name="Straight Arrow Connector 1225"/>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27" name="Straight Arrow Connector 1226"/>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28" name="Straight Arrow Connector 1227"/>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29" name="Straight Arrow Connector 1228"/>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30" name="Oval 1229"/>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Oval 1230"/>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Oval 1231"/>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Oval 1232"/>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Oval 1233"/>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Oval 1235"/>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6" name="Group 388"/>
              <p:cNvGrpSpPr/>
              <p:nvPr/>
            </p:nvGrpSpPr>
            <p:grpSpPr>
              <a:xfrm>
                <a:off x="1436370" y="3516628"/>
                <a:ext cx="925830" cy="732691"/>
                <a:chOff x="3272433" y="1929439"/>
                <a:chExt cx="1583095" cy="1272134"/>
              </a:xfrm>
            </p:grpSpPr>
            <p:grpSp>
              <p:nvGrpSpPr>
                <p:cNvPr id="347" name="Group 495"/>
                <p:cNvGrpSpPr/>
                <p:nvPr/>
              </p:nvGrpSpPr>
              <p:grpSpPr>
                <a:xfrm>
                  <a:off x="3794403" y="2542849"/>
                  <a:ext cx="577255" cy="658724"/>
                  <a:chOff x="6308340" y="4340009"/>
                  <a:chExt cx="577255" cy="658724"/>
                </a:xfrm>
              </p:grpSpPr>
              <p:cxnSp>
                <p:nvCxnSpPr>
                  <p:cNvPr id="1209" name="Straight Arrow Connector 1208"/>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10" name="Straight Arrow Connector 1209"/>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11" name="Straight Arrow Connector 1210"/>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12" name="Straight Arrow Connector 1211"/>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13" name="Straight Arrow Connector 1212"/>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14" name="Oval 1213"/>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Oval 1214"/>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6" name="Oval 1215"/>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Oval 1216"/>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Oval 1217"/>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Oval 1218"/>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52"/>
                <p:cNvGrpSpPr/>
                <p:nvPr/>
              </p:nvGrpSpPr>
              <p:grpSpPr>
                <a:xfrm>
                  <a:off x="3272433" y="2169469"/>
                  <a:ext cx="577255" cy="658724"/>
                  <a:chOff x="6308340" y="4340009"/>
                  <a:chExt cx="577255" cy="658724"/>
                </a:xfrm>
              </p:grpSpPr>
              <p:cxnSp>
                <p:nvCxnSpPr>
                  <p:cNvPr id="1198" name="Straight Arrow Connector 1197"/>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99" name="Straight Arrow Connector 1198"/>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00" name="Straight Arrow Connector 1199"/>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01" name="Straight Arrow Connector 1200"/>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02" name="Straight Arrow Connector 1201"/>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03" name="Oval 1202"/>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64"/>
                <p:cNvGrpSpPr/>
                <p:nvPr/>
              </p:nvGrpSpPr>
              <p:grpSpPr>
                <a:xfrm>
                  <a:off x="4278273" y="2531419"/>
                  <a:ext cx="577255" cy="658724"/>
                  <a:chOff x="6308340" y="4340009"/>
                  <a:chExt cx="577255" cy="658724"/>
                </a:xfrm>
              </p:grpSpPr>
              <p:cxnSp>
                <p:nvCxnSpPr>
                  <p:cNvPr id="1187" name="Straight Arrow Connector 1186"/>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88" name="Straight Arrow Connector 1187"/>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89" name="Straight Arrow Connector 1188"/>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90" name="Straight Arrow Connector 1189"/>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91" name="Straight Arrow Connector 1190"/>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92" name="Oval 1191"/>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Oval 1194"/>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Oval 1195"/>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Oval 1196"/>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76"/>
                <p:cNvGrpSpPr/>
                <p:nvPr/>
              </p:nvGrpSpPr>
              <p:grpSpPr>
                <a:xfrm>
                  <a:off x="4057293" y="1929439"/>
                  <a:ext cx="577255" cy="658724"/>
                  <a:chOff x="6308340" y="4340009"/>
                  <a:chExt cx="577255" cy="658724"/>
                </a:xfrm>
              </p:grpSpPr>
              <p:cxnSp>
                <p:nvCxnSpPr>
                  <p:cNvPr id="1176" name="Straight Arrow Connector 1175"/>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77" name="Straight Arrow Connector 1176"/>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78" name="Straight Arrow Connector 1177"/>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79" name="Straight Arrow Connector 1178"/>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80" name="Straight Arrow Connector 1179"/>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81" name="Oval 1180"/>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181"/>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Oval 1182"/>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1183"/>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Oval 1184"/>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1185"/>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1" name="Group 262"/>
              <p:cNvGrpSpPr/>
              <p:nvPr/>
            </p:nvGrpSpPr>
            <p:grpSpPr>
              <a:xfrm>
                <a:off x="1078532" y="2815592"/>
                <a:ext cx="883616" cy="882938"/>
                <a:chOff x="1086155" y="2437825"/>
                <a:chExt cx="1423075" cy="1420724"/>
              </a:xfrm>
            </p:grpSpPr>
            <p:grpSp>
              <p:nvGrpSpPr>
                <p:cNvPr id="353" name="Group 492"/>
                <p:cNvGrpSpPr/>
                <p:nvPr/>
              </p:nvGrpSpPr>
              <p:grpSpPr>
                <a:xfrm>
                  <a:off x="1086155" y="3138865"/>
                  <a:ext cx="653455" cy="719684"/>
                  <a:chOff x="2547870" y="4271429"/>
                  <a:chExt cx="653455" cy="719684"/>
                </a:xfrm>
              </p:grpSpPr>
              <p:cxnSp>
                <p:nvCxnSpPr>
                  <p:cNvPr id="1156" name="Straight Arrow Connector 1155"/>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57" name="Straight Arrow Connector 1156"/>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58" name="Straight Arrow Connector 1157"/>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59" name="Straight Arrow Connector 1158"/>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60" name="Straight Arrow Connector 1159"/>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61" name="Straight Arrow Connector 1160"/>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62" name="Straight Arrow Connector 1161"/>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63" name="Straight Arrow Connector 1162"/>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64" name="Oval 1163"/>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Oval 1164"/>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1165"/>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Oval 1166"/>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 name="Oval 1168"/>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Oval 1169"/>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Oval 1170"/>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211"/>
                <p:cNvGrpSpPr/>
                <p:nvPr/>
              </p:nvGrpSpPr>
              <p:grpSpPr>
                <a:xfrm rot="20835891">
                  <a:off x="1752906" y="3089342"/>
                  <a:ext cx="653455" cy="719684"/>
                  <a:chOff x="2547870" y="4271429"/>
                  <a:chExt cx="653455" cy="719684"/>
                </a:xfrm>
              </p:grpSpPr>
              <p:cxnSp>
                <p:nvCxnSpPr>
                  <p:cNvPr id="1140" name="Straight Arrow Connector 1139"/>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41" name="Straight Arrow Connector 1140"/>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42" name="Straight Arrow Connector 1141"/>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43" name="Straight Arrow Connector 1142"/>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44" name="Straight Arrow Connector 1143"/>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45" name="Straight Arrow Connector 1144"/>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46" name="Straight Arrow Connector 1145"/>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47" name="Straight Arrow Connector 1146"/>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48" name="Oval 1147"/>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Oval 1148"/>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Oval 1149"/>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Oval 1150"/>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151"/>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Oval 1152"/>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1153"/>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Oval 1154"/>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228"/>
                <p:cNvGrpSpPr/>
                <p:nvPr/>
              </p:nvGrpSpPr>
              <p:grpSpPr>
                <a:xfrm>
                  <a:off x="1855775" y="2437825"/>
                  <a:ext cx="653455" cy="719684"/>
                  <a:chOff x="2547870" y="4271429"/>
                  <a:chExt cx="653455" cy="719684"/>
                </a:xfrm>
              </p:grpSpPr>
              <p:cxnSp>
                <p:nvCxnSpPr>
                  <p:cNvPr id="1124" name="Straight Arrow Connector 1123"/>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25" name="Straight Arrow Connector 1124"/>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26" name="Straight Arrow Connector 1125"/>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27" name="Straight Arrow Connector 1126"/>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28" name="Straight Arrow Connector 1127"/>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29" name="Straight Arrow Connector 1128"/>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30" name="Straight Arrow Connector 1129"/>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31" name="Straight Arrow Connector 1130"/>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32" name="Oval 1131"/>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Oval 1132"/>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1133"/>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Oval 1134"/>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1135"/>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Oval 1136"/>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1137"/>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Oval 1138"/>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245"/>
                <p:cNvGrpSpPr/>
                <p:nvPr/>
              </p:nvGrpSpPr>
              <p:grpSpPr>
                <a:xfrm rot="10800000">
                  <a:off x="1116635" y="2502595"/>
                  <a:ext cx="653455" cy="719684"/>
                  <a:chOff x="2547870" y="4271429"/>
                  <a:chExt cx="653455" cy="719684"/>
                </a:xfrm>
              </p:grpSpPr>
              <p:cxnSp>
                <p:nvCxnSpPr>
                  <p:cNvPr id="1108" name="Straight Arrow Connector 1107"/>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09" name="Straight Arrow Connector 1108"/>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10" name="Straight Arrow Connector 1109"/>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11" name="Straight Arrow Connector 1110"/>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12" name="Straight Arrow Connector 1111"/>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13" name="Straight Arrow Connector 1112"/>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14" name="Straight Arrow Connector 1113"/>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15" name="Straight Arrow Connector 1114"/>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16" name="Oval 1115"/>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1116"/>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Oval 1117"/>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Oval 1118"/>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Oval 1119"/>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Oval 1120"/>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121"/>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Oval 1122"/>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 name="Group 210"/>
              <p:cNvGrpSpPr/>
              <p:nvPr/>
            </p:nvGrpSpPr>
            <p:grpSpPr>
              <a:xfrm>
                <a:off x="922665" y="2145036"/>
                <a:ext cx="1005196" cy="735332"/>
                <a:chOff x="408315" y="3386379"/>
                <a:chExt cx="1531685" cy="1171155"/>
              </a:xfrm>
            </p:grpSpPr>
            <p:grpSp>
              <p:nvGrpSpPr>
                <p:cNvPr id="358" name="Group 491"/>
                <p:cNvGrpSpPr/>
                <p:nvPr/>
              </p:nvGrpSpPr>
              <p:grpSpPr>
                <a:xfrm>
                  <a:off x="870875" y="3940185"/>
                  <a:ext cx="596685" cy="617349"/>
                  <a:chOff x="1046135" y="4458345"/>
                  <a:chExt cx="596685" cy="617349"/>
                </a:xfrm>
              </p:grpSpPr>
              <p:cxnSp>
                <p:nvCxnSpPr>
                  <p:cNvPr id="1091" name="Straight Arrow Connector 1090"/>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92" name="Oval 1091"/>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Oval 1094"/>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Arrow Connector 1096"/>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98" name="Straight Arrow Connector 1097"/>
                  <p:cNvCxnSpPr>
                    <a:endCxn id="1101"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99" name="Straight Arrow Connector 1098"/>
                  <p:cNvCxnSpPr>
                    <a:endCxn id="1100"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00" name="Oval 1099"/>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Oval 1100"/>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2" name="Straight Arrow Connector 1101"/>
                  <p:cNvCxnSpPr>
                    <a:endCxn id="1095"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03" name="Straight Arrow Connector 1102"/>
                  <p:cNvCxnSpPr>
                    <a:endCxn id="1096"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59" name="Group 168"/>
                <p:cNvGrpSpPr/>
                <p:nvPr/>
              </p:nvGrpSpPr>
              <p:grpSpPr>
                <a:xfrm>
                  <a:off x="408315" y="3608198"/>
                  <a:ext cx="596685" cy="617349"/>
                  <a:chOff x="1046135" y="4458345"/>
                  <a:chExt cx="596685" cy="617349"/>
                </a:xfrm>
              </p:grpSpPr>
              <p:cxnSp>
                <p:nvCxnSpPr>
                  <p:cNvPr id="1078" name="Straight Arrow Connector 1077"/>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79" name="Oval 1078"/>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1082"/>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4" name="Straight Arrow Connector 1083"/>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85" name="Straight Arrow Connector 1084"/>
                  <p:cNvCxnSpPr>
                    <a:endCxn id="1088"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86" name="Straight Arrow Connector 1085"/>
                  <p:cNvCxnSpPr>
                    <a:endCxn id="1087"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87" name="Oval 1086"/>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9" name="Straight Arrow Connector 1088"/>
                  <p:cNvCxnSpPr>
                    <a:endCxn id="1082"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90" name="Straight Arrow Connector 1089"/>
                  <p:cNvCxnSpPr>
                    <a:endCxn id="1083"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60" name="Group 182"/>
                <p:cNvGrpSpPr/>
                <p:nvPr/>
              </p:nvGrpSpPr>
              <p:grpSpPr>
                <a:xfrm>
                  <a:off x="880819" y="3386379"/>
                  <a:ext cx="596685" cy="617349"/>
                  <a:chOff x="1046135" y="4458345"/>
                  <a:chExt cx="596685" cy="617349"/>
                </a:xfrm>
              </p:grpSpPr>
              <p:cxnSp>
                <p:nvCxnSpPr>
                  <p:cNvPr id="1065" name="Straight Arrow Connector 1064"/>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66" name="Oval 1065"/>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1" name="Straight Arrow Connector 1070"/>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72" name="Straight Arrow Connector 1071"/>
                  <p:cNvCxnSpPr>
                    <a:endCxn id="1075"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73" name="Straight Arrow Connector 1072"/>
                  <p:cNvCxnSpPr>
                    <a:endCxn id="1074"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74" name="Oval 1073"/>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Oval 1074"/>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6" name="Straight Arrow Connector 1075"/>
                  <p:cNvCxnSpPr>
                    <a:endCxn id="1069"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77" name="Straight Arrow Connector 1076"/>
                  <p:cNvCxnSpPr>
                    <a:endCxn id="1070"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61" name="Group 196"/>
                <p:cNvGrpSpPr/>
                <p:nvPr/>
              </p:nvGrpSpPr>
              <p:grpSpPr>
                <a:xfrm>
                  <a:off x="1343315" y="3719205"/>
                  <a:ext cx="596685" cy="617349"/>
                  <a:chOff x="1046135" y="4458345"/>
                  <a:chExt cx="596685" cy="617349"/>
                </a:xfrm>
              </p:grpSpPr>
              <p:cxnSp>
                <p:nvCxnSpPr>
                  <p:cNvPr id="1052" name="Straight Arrow Connector 1051"/>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53" name="Oval 1052"/>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8" name="Straight Arrow Connector 1057"/>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59" name="Straight Arrow Connector 1058"/>
                  <p:cNvCxnSpPr>
                    <a:endCxn id="1062"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60" name="Straight Arrow Connector 1059"/>
                  <p:cNvCxnSpPr>
                    <a:endCxn id="1061"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61" name="Oval 1060"/>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3" name="Straight Arrow Connector 1062"/>
                  <p:cNvCxnSpPr>
                    <a:endCxn id="1056"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64" name="Straight Arrow Connector 1063"/>
                  <p:cNvCxnSpPr>
                    <a:endCxn id="1057"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grpSp>
      </p:grpSp>
      <p:grpSp>
        <p:nvGrpSpPr>
          <p:cNvPr id="362" name="Group 1628"/>
          <p:cNvGrpSpPr/>
          <p:nvPr/>
        </p:nvGrpSpPr>
        <p:grpSpPr>
          <a:xfrm>
            <a:off x="1948074" y="2187844"/>
            <a:ext cx="929446" cy="712922"/>
            <a:chOff x="953598" y="2146515"/>
            <a:chExt cx="5470654" cy="1791837"/>
          </a:xfrm>
        </p:grpSpPr>
        <p:grpSp>
          <p:nvGrpSpPr>
            <p:cNvPr id="363" name="Group 744"/>
            <p:cNvGrpSpPr/>
            <p:nvPr/>
          </p:nvGrpSpPr>
          <p:grpSpPr>
            <a:xfrm>
              <a:off x="953596" y="2146522"/>
              <a:ext cx="2758240" cy="1627313"/>
              <a:chOff x="922665" y="2145036"/>
              <a:chExt cx="2310295" cy="2104283"/>
            </a:xfrm>
          </p:grpSpPr>
          <p:grpSp>
            <p:nvGrpSpPr>
              <p:cNvPr id="364" name="Group 308"/>
              <p:cNvGrpSpPr/>
              <p:nvPr/>
            </p:nvGrpSpPr>
            <p:grpSpPr>
              <a:xfrm>
                <a:off x="1904767" y="2415541"/>
                <a:ext cx="1135619" cy="936775"/>
                <a:chOff x="1394226" y="2343072"/>
                <a:chExt cx="1880161" cy="1474064"/>
              </a:xfrm>
            </p:grpSpPr>
            <p:grpSp>
              <p:nvGrpSpPr>
                <p:cNvPr id="365" name="Group 493"/>
                <p:cNvGrpSpPr/>
                <p:nvPr/>
              </p:nvGrpSpPr>
              <p:grpSpPr>
                <a:xfrm>
                  <a:off x="1394226" y="2983152"/>
                  <a:ext cx="742949" cy="833984"/>
                  <a:chOff x="3826166" y="4099979"/>
                  <a:chExt cx="742949" cy="833984"/>
                </a:xfrm>
              </p:grpSpPr>
              <p:cxnSp>
                <p:nvCxnSpPr>
                  <p:cNvPr id="2210" name="Straight Arrow Connector 2209"/>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1" name="Straight Arrow Connector 2210"/>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2" name="Straight Arrow Connector 2211"/>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3" name="Straight Arrow Connector 2212"/>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4" name="Straight Arrow Connector 2213"/>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5" name="Straight Arrow Connector 2214"/>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6" name="Straight Arrow Connector 2215"/>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17" name="Oval 2216"/>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8" name="Oval 2217"/>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9" name="Oval 2218"/>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0" name="Oval 2219"/>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1" name="Oval 2220"/>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 name="Oval 2221"/>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3" name="Oval 2222"/>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263"/>
                <p:cNvGrpSpPr/>
                <p:nvPr/>
              </p:nvGrpSpPr>
              <p:grpSpPr>
                <a:xfrm>
                  <a:off x="2140986" y="2895522"/>
                  <a:ext cx="742949" cy="833984"/>
                  <a:chOff x="3826166" y="4099979"/>
                  <a:chExt cx="742949" cy="833984"/>
                </a:xfrm>
              </p:grpSpPr>
              <p:cxnSp>
                <p:nvCxnSpPr>
                  <p:cNvPr id="2196" name="Straight Arrow Connector 2195"/>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97" name="Straight Arrow Connector 2196"/>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98" name="Straight Arrow Connector 2197"/>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99" name="Straight Arrow Connector 2198"/>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00" name="Straight Arrow Connector 2199"/>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01" name="Straight Arrow Connector 2200"/>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02" name="Straight Arrow Connector 2201"/>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03" name="Oval 2202"/>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4" name="Oval 2203"/>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5" name="Oval 475"/>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6" name="Oval 2205"/>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7" name="Oval 2206"/>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Oval 2207"/>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9" name="Oval 2208"/>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278"/>
                <p:cNvGrpSpPr/>
                <p:nvPr/>
              </p:nvGrpSpPr>
              <p:grpSpPr>
                <a:xfrm rot="2909657">
                  <a:off x="2506547" y="2556430"/>
                  <a:ext cx="742949" cy="792730"/>
                  <a:chOff x="3826166" y="4099979"/>
                  <a:chExt cx="742949" cy="833984"/>
                </a:xfrm>
              </p:grpSpPr>
              <p:cxnSp>
                <p:nvCxnSpPr>
                  <p:cNvPr id="2182" name="Straight Arrow Connector 2181"/>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83" name="Straight Arrow Connector 2182"/>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84" name="Straight Arrow Connector 2183"/>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85" name="Straight Arrow Connector 2184"/>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86" name="Straight Arrow Connector 2185"/>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87" name="Straight Arrow Connector 2186"/>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88" name="Straight Arrow Connector 2187"/>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89" name="Oval 2188"/>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0" name="Oval 2189"/>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 name="Oval 2190"/>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Oval 2191"/>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3" name="Oval 2192"/>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4" name="Oval 2193"/>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5" name="Oval 2194"/>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293"/>
                <p:cNvGrpSpPr/>
                <p:nvPr/>
              </p:nvGrpSpPr>
              <p:grpSpPr>
                <a:xfrm>
                  <a:off x="1527576" y="2343072"/>
                  <a:ext cx="742949" cy="833984"/>
                  <a:chOff x="3826166" y="4099979"/>
                  <a:chExt cx="742949" cy="833984"/>
                </a:xfrm>
              </p:grpSpPr>
              <p:cxnSp>
                <p:nvCxnSpPr>
                  <p:cNvPr id="2168" name="Straight Arrow Connector 2167"/>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69" name="Straight Arrow Connector 2168"/>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70" name="Straight Arrow Connector 2169"/>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71" name="Straight Arrow Connector 2170"/>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72" name="Straight Arrow Connector 2171"/>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73" name="Straight Arrow Connector 2172"/>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74" name="Straight Arrow Connector 2173"/>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75" name="Oval 2174"/>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Oval 2175"/>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7" name="Oval 2176"/>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Oval 2177"/>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9" name="Oval 2178"/>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Oval 2179"/>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 name="Oval 2180"/>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9" name="Group 351"/>
              <p:cNvGrpSpPr/>
              <p:nvPr/>
            </p:nvGrpSpPr>
            <p:grpSpPr>
              <a:xfrm rot="16967748">
                <a:off x="2176829" y="3051806"/>
                <a:ext cx="1111199" cy="1001063"/>
                <a:chOff x="3468424" y="2150915"/>
                <a:chExt cx="1809335" cy="1357129"/>
              </a:xfrm>
            </p:grpSpPr>
            <p:grpSp>
              <p:nvGrpSpPr>
                <p:cNvPr id="370" name="Group 494"/>
                <p:cNvGrpSpPr/>
                <p:nvPr/>
              </p:nvGrpSpPr>
              <p:grpSpPr>
                <a:xfrm rot="3433791">
                  <a:off x="3452008" y="2680506"/>
                  <a:ext cx="756325" cy="723494"/>
                  <a:chOff x="5222490" y="4191419"/>
                  <a:chExt cx="756325" cy="723494"/>
                </a:xfrm>
              </p:grpSpPr>
              <p:cxnSp>
                <p:nvCxnSpPr>
                  <p:cNvPr id="2151" name="Straight Arrow Connector 2150"/>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52" name="Straight Arrow Connector 2151"/>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53" name="Straight Arrow Connector 2152"/>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54" name="Straight Arrow Connector 2153"/>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55" name="Straight Arrow Connector 2154"/>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56" name="Straight Arrow Connector 2155"/>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57" name="Oval 2156"/>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Oval 2157"/>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Oval 2158"/>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 name="Oval 2159"/>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1" name="Oval 2160"/>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2" name="Oval 2161"/>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3" name="Oval 2162"/>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309"/>
                <p:cNvGrpSpPr/>
                <p:nvPr/>
              </p:nvGrpSpPr>
              <p:grpSpPr>
                <a:xfrm>
                  <a:off x="3913010" y="2150915"/>
                  <a:ext cx="756325" cy="723494"/>
                  <a:chOff x="5222490" y="4191419"/>
                  <a:chExt cx="756325" cy="723494"/>
                </a:xfrm>
              </p:grpSpPr>
              <p:cxnSp>
                <p:nvCxnSpPr>
                  <p:cNvPr id="2138" name="Straight Arrow Connector 2137"/>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39" name="Straight Arrow Connector 2138"/>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40" name="Straight Arrow Connector 2139"/>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41" name="Straight Arrow Connector 2140"/>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42" name="Straight Arrow Connector 2141"/>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43" name="Straight Arrow Connector 2142"/>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44" name="Oval 2143"/>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5" name="Oval 2144"/>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6" name="Oval 2145"/>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Oval 2146"/>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Oval 2147"/>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9" name="Oval 2148"/>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Oval 2149"/>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323"/>
                <p:cNvGrpSpPr/>
                <p:nvPr/>
              </p:nvGrpSpPr>
              <p:grpSpPr>
                <a:xfrm rot="18127000">
                  <a:off x="4042550" y="2688125"/>
                  <a:ext cx="756325" cy="723494"/>
                  <a:chOff x="5222490" y="4191419"/>
                  <a:chExt cx="756325" cy="723494"/>
                </a:xfrm>
              </p:grpSpPr>
              <p:cxnSp>
                <p:nvCxnSpPr>
                  <p:cNvPr id="2125" name="Straight Arrow Connector 2124"/>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26" name="Straight Arrow Connector 2125"/>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27" name="Straight Arrow Connector 2126"/>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28" name="Straight Arrow Connector 2127"/>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29" name="Straight Arrow Connector 2128"/>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30" name="Straight Arrow Connector 2129"/>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31" name="Oval 2130"/>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Oval 2131"/>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Oval 2132"/>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Oval 2133"/>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Oval 2134"/>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Oval 2135"/>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Oval 2136"/>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337"/>
                <p:cNvGrpSpPr/>
                <p:nvPr/>
              </p:nvGrpSpPr>
              <p:grpSpPr>
                <a:xfrm rot="7185673">
                  <a:off x="4537849" y="2768135"/>
                  <a:ext cx="756325" cy="723494"/>
                  <a:chOff x="5222490" y="4191419"/>
                  <a:chExt cx="756325" cy="723494"/>
                </a:xfrm>
              </p:grpSpPr>
              <p:cxnSp>
                <p:nvCxnSpPr>
                  <p:cNvPr id="2112" name="Straight Arrow Connector 2111"/>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13" name="Straight Arrow Connector 2112"/>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14" name="Straight Arrow Connector 2113"/>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15" name="Straight Arrow Connector 2114"/>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16" name="Straight Arrow Connector 2115"/>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17" name="Straight Arrow Connector 2116"/>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18" name="Oval 2117"/>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Oval 2118"/>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Oval 2119"/>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1" name="Oval 2120"/>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Oval 2121"/>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3" name="Oval 2122"/>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Oval 2123"/>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4" name="Group 388"/>
              <p:cNvGrpSpPr/>
              <p:nvPr/>
            </p:nvGrpSpPr>
            <p:grpSpPr>
              <a:xfrm>
                <a:off x="1436370" y="3516628"/>
                <a:ext cx="925830" cy="732691"/>
                <a:chOff x="3272433" y="1929439"/>
                <a:chExt cx="1583095" cy="1272134"/>
              </a:xfrm>
            </p:grpSpPr>
            <p:grpSp>
              <p:nvGrpSpPr>
                <p:cNvPr id="375" name="Group 495"/>
                <p:cNvGrpSpPr/>
                <p:nvPr/>
              </p:nvGrpSpPr>
              <p:grpSpPr>
                <a:xfrm>
                  <a:off x="3794403" y="2542849"/>
                  <a:ext cx="577255" cy="658724"/>
                  <a:chOff x="6308340" y="4340009"/>
                  <a:chExt cx="577255" cy="658724"/>
                </a:xfrm>
              </p:grpSpPr>
              <p:cxnSp>
                <p:nvCxnSpPr>
                  <p:cNvPr id="2097" name="Straight Arrow Connector 2096"/>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98" name="Straight Arrow Connector 2097"/>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99" name="Straight Arrow Connector 2098"/>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00" name="Straight Arrow Connector 2099"/>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01" name="Straight Arrow Connector 2100"/>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02" name="Oval 2101"/>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Oval 2102"/>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Oval 2103"/>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Oval 2104"/>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Oval 2105"/>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Oval 2106"/>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352"/>
                <p:cNvGrpSpPr/>
                <p:nvPr/>
              </p:nvGrpSpPr>
              <p:grpSpPr>
                <a:xfrm>
                  <a:off x="3272433" y="2169469"/>
                  <a:ext cx="577255" cy="658724"/>
                  <a:chOff x="6308340" y="4340009"/>
                  <a:chExt cx="577255" cy="658724"/>
                </a:xfrm>
              </p:grpSpPr>
              <p:cxnSp>
                <p:nvCxnSpPr>
                  <p:cNvPr id="2086" name="Straight Arrow Connector 2085"/>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87" name="Straight Arrow Connector 2086"/>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88" name="Straight Arrow Connector 2087"/>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89" name="Straight Arrow Connector 2088"/>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90" name="Straight Arrow Connector 2089"/>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91" name="Oval 2090"/>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Oval 2091"/>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Oval 2092"/>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Oval 2093"/>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5" name="Oval 2094"/>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Oval 2095"/>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364"/>
                <p:cNvGrpSpPr/>
                <p:nvPr/>
              </p:nvGrpSpPr>
              <p:grpSpPr>
                <a:xfrm>
                  <a:off x="4278273" y="2531419"/>
                  <a:ext cx="577255" cy="658724"/>
                  <a:chOff x="6308340" y="4340009"/>
                  <a:chExt cx="577255" cy="658724"/>
                </a:xfrm>
              </p:grpSpPr>
              <p:cxnSp>
                <p:nvCxnSpPr>
                  <p:cNvPr id="2075" name="Straight Arrow Connector 2074"/>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76" name="Straight Arrow Connector 2075"/>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77" name="Straight Arrow Connector 2076"/>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78" name="Straight Arrow Connector 2077"/>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79" name="Straight Arrow Connector 2078"/>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80" name="Oval 2079"/>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Oval 2080"/>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Oval 2081"/>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Oval 2082"/>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Oval 2083"/>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Oval 2084"/>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6"/>
                <p:cNvGrpSpPr/>
                <p:nvPr/>
              </p:nvGrpSpPr>
              <p:grpSpPr>
                <a:xfrm>
                  <a:off x="4057293" y="1929439"/>
                  <a:ext cx="577255" cy="658724"/>
                  <a:chOff x="6308340" y="4340009"/>
                  <a:chExt cx="577255" cy="658724"/>
                </a:xfrm>
              </p:grpSpPr>
              <p:cxnSp>
                <p:nvCxnSpPr>
                  <p:cNvPr id="2064" name="Straight Arrow Connector 2063"/>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65" name="Straight Arrow Connector 2064"/>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66" name="Straight Arrow Connector 2065"/>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67" name="Straight Arrow Connector 2066"/>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68" name="Straight Arrow Connector 2067"/>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69" name="Oval 2068"/>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Oval 2069"/>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Oval 2070"/>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Oval 2071"/>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Oval 2072"/>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Oval 2073"/>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9" name="Group 262"/>
              <p:cNvGrpSpPr/>
              <p:nvPr/>
            </p:nvGrpSpPr>
            <p:grpSpPr>
              <a:xfrm>
                <a:off x="1078534" y="2815589"/>
                <a:ext cx="883616" cy="882937"/>
                <a:chOff x="1086155" y="2437825"/>
                <a:chExt cx="1423075" cy="1420724"/>
              </a:xfrm>
            </p:grpSpPr>
            <p:grpSp>
              <p:nvGrpSpPr>
                <p:cNvPr id="380" name="Group 492"/>
                <p:cNvGrpSpPr/>
                <p:nvPr/>
              </p:nvGrpSpPr>
              <p:grpSpPr>
                <a:xfrm>
                  <a:off x="1086155" y="3138865"/>
                  <a:ext cx="653455" cy="719684"/>
                  <a:chOff x="2547870" y="4271429"/>
                  <a:chExt cx="653455" cy="719684"/>
                </a:xfrm>
              </p:grpSpPr>
              <p:cxnSp>
                <p:nvCxnSpPr>
                  <p:cNvPr id="2038" name="Straight Arrow Connector 2037"/>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39" name="Straight Arrow Connector 2038"/>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40" name="Straight Arrow Connector 2039"/>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41" name="Straight Arrow Connector 2040"/>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42" name="Straight Arrow Connector 2041"/>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43" name="Straight Arrow Connector 2042"/>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44" name="Straight Arrow Connector 2043"/>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45" name="Straight Arrow Connector 2044"/>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46" name="Oval 2045"/>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Oval 2046"/>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Oval 2047"/>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Oval 2055"/>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056"/>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Oval 2058"/>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211"/>
                <p:cNvGrpSpPr/>
                <p:nvPr/>
              </p:nvGrpSpPr>
              <p:grpSpPr>
                <a:xfrm rot="20835891">
                  <a:off x="1752906" y="3089340"/>
                  <a:ext cx="653455" cy="719684"/>
                  <a:chOff x="2547870" y="4271429"/>
                  <a:chExt cx="653455" cy="719684"/>
                </a:xfrm>
              </p:grpSpPr>
              <p:cxnSp>
                <p:nvCxnSpPr>
                  <p:cNvPr id="2022" name="Straight Arrow Connector 2021"/>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23" name="Straight Arrow Connector 2022"/>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24" name="Straight Arrow Connector 2023"/>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25" name="Straight Arrow Connector 2024"/>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26" name="Straight Arrow Connector 2025"/>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27" name="Straight Arrow Connector 2026"/>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28" name="Straight Arrow Connector 2027"/>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29" name="Straight Arrow Connector 2028"/>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30" name="Oval 2029"/>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1" name="Oval 2030"/>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2" name="Oval 2031"/>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3" name="Oval 2032"/>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4" name="Oval 2033"/>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5" name="Oval 2034"/>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6" name="Oval 2035"/>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 name="Oval 2036"/>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228"/>
                <p:cNvGrpSpPr/>
                <p:nvPr/>
              </p:nvGrpSpPr>
              <p:grpSpPr>
                <a:xfrm>
                  <a:off x="1855775" y="2437825"/>
                  <a:ext cx="653455" cy="719684"/>
                  <a:chOff x="2547870" y="4271429"/>
                  <a:chExt cx="653455" cy="719684"/>
                </a:xfrm>
              </p:grpSpPr>
              <p:cxnSp>
                <p:nvCxnSpPr>
                  <p:cNvPr id="2006" name="Straight Arrow Connector 2005"/>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07" name="Straight Arrow Connector 2006"/>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08" name="Straight Arrow Connector 2007"/>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09" name="Straight Arrow Connector 2008"/>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10" name="Straight Arrow Connector 2009"/>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11" name="Straight Arrow Connector 2010"/>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12" name="Straight Arrow Connector 2011"/>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13" name="Straight Arrow Connector 2012"/>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14" name="Oval 2013"/>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5" name="Oval 2014"/>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6" name="Oval 2015"/>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7" name="Oval 2016"/>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8" name="Oval 2017"/>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9" name="Oval 2018"/>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0" name="Oval 2019"/>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1" name="Oval 2020"/>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3" name="Group 245"/>
                <p:cNvGrpSpPr/>
                <p:nvPr/>
              </p:nvGrpSpPr>
              <p:grpSpPr>
                <a:xfrm rot="10800000">
                  <a:off x="1116635" y="2502595"/>
                  <a:ext cx="653455" cy="719684"/>
                  <a:chOff x="2547870" y="4271429"/>
                  <a:chExt cx="653455" cy="719684"/>
                </a:xfrm>
              </p:grpSpPr>
              <p:cxnSp>
                <p:nvCxnSpPr>
                  <p:cNvPr id="1990" name="Straight Arrow Connector 1989"/>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91" name="Straight Arrow Connector 1990"/>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92" name="Straight Arrow Connector 1991"/>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93" name="Straight Arrow Connector 1992"/>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94" name="Straight Arrow Connector 1993"/>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95" name="Straight Arrow Connector 1994"/>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96" name="Straight Arrow Connector 1995"/>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97" name="Straight Arrow Connector 1996"/>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98" name="Oval 1997"/>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9" name="Oval 1998"/>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0" name="Oval 1999"/>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1" name="Oval 2000"/>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2" name="Oval 2001"/>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3" name="Oval 2002"/>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4" name="Oval 2003"/>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5" name="Oval 2004"/>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4" name="Group 210"/>
              <p:cNvGrpSpPr/>
              <p:nvPr/>
            </p:nvGrpSpPr>
            <p:grpSpPr>
              <a:xfrm>
                <a:off x="922665" y="2145036"/>
                <a:ext cx="1005196" cy="735332"/>
                <a:chOff x="408315" y="3386379"/>
                <a:chExt cx="1531685" cy="1171155"/>
              </a:xfrm>
            </p:grpSpPr>
            <p:grpSp>
              <p:nvGrpSpPr>
                <p:cNvPr id="385" name="Group 491"/>
                <p:cNvGrpSpPr/>
                <p:nvPr/>
              </p:nvGrpSpPr>
              <p:grpSpPr>
                <a:xfrm>
                  <a:off x="870875" y="3940185"/>
                  <a:ext cx="596685" cy="617349"/>
                  <a:chOff x="1046135" y="4458345"/>
                  <a:chExt cx="596685" cy="617349"/>
                </a:xfrm>
              </p:grpSpPr>
              <p:cxnSp>
                <p:nvCxnSpPr>
                  <p:cNvPr id="1973" name="Straight Arrow Connector 1972"/>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74" name="Oval 1973"/>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5" name="Oval 1974"/>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6" name="Oval 1975"/>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7" name="Oval 1976"/>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8" name="Oval 1977"/>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9" name="Straight Arrow Connector 1978"/>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80" name="Straight Arrow Connector 1979"/>
                  <p:cNvCxnSpPr>
                    <a:endCxn id="1983"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81" name="Straight Arrow Connector 1980"/>
                  <p:cNvCxnSpPr>
                    <a:endCxn id="1982"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82" name="Oval 1981"/>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3" name="Oval 1982"/>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4" name="Straight Arrow Connector 1983"/>
                  <p:cNvCxnSpPr>
                    <a:endCxn id="1977"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85" name="Straight Arrow Connector 1984"/>
                  <p:cNvCxnSpPr>
                    <a:endCxn id="1978"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86" name="Group 168"/>
                <p:cNvGrpSpPr/>
                <p:nvPr/>
              </p:nvGrpSpPr>
              <p:grpSpPr>
                <a:xfrm>
                  <a:off x="408315" y="3608198"/>
                  <a:ext cx="596685" cy="617349"/>
                  <a:chOff x="1046135" y="4458345"/>
                  <a:chExt cx="596685" cy="617349"/>
                </a:xfrm>
              </p:grpSpPr>
              <p:cxnSp>
                <p:nvCxnSpPr>
                  <p:cNvPr id="1960" name="Straight Arrow Connector 1959"/>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61" name="Oval 1960"/>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2" name="Oval 1961"/>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3" name="Oval 1962"/>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4" name="Oval 1963"/>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5" name="Oval 1964"/>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6" name="Straight Arrow Connector 1965"/>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67" name="Straight Arrow Connector 1966"/>
                  <p:cNvCxnSpPr>
                    <a:endCxn id="1970"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68" name="Straight Arrow Connector 1967"/>
                  <p:cNvCxnSpPr>
                    <a:endCxn id="1969"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69" name="Oval 1968"/>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0" name="Oval 1969"/>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1" name="Straight Arrow Connector 1970"/>
                  <p:cNvCxnSpPr>
                    <a:endCxn id="1964"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72" name="Straight Arrow Connector 1971"/>
                  <p:cNvCxnSpPr>
                    <a:endCxn id="1965"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87" name="Group 182"/>
                <p:cNvGrpSpPr/>
                <p:nvPr/>
              </p:nvGrpSpPr>
              <p:grpSpPr>
                <a:xfrm>
                  <a:off x="880819" y="3386379"/>
                  <a:ext cx="596685" cy="617349"/>
                  <a:chOff x="1046135" y="4458345"/>
                  <a:chExt cx="596685" cy="617349"/>
                </a:xfrm>
              </p:grpSpPr>
              <p:cxnSp>
                <p:nvCxnSpPr>
                  <p:cNvPr id="1947" name="Straight Arrow Connector 1946"/>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48" name="Oval 1947"/>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9" name="Oval 1948"/>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0" name="Oval 1949"/>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1" name="Oval 1950"/>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2" name="Oval 1951"/>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3" name="Straight Arrow Connector 1952"/>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54" name="Straight Arrow Connector 1953"/>
                  <p:cNvCxnSpPr>
                    <a:endCxn id="1957"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55" name="Straight Arrow Connector 1954"/>
                  <p:cNvCxnSpPr>
                    <a:endCxn id="1956"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56" name="Oval 1955"/>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7" name="Oval 1956"/>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8" name="Straight Arrow Connector 1957"/>
                  <p:cNvCxnSpPr>
                    <a:endCxn id="1951"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59" name="Straight Arrow Connector 1958"/>
                  <p:cNvCxnSpPr>
                    <a:endCxn id="1952"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88" name="Group 196"/>
                <p:cNvGrpSpPr/>
                <p:nvPr/>
              </p:nvGrpSpPr>
              <p:grpSpPr>
                <a:xfrm>
                  <a:off x="1343315" y="3719205"/>
                  <a:ext cx="596685" cy="617349"/>
                  <a:chOff x="1046135" y="4458345"/>
                  <a:chExt cx="596685" cy="617349"/>
                </a:xfrm>
              </p:grpSpPr>
              <p:cxnSp>
                <p:nvCxnSpPr>
                  <p:cNvPr id="1934" name="Straight Arrow Connector 1933"/>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35" name="Oval 1934"/>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6" name="Oval 1935"/>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7" name="Oval 1936"/>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8" name="Oval 1937"/>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9" name="Oval 1938"/>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0" name="Straight Arrow Connector 1939"/>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41" name="Straight Arrow Connector 1940"/>
                  <p:cNvCxnSpPr>
                    <a:endCxn id="1944"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42" name="Straight Arrow Connector 1941"/>
                  <p:cNvCxnSpPr>
                    <a:endCxn id="1943"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43" name="Oval 1942"/>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4" name="Oval 1943"/>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5" name="Straight Arrow Connector 1944"/>
                  <p:cNvCxnSpPr>
                    <a:endCxn id="1938"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46" name="Straight Arrow Connector 1945"/>
                  <p:cNvCxnSpPr>
                    <a:endCxn id="1939"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389" name="Group 745"/>
            <p:cNvGrpSpPr/>
            <p:nvPr/>
          </p:nvGrpSpPr>
          <p:grpSpPr>
            <a:xfrm rot="4830454">
              <a:off x="4169565" y="1683675"/>
              <a:ext cx="1665474" cy="2843894"/>
              <a:chOff x="922665" y="2145036"/>
              <a:chExt cx="2310293" cy="2104283"/>
            </a:xfrm>
          </p:grpSpPr>
          <p:grpSp>
            <p:nvGrpSpPr>
              <p:cNvPr id="391" name="Group 308"/>
              <p:cNvGrpSpPr/>
              <p:nvPr/>
            </p:nvGrpSpPr>
            <p:grpSpPr>
              <a:xfrm>
                <a:off x="1904767" y="2415545"/>
                <a:ext cx="1135619" cy="936775"/>
                <a:chOff x="1394226" y="2343072"/>
                <a:chExt cx="1880161" cy="1474064"/>
              </a:xfrm>
            </p:grpSpPr>
            <p:grpSp>
              <p:nvGrpSpPr>
                <p:cNvPr id="397" name="Group 493"/>
                <p:cNvGrpSpPr/>
                <p:nvPr/>
              </p:nvGrpSpPr>
              <p:grpSpPr>
                <a:xfrm>
                  <a:off x="1394226" y="2983152"/>
                  <a:ext cx="742949" cy="833984"/>
                  <a:chOff x="3826166" y="4099979"/>
                  <a:chExt cx="742949" cy="833984"/>
                </a:xfrm>
              </p:grpSpPr>
              <p:cxnSp>
                <p:nvCxnSpPr>
                  <p:cNvPr id="1911" name="Straight Arrow Connector 1910"/>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12" name="Straight Arrow Connector 1911"/>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13" name="Straight Arrow Connector 1912"/>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14" name="Straight Arrow Connector 1913"/>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15" name="Straight Arrow Connector 1914"/>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16" name="Straight Arrow Connector 1915"/>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17" name="Straight Arrow Connector 1916"/>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18" name="Oval 1917"/>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9" name="Oval 1918"/>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0" name="Oval 1919"/>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1" name="Oval 1920"/>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2" name="Oval 1921"/>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3" name="Oval 1922"/>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4" name="Oval 1923"/>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263"/>
                <p:cNvGrpSpPr/>
                <p:nvPr/>
              </p:nvGrpSpPr>
              <p:grpSpPr>
                <a:xfrm>
                  <a:off x="2140986" y="2895522"/>
                  <a:ext cx="742949" cy="833984"/>
                  <a:chOff x="3826166" y="4099979"/>
                  <a:chExt cx="742949" cy="833984"/>
                </a:xfrm>
              </p:grpSpPr>
              <p:cxnSp>
                <p:nvCxnSpPr>
                  <p:cNvPr id="1897" name="Straight Arrow Connector 1896"/>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98" name="Straight Arrow Connector 1897"/>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99" name="Straight Arrow Connector 1898"/>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00" name="Straight Arrow Connector 1899"/>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01" name="Straight Arrow Connector 1900"/>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02" name="Straight Arrow Connector 1901"/>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03" name="Straight Arrow Connector 1902"/>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04" name="Oval 1903"/>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5" name="Oval 1904"/>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6" name="Oval 1905"/>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7" name="Oval 1906"/>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8" name="Oval 1907"/>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9" name="Oval 1908"/>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0" name="Oval 1909"/>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278"/>
                <p:cNvGrpSpPr/>
                <p:nvPr/>
              </p:nvGrpSpPr>
              <p:grpSpPr>
                <a:xfrm rot="2909657">
                  <a:off x="2506547" y="2556430"/>
                  <a:ext cx="742949" cy="792730"/>
                  <a:chOff x="3826166" y="4099979"/>
                  <a:chExt cx="742949" cy="833984"/>
                </a:xfrm>
              </p:grpSpPr>
              <p:cxnSp>
                <p:nvCxnSpPr>
                  <p:cNvPr id="1883" name="Straight Arrow Connector 1882"/>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84" name="Straight Arrow Connector 1883"/>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85" name="Straight Arrow Connector 1884"/>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86" name="Straight Arrow Connector 1885"/>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87" name="Straight Arrow Connector 1886"/>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88" name="Straight Arrow Connector 1887"/>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89" name="Straight Arrow Connector 1888"/>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90" name="Oval 1889"/>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1" name="Oval 1890"/>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2" name="Oval 1891"/>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3" name="Oval 1892"/>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4" name="Oval 1893"/>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5" name="Oval 1894"/>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6" name="Oval 1895"/>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293"/>
                <p:cNvGrpSpPr/>
                <p:nvPr/>
              </p:nvGrpSpPr>
              <p:grpSpPr>
                <a:xfrm>
                  <a:off x="1527576" y="2343072"/>
                  <a:ext cx="742949" cy="833984"/>
                  <a:chOff x="3826166" y="4099979"/>
                  <a:chExt cx="742949" cy="833984"/>
                </a:xfrm>
              </p:grpSpPr>
              <p:cxnSp>
                <p:nvCxnSpPr>
                  <p:cNvPr id="1869" name="Straight Arrow Connector 1868"/>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70" name="Straight Arrow Connector 1869"/>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71" name="Straight Arrow Connector 1870"/>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72" name="Straight Arrow Connector 1871"/>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73" name="Straight Arrow Connector 1872"/>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74" name="Straight Arrow Connector 1873"/>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75" name="Straight Arrow Connector 1874"/>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76" name="Oval 1875"/>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7" name="Oval 1876"/>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8" name="Oval 1877"/>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9" name="Oval 1878"/>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0" name="Oval 1879"/>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1" name="Oval 1880"/>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2" name="Oval 1881"/>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4" name="Group 351"/>
              <p:cNvGrpSpPr/>
              <p:nvPr/>
            </p:nvGrpSpPr>
            <p:grpSpPr>
              <a:xfrm rot="16967748">
                <a:off x="2176830" y="3051812"/>
                <a:ext cx="1111193" cy="1001063"/>
                <a:chOff x="3468428" y="2150915"/>
                <a:chExt cx="1809331" cy="1357129"/>
              </a:xfrm>
            </p:grpSpPr>
            <p:grpSp>
              <p:nvGrpSpPr>
                <p:cNvPr id="406" name="Group 494"/>
                <p:cNvGrpSpPr/>
                <p:nvPr/>
              </p:nvGrpSpPr>
              <p:grpSpPr>
                <a:xfrm rot="3433791">
                  <a:off x="3452012" y="2680506"/>
                  <a:ext cx="756325" cy="723494"/>
                  <a:chOff x="5222490" y="4191419"/>
                  <a:chExt cx="756325" cy="723494"/>
                </a:xfrm>
              </p:grpSpPr>
              <p:cxnSp>
                <p:nvCxnSpPr>
                  <p:cNvPr id="1852" name="Straight Arrow Connector 1851"/>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53" name="Straight Arrow Connector 1852"/>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54" name="Straight Arrow Connector 1853"/>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55" name="Straight Arrow Connector 1854"/>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56" name="Straight Arrow Connector 1855"/>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57" name="Straight Arrow Connector 1856"/>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58" name="Oval 1857"/>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9" name="Oval 1858"/>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0" name="Oval 1859"/>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1" name="Oval 1860"/>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2" name="Oval 1861"/>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 name="Oval 1862"/>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4" name="Oval 1863"/>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309"/>
                <p:cNvGrpSpPr/>
                <p:nvPr/>
              </p:nvGrpSpPr>
              <p:grpSpPr>
                <a:xfrm>
                  <a:off x="3913010" y="2150915"/>
                  <a:ext cx="756325" cy="723494"/>
                  <a:chOff x="5222490" y="4191419"/>
                  <a:chExt cx="756325" cy="723494"/>
                </a:xfrm>
              </p:grpSpPr>
              <p:cxnSp>
                <p:nvCxnSpPr>
                  <p:cNvPr id="1839" name="Straight Arrow Connector 1838"/>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40" name="Straight Arrow Connector 1839"/>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41" name="Straight Arrow Connector 1840"/>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42" name="Straight Arrow Connector 1841"/>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43" name="Straight Arrow Connector 1842"/>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44" name="Straight Arrow Connector 1843"/>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45" name="Oval 1844"/>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6" name="Oval 1845"/>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7" name="Oval 1846"/>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8" name="Oval 1847"/>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9" name="Oval 1848"/>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0" name="Oval 1849"/>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1" name="Oval 1850"/>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323"/>
                <p:cNvGrpSpPr/>
                <p:nvPr/>
              </p:nvGrpSpPr>
              <p:grpSpPr>
                <a:xfrm rot="18127000">
                  <a:off x="4042550" y="2688125"/>
                  <a:ext cx="756325" cy="723494"/>
                  <a:chOff x="5222490" y="4191419"/>
                  <a:chExt cx="756325" cy="723494"/>
                </a:xfrm>
              </p:grpSpPr>
              <p:cxnSp>
                <p:nvCxnSpPr>
                  <p:cNvPr id="1826" name="Straight Arrow Connector 1825"/>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27" name="Straight Arrow Connector 1826"/>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28" name="Straight Arrow Connector 1827"/>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29" name="Straight Arrow Connector 1828"/>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30" name="Straight Arrow Connector 1829"/>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31" name="Straight Arrow Connector 1830"/>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32" name="Oval 1831"/>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3" name="Oval 1832"/>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4" name="Oval 1833"/>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5" name="Oval 1834"/>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6" name="Oval 1835"/>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7" name="Oval 1836"/>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8" name="Oval 1837"/>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337"/>
                <p:cNvGrpSpPr/>
                <p:nvPr/>
              </p:nvGrpSpPr>
              <p:grpSpPr>
                <a:xfrm rot="7185673">
                  <a:off x="4537849" y="2768135"/>
                  <a:ext cx="756325" cy="723494"/>
                  <a:chOff x="5222490" y="4191419"/>
                  <a:chExt cx="756325" cy="723494"/>
                </a:xfrm>
              </p:grpSpPr>
              <p:cxnSp>
                <p:nvCxnSpPr>
                  <p:cNvPr id="1813" name="Straight Arrow Connector 1812"/>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14" name="Straight Arrow Connector 1813"/>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15" name="Straight Arrow Connector 1814"/>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16" name="Straight Arrow Connector 1815"/>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17" name="Straight Arrow Connector 1816"/>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18" name="Straight Arrow Connector 1817"/>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19" name="Oval 1818"/>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0" name="Oval 1819"/>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1" name="Oval 1820"/>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2" name="Oval 1821"/>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3" name="Oval 1822"/>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4" name="Oval 1823"/>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5" name="Oval 1824"/>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0" name="Group 388"/>
              <p:cNvGrpSpPr/>
              <p:nvPr/>
            </p:nvGrpSpPr>
            <p:grpSpPr>
              <a:xfrm>
                <a:off x="1436370" y="3516628"/>
                <a:ext cx="925830" cy="732691"/>
                <a:chOff x="3272433" y="1929439"/>
                <a:chExt cx="1583095" cy="1272134"/>
              </a:xfrm>
            </p:grpSpPr>
            <p:grpSp>
              <p:nvGrpSpPr>
                <p:cNvPr id="411" name="Group 495"/>
                <p:cNvGrpSpPr/>
                <p:nvPr/>
              </p:nvGrpSpPr>
              <p:grpSpPr>
                <a:xfrm>
                  <a:off x="3794403" y="2542849"/>
                  <a:ext cx="577255" cy="658724"/>
                  <a:chOff x="6308340" y="4340009"/>
                  <a:chExt cx="577255" cy="658724"/>
                </a:xfrm>
              </p:grpSpPr>
              <p:cxnSp>
                <p:nvCxnSpPr>
                  <p:cNvPr id="1798" name="Straight Arrow Connector 1797"/>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99" name="Straight Arrow Connector 1798"/>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00" name="Straight Arrow Connector 1799"/>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01" name="Straight Arrow Connector 1800"/>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02" name="Straight Arrow Connector 1801"/>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03" name="Oval 1802"/>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4" name="Oval 1803"/>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5" name="Oval 1804"/>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6" name="Oval 1805"/>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7" name="Oval 1806"/>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8" name="Oval 1807"/>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352"/>
                <p:cNvGrpSpPr/>
                <p:nvPr/>
              </p:nvGrpSpPr>
              <p:grpSpPr>
                <a:xfrm>
                  <a:off x="3272433" y="2169469"/>
                  <a:ext cx="577255" cy="658724"/>
                  <a:chOff x="6308340" y="4340009"/>
                  <a:chExt cx="577255" cy="658724"/>
                </a:xfrm>
              </p:grpSpPr>
              <p:cxnSp>
                <p:nvCxnSpPr>
                  <p:cNvPr id="1787" name="Straight Arrow Connector 1786"/>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88" name="Straight Arrow Connector 1787"/>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89" name="Straight Arrow Connector 1788"/>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90" name="Straight Arrow Connector 1789"/>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91" name="Straight Arrow Connector 1790"/>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92" name="Oval 1791"/>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3" name="Oval 1792"/>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4" name="Oval 1793"/>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5" name="Oval 1794"/>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6" name="Oval 1795"/>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7" name="Oval 1796"/>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364"/>
                <p:cNvGrpSpPr/>
                <p:nvPr/>
              </p:nvGrpSpPr>
              <p:grpSpPr>
                <a:xfrm>
                  <a:off x="4278273" y="2531419"/>
                  <a:ext cx="577255" cy="658724"/>
                  <a:chOff x="6308340" y="4340009"/>
                  <a:chExt cx="577255" cy="658724"/>
                </a:xfrm>
              </p:grpSpPr>
              <p:cxnSp>
                <p:nvCxnSpPr>
                  <p:cNvPr id="1776" name="Straight Arrow Connector 1775"/>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77" name="Straight Arrow Connector 1776"/>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78" name="Straight Arrow Connector 1777"/>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79" name="Straight Arrow Connector 1778"/>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80" name="Straight Arrow Connector 1779"/>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81" name="Oval 1780"/>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2" name="Oval 1781"/>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Oval 1782"/>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4" name="Oval 1783"/>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5" name="Oval 1784"/>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6" name="Oval 1785"/>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376"/>
                <p:cNvGrpSpPr/>
                <p:nvPr/>
              </p:nvGrpSpPr>
              <p:grpSpPr>
                <a:xfrm>
                  <a:off x="4057293" y="1929439"/>
                  <a:ext cx="577255" cy="658724"/>
                  <a:chOff x="6308340" y="4340009"/>
                  <a:chExt cx="577255" cy="658724"/>
                </a:xfrm>
              </p:grpSpPr>
              <p:cxnSp>
                <p:nvCxnSpPr>
                  <p:cNvPr id="1765" name="Straight Arrow Connector 1764"/>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66" name="Straight Arrow Connector 1765"/>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67" name="Straight Arrow Connector 1766"/>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68" name="Straight Arrow Connector 1767"/>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69" name="Straight Arrow Connector 1768"/>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70" name="Oval 1769"/>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 name="Oval 1770"/>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Oval 1771"/>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3" name="Oval 1772"/>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Oval 1773"/>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5" name="Oval 1774"/>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5" name="Group 262"/>
              <p:cNvGrpSpPr/>
              <p:nvPr/>
            </p:nvGrpSpPr>
            <p:grpSpPr>
              <a:xfrm>
                <a:off x="1078532" y="2815592"/>
                <a:ext cx="883616" cy="882938"/>
                <a:chOff x="1086155" y="2437825"/>
                <a:chExt cx="1423075" cy="1420724"/>
              </a:xfrm>
            </p:grpSpPr>
            <p:grpSp>
              <p:nvGrpSpPr>
                <p:cNvPr id="426" name="Group 492"/>
                <p:cNvGrpSpPr/>
                <p:nvPr/>
              </p:nvGrpSpPr>
              <p:grpSpPr>
                <a:xfrm>
                  <a:off x="1086155" y="3138865"/>
                  <a:ext cx="653455" cy="719684"/>
                  <a:chOff x="2547870" y="4271429"/>
                  <a:chExt cx="653455" cy="719684"/>
                </a:xfrm>
              </p:grpSpPr>
              <p:cxnSp>
                <p:nvCxnSpPr>
                  <p:cNvPr id="1745" name="Straight Arrow Connector 1744"/>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46" name="Straight Arrow Connector 1745"/>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47" name="Straight Arrow Connector 1746"/>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48" name="Straight Arrow Connector 1747"/>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49" name="Straight Arrow Connector 1748"/>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50" name="Straight Arrow Connector 1749"/>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51" name="Straight Arrow Connector 1750"/>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52" name="Straight Arrow Connector 1751"/>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53" name="Oval 1752"/>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4" name="Oval 1753"/>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5" name="Oval 1754"/>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6" name="Oval 1755"/>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7" name="Oval 1756"/>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8" name="Oval 1757"/>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9" name="Oval 1758"/>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0" name="Oval 1759"/>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211"/>
                <p:cNvGrpSpPr/>
                <p:nvPr/>
              </p:nvGrpSpPr>
              <p:grpSpPr>
                <a:xfrm rot="20835891">
                  <a:off x="1752906" y="3089342"/>
                  <a:ext cx="653455" cy="719684"/>
                  <a:chOff x="2547870" y="4271429"/>
                  <a:chExt cx="653455" cy="719684"/>
                </a:xfrm>
              </p:grpSpPr>
              <p:cxnSp>
                <p:nvCxnSpPr>
                  <p:cNvPr id="1729" name="Straight Arrow Connector 1728"/>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30" name="Straight Arrow Connector 1729"/>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31" name="Straight Arrow Connector 1730"/>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32" name="Straight Arrow Connector 1731"/>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33" name="Straight Arrow Connector 1732"/>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34" name="Straight Arrow Connector 1733"/>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35" name="Straight Arrow Connector 1734"/>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36" name="Straight Arrow Connector 1735"/>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37" name="Oval 1736"/>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Oval 1737"/>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9" name="Oval 1738"/>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Oval 1739"/>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 name="Oval 1740"/>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Oval 1741"/>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Oval 1742"/>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Oval 1743"/>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28"/>
                <p:cNvGrpSpPr/>
                <p:nvPr/>
              </p:nvGrpSpPr>
              <p:grpSpPr>
                <a:xfrm>
                  <a:off x="1855775" y="2437825"/>
                  <a:ext cx="653455" cy="719684"/>
                  <a:chOff x="2547870" y="4271429"/>
                  <a:chExt cx="653455" cy="719684"/>
                </a:xfrm>
              </p:grpSpPr>
              <p:cxnSp>
                <p:nvCxnSpPr>
                  <p:cNvPr id="1713" name="Straight Arrow Connector 1712"/>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14" name="Straight Arrow Connector 1713"/>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15" name="Straight Arrow Connector 1714"/>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16" name="Straight Arrow Connector 1715"/>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17" name="Straight Arrow Connector 1716"/>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18" name="Straight Arrow Connector 1717"/>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19" name="Straight Arrow Connector 1718"/>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20" name="Straight Arrow Connector 1719"/>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21" name="Oval 1720"/>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2" name="Oval 1721"/>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Oval 1722"/>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Oval 1723"/>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5" name="Oval 1724"/>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6" name="Oval 1725"/>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7" name="Oval 1726"/>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Oval 1727"/>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245"/>
                <p:cNvGrpSpPr/>
                <p:nvPr/>
              </p:nvGrpSpPr>
              <p:grpSpPr>
                <a:xfrm rot="10800000">
                  <a:off x="1116635" y="2502595"/>
                  <a:ext cx="653455" cy="719684"/>
                  <a:chOff x="2547870" y="4271429"/>
                  <a:chExt cx="653455" cy="719684"/>
                </a:xfrm>
              </p:grpSpPr>
              <p:cxnSp>
                <p:nvCxnSpPr>
                  <p:cNvPr id="1697" name="Straight Arrow Connector 1696"/>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98" name="Straight Arrow Connector 1697"/>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99" name="Straight Arrow Connector 1698"/>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00" name="Straight Arrow Connector 1699"/>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01" name="Straight Arrow Connector 1700"/>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02" name="Straight Arrow Connector 1701"/>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03" name="Straight Arrow Connector 1702"/>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04" name="Straight Arrow Connector 1703"/>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05" name="Oval 1704"/>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6" name="Oval 1705"/>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7" name="Oval 1706"/>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8" name="Oval 1707"/>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9" name="Oval 1708"/>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0" name="Oval 1709"/>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1" name="Oval 1710"/>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2" name="Oval 1711"/>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0" name="Group 210"/>
              <p:cNvGrpSpPr/>
              <p:nvPr/>
            </p:nvGrpSpPr>
            <p:grpSpPr>
              <a:xfrm>
                <a:off x="922665" y="2145036"/>
                <a:ext cx="1005196" cy="735332"/>
                <a:chOff x="408315" y="3386379"/>
                <a:chExt cx="1531685" cy="1171155"/>
              </a:xfrm>
            </p:grpSpPr>
            <p:grpSp>
              <p:nvGrpSpPr>
                <p:cNvPr id="431" name="Group 491"/>
                <p:cNvGrpSpPr/>
                <p:nvPr/>
              </p:nvGrpSpPr>
              <p:grpSpPr>
                <a:xfrm>
                  <a:off x="870875" y="3940185"/>
                  <a:ext cx="596685" cy="617349"/>
                  <a:chOff x="1046135" y="4458345"/>
                  <a:chExt cx="596685" cy="617349"/>
                </a:xfrm>
              </p:grpSpPr>
              <p:cxnSp>
                <p:nvCxnSpPr>
                  <p:cNvPr id="1680" name="Straight Arrow Connector 1679"/>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81" name="Oval 1680"/>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2" name="Oval 1681"/>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3" name="Oval 1682"/>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4" name="Oval 1683"/>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5" name="Oval 1684"/>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6" name="Straight Arrow Connector 1685"/>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87" name="Straight Arrow Connector 1686"/>
                  <p:cNvCxnSpPr>
                    <a:endCxn id="1690"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88" name="Straight Arrow Connector 1687"/>
                  <p:cNvCxnSpPr>
                    <a:endCxn id="1689"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89" name="Oval 1688"/>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0" name="Oval 1689"/>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1" name="Straight Arrow Connector 1690"/>
                  <p:cNvCxnSpPr>
                    <a:endCxn id="1684"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92" name="Straight Arrow Connector 1691"/>
                  <p:cNvCxnSpPr>
                    <a:endCxn id="1685"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432" name="Group 168"/>
                <p:cNvGrpSpPr/>
                <p:nvPr/>
              </p:nvGrpSpPr>
              <p:grpSpPr>
                <a:xfrm>
                  <a:off x="408315" y="3608198"/>
                  <a:ext cx="596685" cy="617349"/>
                  <a:chOff x="1046135" y="4458345"/>
                  <a:chExt cx="596685" cy="617349"/>
                </a:xfrm>
              </p:grpSpPr>
              <p:cxnSp>
                <p:nvCxnSpPr>
                  <p:cNvPr id="1667" name="Straight Arrow Connector 1666"/>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68" name="Oval 1667"/>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9" name="Oval 1668"/>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0" name="Oval 1669"/>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1" name="Oval 1670"/>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2" name="Oval 1671"/>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3" name="Straight Arrow Connector 1672"/>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74" name="Straight Arrow Connector 1673"/>
                  <p:cNvCxnSpPr>
                    <a:endCxn id="1677"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75" name="Straight Arrow Connector 1674"/>
                  <p:cNvCxnSpPr>
                    <a:endCxn id="1676"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76" name="Oval 1675"/>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7" name="Oval 1676"/>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8" name="Straight Arrow Connector 1677"/>
                  <p:cNvCxnSpPr>
                    <a:endCxn id="1671"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79" name="Straight Arrow Connector 1678"/>
                  <p:cNvCxnSpPr>
                    <a:endCxn id="1672"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433" name="Group 182"/>
                <p:cNvGrpSpPr/>
                <p:nvPr/>
              </p:nvGrpSpPr>
              <p:grpSpPr>
                <a:xfrm>
                  <a:off x="880819" y="3386379"/>
                  <a:ext cx="596685" cy="617349"/>
                  <a:chOff x="1046135" y="4458345"/>
                  <a:chExt cx="596685" cy="617349"/>
                </a:xfrm>
              </p:grpSpPr>
              <p:cxnSp>
                <p:nvCxnSpPr>
                  <p:cNvPr id="1654" name="Straight Arrow Connector 1653"/>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55" name="Oval 1654"/>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6" name="Oval 1655"/>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7" name="Oval 1656"/>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Oval 1657"/>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9" name="Oval 1658"/>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0" name="Straight Arrow Connector 1659"/>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61" name="Straight Arrow Connector 1660"/>
                  <p:cNvCxnSpPr>
                    <a:endCxn id="1664"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62" name="Straight Arrow Connector 1661"/>
                  <p:cNvCxnSpPr>
                    <a:endCxn id="1663"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63" name="Oval 1662"/>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4" name="Oval 1663"/>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5" name="Straight Arrow Connector 1664"/>
                  <p:cNvCxnSpPr>
                    <a:endCxn id="1658"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66" name="Straight Arrow Connector 1665"/>
                  <p:cNvCxnSpPr>
                    <a:endCxn id="1659"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434" name="Group 196"/>
                <p:cNvGrpSpPr/>
                <p:nvPr/>
              </p:nvGrpSpPr>
              <p:grpSpPr>
                <a:xfrm>
                  <a:off x="1343315" y="3719205"/>
                  <a:ext cx="596685" cy="617349"/>
                  <a:chOff x="1046135" y="4458345"/>
                  <a:chExt cx="596685" cy="617349"/>
                </a:xfrm>
              </p:grpSpPr>
              <p:cxnSp>
                <p:nvCxnSpPr>
                  <p:cNvPr id="1641" name="Straight Arrow Connector 1640"/>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42" name="Oval 1641"/>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3" name="Oval 1642"/>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4" name="Oval 1643"/>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5" name="Oval 1644"/>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Oval 1645"/>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7" name="Straight Arrow Connector 1646"/>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48" name="Straight Arrow Connector 1647"/>
                  <p:cNvCxnSpPr>
                    <a:endCxn id="1651"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49" name="Straight Arrow Connector 1648"/>
                  <p:cNvCxnSpPr>
                    <a:endCxn id="1650"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50" name="Oval 1649"/>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1" name="Oval 1650"/>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2" name="Straight Arrow Connector 1651"/>
                  <p:cNvCxnSpPr>
                    <a:endCxn id="1645"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53" name="Straight Arrow Connector 1652"/>
                  <p:cNvCxnSpPr>
                    <a:endCxn id="1646"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grpSp>
      </p:grpSp>
      <p:grpSp>
        <p:nvGrpSpPr>
          <p:cNvPr id="435" name="Group 2223"/>
          <p:cNvGrpSpPr/>
          <p:nvPr/>
        </p:nvGrpSpPr>
        <p:grpSpPr>
          <a:xfrm>
            <a:off x="4890169" y="3773838"/>
            <a:ext cx="929446" cy="712922"/>
            <a:chOff x="953598" y="2146515"/>
            <a:chExt cx="5470654" cy="1791837"/>
          </a:xfrm>
        </p:grpSpPr>
        <p:grpSp>
          <p:nvGrpSpPr>
            <p:cNvPr id="436" name="Group 744"/>
            <p:cNvGrpSpPr/>
            <p:nvPr/>
          </p:nvGrpSpPr>
          <p:grpSpPr>
            <a:xfrm>
              <a:off x="953596" y="2146522"/>
              <a:ext cx="2758240" cy="1627313"/>
              <a:chOff x="922665" y="2145036"/>
              <a:chExt cx="2310295" cy="2104283"/>
            </a:xfrm>
          </p:grpSpPr>
          <p:grpSp>
            <p:nvGrpSpPr>
              <p:cNvPr id="437" name="Group 308"/>
              <p:cNvGrpSpPr/>
              <p:nvPr/>
            </p:nvGrpSpPr>
            <p:grpSpPr>
              <a:xfrm>
                <a:off x="1904767" y="2415541"/>
                <a:ext cx="1135619" cy="936775"/>
                <a:chOff x="1394226" y="2343072"/>
                <a:chExt cx="1880161" cy="1474064"/>
              </a:xfrm>
            </p:grpSpPr>
            <p:grpSp>
              <p:nvGrpSpPr>
                <p:cNvPr id="438" name="Group 493"/>
                <p:cNvGrpSpPr/>
                <p:nvPr/>
              </p:nvGrpSpPr>
              <p:grpSpPr>
                <a:xfrm>
                  <a:off x="1394226" y="2983152"/>
                  <a:ext cx="742949" cy="833984"/>
                  <a:chOff x="3826166" y="4099979"/>
                  <a:chExt cx="742949" cy="833984"/>
                </a:xfrm>
              </p:grpSpPr>
              <p:cxnSp>
                <p:nvCxnSpPr>
                  <p:cNvPr id="2799" name="Straight Arrow Connector 2798"/>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00" name="Straight Arrow Connector 2799"/>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01" name="Straight Arrow Connector 2800"/>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02" name="Straight Arrow Connector 2801"/>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03" name="Straight Arrow Connector 2802"/>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04" name="Straight Arrow Connector 2803"/>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05" name="Straight Arrow Connector 2804"/>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06" name="Oval 2805"/>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7" name="Oval 2806"/>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8" name="Oval 2807"/>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9" name="Oval 2808"/>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0" name="Oval 2809"/>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1" name="Oval 2810"/>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2" name="Oval 2811"/>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263"/>
                <p:cNvGrpSpPr/>
                <p:nvPr/>
              </p:nvGrpSpPr>
              <p:grpSpPr>
                <a:xfrm>
                  <a:off x="2140986" y="2895522"/>
                  <a:ext cx="742949" cy="833984"/>
                  <a:chOff x="3826166" y="4099979"/>
                  <a:chExt cx="742949" cy="833984"/>
                </a:xfrm>
              </p:grpSpPr>
              <p:cxnSp>
                <p:nvCxnSpPr>
                  <p:cNvPr id="2785" name="Straight Arrow Connector 2784"/>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86" name="Straight Arrow Connector 2785"/>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87" name="Straight Arrow Connector 2786"/>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88" name="Straight Arrow Connector 2787"/>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89" name="Straight Arrow Connector 2788"/>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90" name="Straight Arrow Connector 2789"/>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91" name="Straight Arrow Connector 2790"/>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92" name="Oval 2791"/>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3" name="Oval 2792"/>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4" name="Oval 475"/>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5" name="Oval 2794"/>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6" name="Oval 2795"/>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7" name="Oval 2796"/>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8" name="Oval 2797"/>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278"/>
                <p:cNvGrpSpPr/>
                <p:nvPr/>
              </p:nvGrpSpPr>
              <p:grpSpPr>
                <a:xfrm rot="2909657">
                  <a:off x="2506547" y="2556430"/>
                  <a:ext cx="742949" cy="792730"/>
                  <a:chOff x="3826166" y="4099979"/>
                  <a:chExt cx="742949" cy="833984"/>
                </a:xfrm>
              </p:grpSpPr>
              <p:cxnSp>
                <p:nvCxnSpPr>
                  <p:cNvPr id="2771" name="Straight Arrow Connector 2770"/>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72" name="Straight Arrow Connector 2771"/>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73" name="Straight Arrow Connector 2772"/>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74" name="Straight Arrow Connector 2773"/>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75" name="Straight Arrow Connector 2774"/>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76" name="Straight Arrow Connector 2775"/>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77" name="Straight Arrow Connector 2776"/>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78" name="Oval 2777"/>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9" name="Oval 2778"/>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0" name="Oval 2779"/>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1" name="Oval 2780"/>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2" name="Oval 2781"/>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3" name="Oval 2782"/>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4" name="Oval 2783"/>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293"/>
                <p:cNvGrpSpPr/>
                <p:nvPr/>
              </p:nvGrpSpPr>
              <p:grpSpPr>
                <a:xfrm>
                  <a:off x="1527576" y="2343072"/>
                  <a:ext cx="742949" cy="833984"/>
                  <a:chOff x="3826166" y="4099979"/>
                  <a:chExt cx="742949" cy="833984"/>
                </a:xfrm>
              </p:grpSpPr>
              <p:cxnSp>
                <p:nvCxnSpPr>
                  <p:cNvPr id="2757" name="Straight Arrow Connector 2756"/>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58" name="Straight Arrow Connector 2757"/>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59" name="Straight Arrow Connector 2758"/>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60" name="Straight Arrow Connector 2759"/>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61" name="Straight Arrow Connector 2760"/>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62" name="Straight Arrow Connector 2761"/>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63" name="Straight Arrow Connector 2762"/>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64" name="Oval 2763"/>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 name="Oval 2764"/>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 name="Oval 2765"/>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7" name="Oval 2766"/>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8" name="Oval 2767"/>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9" name="Oval 2768"/>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0" name="Oval 2769"/>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1" name="Group 351"/>
              <p:cNvGrpSpPr/>
              <p:nvPr/>
            </p:nvGrpSpPr>
            <p:grpSpPr>
              <a:xfrm rot="16967748">
                <a:off x="2176829" y="3051806"/>
                <a:ext cx="1111199" cy="1001063"/>
                <a:chOff x="3468424" y="2150915"/>
                <a:chExt cx="1809335" cy="1357129"/>
              </a:xfrm>
            </p:grpSpPr>
            <p:grpSp>
              <p:nvGrpSpPr>
                <p:cNvPr id="462" name="Group 494"/>
                <p:cNvGrpSpPr/>
                <p:nvPr/>
              </p:nvGrpSpPr>
              <p:grpSpPr>
                <a:xfrm rot="3433791">
                  <a:off x="3452008" y="2680506"/>
                  <a:ext cx="756325" cy="723494"/>
                  <a:chOff x="5222490" y="4191419"/>
                  <a:chExt cx="756325" cy="723494"/>
                </a:xfrm>
              </p:grpSpPr>
              <p:cxnSp>
                <p:nvCxnSpPr>
                  <p:cNvPr id="2740" name="Straight Arrow Connector 2739"/>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41" name="Straight Arrow Connector 2740"/>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42" name="Straight Arrow Connector 2741"/>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43" name="Straight Arrow Connector 2742"/>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44" name="Straight Arrow Connector 2743"/>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45" name="Straight Arrow Connector 2744"/>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46" name="Oval 2745"/>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7" name="Oval 2746"/>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8" name="Oval 2747"/>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9" name="Oval 2748"/>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0" name="Oval 2749"/>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1" name="Oval 2750"/>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2" name="Oval 2751"/>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309"/>
                <p:cNvGrpSpPr/>
                <p:nvPr/>
              </p:nvGrpSpPr>
              <p:grpSpPr>
                <a:xfrm>
                  <a:off x="3913010" y="2150915"/>
                  <a:ext cx="756325" cy="723494"/>
                  <a:chOff x="5222490" y="4191419"/>
                  <a:chExt cx="756325" cy="723494"/>
                </a:xfrm>
              </p:grpSpPr>
              <p:cxnSp>
                <p:nvCxnSpPr>
                  <p:cNvPr id="2727" name="Straight Arrow Connector 2726"/>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28" name="Straight Arrow Connector 2727"/>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29" name="Straight Arrow Connector 2728"/>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30" name="Straight Arrow Connector 2729"/>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31" name="Straight Arrow Connector 2730"/>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32" name="Straight Arrow Connector 2731"/>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33" name="Oval 2732"/>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4" name="Oval 2733"/>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5" name="Oval 2734"/>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6" name="Oval 2735"/>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7" name="Oval 2736"/>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8" name="Oval 2737"/>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9" name="Oval 2738"/>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323"/>
                <p:cNvGrpSpPr/>
                <p:nvPr/>
              </p:nvGrpSpPr>
              <p:grpSpPr>
                <a:xfrm rot="18127000">
                  <a:off x="4042550" y="2688125"/>
                  <a:ext cx="756325" cy="723494"/>
                  <a:chOff x="5222490" y="4191419"/>
                  <a:chExt cx="756325" cy="723494"/>
                </a:xfrm>
              </p:grpSpPr>
              <p:cxnSp>
                <p:nvCxnSpPr>
                  <p:cNvPr id="2714" name="Straight Arrow Connector 2713"/>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15" name="Straight Arrow Connector 2714"/>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16" name="Straight Arrow Connector 2715"/>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17" name="Straight Arrow Connector 2716"/>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18" name="Straight Arrow Connector 2717"/>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19" name="Straight Arrow Connector 2718"/>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20" name="Oval 2719"/>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1" name="Oval 2720"/>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2" name="Oval 2721"/>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3" name="Oval 2722"/>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4" name="Oval 2723"/>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5" name="Oval 2724"/>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6" name="Oval 2725"/>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5" name="Group 337"/>
                <p:cNvGrpSpPr/>
                <p:nvPr/>
              </p:nvGrpSpPr>
              <p:grpSpPr>
                <a:xfrm rot="7185673">
                  <a:off x="4537849" y="2768135"/>
                  <a:ext cx="756325" cy="723494"/>
                  <a:chOff x="5222490" y="4191419"/>
                  <a:chExt cx="756325" cy="723494"/>
                </a:xfrm>
              </p:grpSpPr>
              <p:cxnSp>
                <p:nvCxnSpPr>
                  <p:cNvPr id="2701" name="Straight Arrow Connector 2700"/>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02" name="Straight Arrow Connector 2701"/>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03" name="Straight Arrow Connector 2702"/>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04" name="Straight Arrow Connector 2703"/>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05" name="Straight Arrow Connector 2704"/>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06" name="Straight Arrow Connector 2705"/>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07" name="Oval 2706"/>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8" name="Oval 2707"/>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9" name="Oval 2708"/>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0" name="Oval 2709"/>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1" name="Oval 2710"/>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2" name="Oval 2711"/>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3" name="Oval 2712"/>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6" name="Group 388"/>
              <p:cNvGrpSpPr/>
              <p:nvPr/>
            </p:nvGrpSpPr>
            <p:grpSpPr>
              <a:xfrm>
                <a:off x="1436370" y="3516628"/>
                <a:ext cx="925830" cy="732691"/>
                <a:chOff x="3272433" y="1929439"/>
                <a:chExt cx="1583095" cy="1272134"/>
              </a:xfrm>
            </p:grpSpPr>
            <p:grpSp>
              <p:nvGrpSpPr>
                <p:cNvPr id="467" name="Group 495"/>
                <p:cNvGrpSpPr/>
                <p:nvPr/>
              </p:nvGrpSpPr>
              <p:grpSpPr>
                <a:xfrm>
                  <a:off x="3794403" y="2542849"/>
                  <a:ext cx="577255" cy="658724"/>
                  <a:chOff x="6308340" y="4340009"/>
                  <a:chExt cx="577255" cy="658724"/>
                </a:xfrm>
              </p:grpSpPr>
              <p:cxnSp>
                <p:nvCxnSpPr>
                  <p:cNvPr id="2686" name="Straight Arrow Connector 2685"/>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87" name="Straight Arrow Connector 2686"/>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88" name="Straight Arrow Connector 2687"/>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89" name="Straight Arrow Connector 2688"/>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90" name="Straight Arrow Connector 2689"/>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91" name="Oval 2690"/>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2" name="Oval 2691"/>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3" name="Oval 2692"/>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4" name="Oval 2693"/>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5" name="Oval 2694"/>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6" name="Oval 2695"/>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352"/>
                <p:cNvGrpSpPr/>
                <p:nvPr/>
              </p:nvGrpSpPr>
              <p:grpSpPr>
                <a:xfrm>
                  <a:off x="3272433" y="2169469"/>
                  <a:ext cx="577255" cy="658724"/>
                  <a:chOff x="6308340" y="4340009"/>
                  <a:chExt cx="577255" cy="658724"/>
                </a:xfrm>
              </p:grpSpPr>
              <p:cxnSp>
                <p:nvCxnSpPr>
                  <p:cNvPr id="2675" name="Straight Arrow Connector 2674"/>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76" name="Straight Arrow Connector 2675"/>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77" name="Straight Arrow Connector 2676"/>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78" name="Straight Arrow Connector 2677"/>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79" name="Straight Arrow Connector 2678"/>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80" name="Oval 2679"/>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1" name="Oval 2680"/>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 name="Oval 2681"/>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3" name="Oval 2682"/>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4" name="Oval 2683"/>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5" name="Oval 2684"/>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364"/>
                <p:cNvGrpSpPr/>
                <p:nvPr/>
              </p:nvGrpSpPr>
              <p:grpSpPr>
                <a:xfrm>
                  <a:off x="4278273" y="2531419"/>
                  <a:ext cx="577255" cy="658724"/>
                  <a:chOff x="6308340" y="4340009"/>
                  <a:chExt cx="577255" cy="658724"/>
                </a:xfrm>
              </p:grpSpPr>
              <p:cxnSp>
                <p:nvCxnSpPr>
                  <p:cNvPr id="2664" name="Straight Arrow Connector 2663"/>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65" name="Straight Arrow Connector 2664"/>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66" name="Straight Arrow Connector 2665"/>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67" name="Straight Arrow Connector 2666"/>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68" name="Straight Arrow Connector 2667"/>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69" name="Oval 2668"/>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0" name="Oval 2669"/>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1" name="Oval 2670"/>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2" name="Oval 2671"/>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3" name="Oval 2672"/>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4" name="Oval 2673"/>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376"/>
                <p:cNvGrpSpPr/>
                <p:nvPr/>
              </p:nvGrpSpPr>
              <p:grpSpPr>
                <a:xfrm>
                  <a:off x="4057293" y="1929439"/>
                  <a:ext cx="577255" cy="658724"/>
                  <a:chOff x="6308340" y="4340009"/>
                  <a:chExt cx="577255" cy="658724"/>
                </a:xfrm>
              </p:grpSpPr>
              <p:cxnSp>
                <p:nvCxnSpPr>
                  <p:cNvPr id="2653" name="Straight Arrow Connector 2652"/>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54" name="Straight Arrow Connector 2653"/>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55" name="Straight Arrow Connector 2654"/>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56" name="Straight Arrow Connector 2655"/>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57" name="Straight Arrow Connector 2656"/>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58" name="Oval 2657"/>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9" name="Oval 2658"/>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0" name="Oval 2659"/>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1" name="Oval 2660"/>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 name="Oval 2661"/>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 name="Oval 2662"/>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1" name="Group 262"/>
              <p:cNvGrpSpPr/>
              <p:nvPr/>
            </p:nvGrpSpPr>
            <p:grpSpPr>
              <a:xfrm>
                <a:off x="1078534" y="2815589"/>
                <a:ext cx="883616" cy="882937"/>
                <a:chOff x="1086155" y="2437825"/>
                <a:chExt cx="1423075" cy="1420724"/>
              </a:xfrm>
            </p:grpSpPr>
            <p:grpSp>
              <p:nvGrpSpPr>
                <p:cNvPr id="472" name="Group 492"/>
                <p:cNvGrpSpPr/>
                <p:nvPr/>
              </p:nvGrpSpPr>
              <p:grpSpPr>
                <a:xfrm>
                  <a:off x="1086155" y="3138865"/>
                  <a:ext cx="653455" cy="719684"/>
                  <a:chOff x="2547870" y="4271429"/>
                  <a:chExt cx="653455" cy="719684"/>
                </a:xfrm>
              </p:grpSpPr>
              <p:cxnSp>
                <p:nvCxnSpPr>
                  <p:cNvPr id="2633" name="Straight Arrow Connector 2632"/>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34" name="Straight Arrow Connector 2633"/>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35" name="Straight Arrow Connector 2634"/>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36" name="Straight Arrow Connector 2635"/>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37" name="Straight Arrow Connector 2636"/>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38" name="Straight Arrow Connector 2637"/>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39" name="Straight Arrow Connector 2638"/>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40" name="Straight Arrow Connector 2639"/>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41" name="Oval 2640"/>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 name="Oval 2641"/>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3" name="Oval 2642"/>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Oval 2643"/>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5" name="Oval 2644"/>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6" name="Oval 2645"/>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7" name="Oval 2646"/>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8" name="Oval 2647"/>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211"/>
                <p:cNvGrpSpPr/>
                <p:nvPr/>
              </p:nvGrpSpPr>
              <p:grpSpPr>
                <a:xfrm rot="20835891">
                  <a:off x="1752906" y="3089340"/>
                  <a:ext cx="653455" cy="719684"/>
                  <a:chOff x="2547870" y="4271429"/>
                  <a:chExt cx="653455" cy="719684"/>
                </a:xfrm>
              </p:grpSpPr>
              <p:cxnSp>
                <p:nvCxnSpPr>
                  <p:cNvPr id="2617" name="Straight Arrow Connector 2616"/>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18" name="Straight Arrow Connector 2617"/>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19" name="Straight Arrow Connector 2618"/>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20" name="Straight Arrow Connector 2619"/>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21" name="Straight Arrow Connector 2620"/>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22" name="Straight Arrow Connector 2621"/>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23" name="Straight Arrow Connector 2622"/>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24" name="Straight Arrow Connector 2623"/>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25" name="Oval 2624"/>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6" name="Oval 2625"/>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7" name="Oval 2626"/>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8" name="Oval 2627"/>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9" name="Oval 2628"/>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0" name="Oval 2629"/>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1" name="Oval 2630"/>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2" name="Oval 2631"/>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228"/>
                <p:cNvGrpSpPr/>
                <p:nvPr/>
              </p:nvGrpSpPr>
              <p:grpSpPr>
                <a:xfrm>
                  <a:off x="1855775" y="2437825"/>
                  <a:ext cx="653455" cy="719684"/>
                  <a:chOff x="2547870" y="4271429"/>
                  <a:chExt cx="653455" cy="719684"/>
                </a:xfrm>
              </p:grpSpPr>
              <p:cxnSp>
                <p:nvCxnSpPr>
                  <p:cNvPr id="2601" name="Straight Arrow Connector 2600"/>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02" name="Straight Arrow Connector 2601"/>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03" name="Straight Arrow Connector 2602"/>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04" name="Straight Arrow Connector 2603"/>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05" name="Straight Arrow Connector 2604"/>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06" name="Straight Arrow Connector 2605"/>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07" name="Straight Arrow Connector 2606"/>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08" name="Straight Arrow Connector 2607"/>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09" name="Oval 2608"/>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0" name="Oval 2609"/>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 name="Oval 2610"/>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2" name="Oval 2611"/>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3" name="Oval 2612"/>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4" name="Oval 2613"/>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5" name="Oval 2614"/>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6" name="Oval 2615"/>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245"/>
                <p:cNvGrpSpPr/>
                <p:nvPr/>
              </p:nvGrpSpPr>
              <p:grpSpPr>
                <a:xfrm rot="10800000">
                  <a:off x="1116635" y="2502595"/>
                  <a:ext cx="653455" cy="719684"/>
                  <a:chOff x="2547870" y="4271429"/>
                  <a:chExt cx="653455" cy="719684"/>
                </a:xfrm>
              </p:grpSpPr>
              <p:cxnSp>
                <p:nvCxnSpPr>
                  <p:cNvPr id="2585" name="Straight Arrow Connector 2584"/>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86" name="Straight Arrow Connector 2585"/>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87" name="Straight Arrow Connector 2586"/>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88" name="Straight Arrow Connector 2587"/>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89" name="Straight Arrow Connector 2588"/>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90" name="Straight Arrow Connector 2589"/>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91" name="Straight Arrow Connector 2590"/>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92" name="Straight Arrow Connector 2591"/>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93" name="Oval 2592"/>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4" name="Oval 2593"/>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5" name="Oval 2594"/>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6" name="Oval 2595"/>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7" name="Oval 2596"/>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8" name="Oval 2597"/>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9" name="Oval 2598"/>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 name="Oval 2599"/>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0"/>
              <p:cNvGrpSpPr/>
              <p:nvPr/>
            </p:nvGrpSpPr>
            <p:grpSpPr>
              <a:xfrm>
                <a:off x="922665" y="2145036"/>
                <a:ext cx="1005196" cy="735332"/>
                <a:chOff x="408315" y="3386379"/>
                <a:chExt cx="1531685" cy="1171155"/>
              </a:xfrm>
            </p:grpSpPr>
            <p:grpSp>
              <p:nvGrpSpPr>
                <p:cNvPr id="479" name="Group 491"/>
                <p:cNvGrpSpPr/>
                <p:nvPr/>
              </p:nvGrpSpPr>
              <p:grpSpPr>
                <a:xfrm>
                  <a:off x="870875" y="3940185"/>
                  <a:ext cx="596685" cy="617349"/>
                  <a:chOff x="1046135" y="4458345"/>
                  <a:chExt cx="596685" cy="617349"/>
                </a:xfrm>
              </p:grpSpPr>
              <p:cxnSp>
                <p:nvCxnSpPr>
                  <p:cNvPr id="2568" name="Straight Arrow Connector 2567"/>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69" name="Oval 2568"/>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 name="Oval 2569"/>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1" name="Oval 2570"/>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2" name="Oval 2571"/>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3" name="Oval 2572"/>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4" name="Straight Arrow Connector 2573"/>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75" name="Straight Arrow Connector 2574"/>
                  <p:cNvCxnSpPr>
                    <a:endCxn id="2578"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76" name="Straight Arrow Connector 2575"/>
                  <p:cNvCxnSpPr>
                    <a:endCxn id="2577"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77" name="Oval 2576"/>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8" name="Oval 2577"/>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9" name="Straight Arrow Connector 2578"/>
                  <p:cNvCxnSpPr>
                    <a:endCxn id="2572"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80" name="Straight Arrow Connector 2579"/>
                  <p:cNvCxnSpPr>
                    <a:endCxn id="2573"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480" name="Group 168"/>
                <p:cNvGrpSpPr/>
                <p:nvPr/>
              </p:nvGrpSpPr>
              <p:grpSpPr>
                <a:xfrm>
                  <a:off x="408315" y="3608198"/>
                  <a:ext cx="596685" cy="617349"/>
                  <a:chOff x="1046135" y="4458345"/>
                  <a:chExt cx="596685" cy="617349"/>
                </a:xfrm>
              </p:grpSpPr>
              <p:cxnSp>
                <p:nvCxnSpPr>
                  <p:cNvPr id="2555" name="Straight Arrow Connector 2554"/>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56" name="Oval 2555"/>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7" name="Oval 2556"/>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8" name="Oval 2557"/>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9" name="Oval 2558"/>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 name="Oval 2559"/>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1" name="Straight Arrow Connector 2560"/>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62" name="Straight Arrow Connector 2561"/>
                  <p:cNvCxnSpPr>
                    <a:endCxn id="2565"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63" name="Straight Arrow Connector 2562"/>
                  <p:cNvCxnSpPr>
                    <a:endCxn id="2564"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64" name="Oval 2563"/>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5" name="Oval 2564"/>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6" name="Straight Arrow Connector 2565"/>
                  <p:cNvCxnSpPr>
                    <a:endCxn id="2559"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67" name="Straight Arrow Connector 2566"/>
                  <p:cNvCxnSpPr>
                    <a:endCxn id="2560"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481" name="Group 182"/>
                <p:cNvGrpSpPr/>
                <p:nvPr/>
              </p:nvGrpSpPr>
              <p:grpSpPr>
                <a:xfrm>
                  <a:off x="880819" y="3386379"/>
                  <a:ext cx="596685" cy="617349"/>
                  <a:chOff x="1046135" y="4458345"/>
                  <a:chExt cx="596685" cy="617349"/>
                </a:xfrm>
              </p:grpSpPr>
              <p:cxnSp>
                <p:nvCxnSpPr>
                  <p:cNvPr id="2542" name="Straight Arrow Connector 2541"/>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43" name="Oval 2542"/>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4" name="Oval 2543"/>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5" name="Oval 2544"/>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6" name="Oval 2545"/>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7" name="Oval 2546"/>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8" name="Straight Arrow Connector 2547"/>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49" name="Straight Arrow Connector 2548"/>
                  <p:cNvCxnSpPr>
                    <a:endCxn id="2552"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50" name="Straight Arrow Connector 2549"/>
                  <p:cNvCxnSpPr>
                    <a:endCxn id="2551"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51" name="Oval 2550"/>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2" name="Oval 2551"/>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3" name="Straight Arrow Connector 2552"/>
                  <p:cNvCxnSpPr>
                    <a:endCxn id="2546"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54" name="Straight Arrow Connector 2553"/>
                  <p:cNvCxnSpPr>
                    <a:endCxn id="2547"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482" name="Group 196"/>
                <p:cNvGrpSpPr/>
                <p:nvPr/>
              </p:nvGrpSpPr>
              <p:grpSpPr>
                <a:xfrm>
                  <a:off x="1343315" y="3719205"/>
                  <a:ext cx="596685" cy="617349"/>
                  <a:chOff x="1046135" y="4458345"/>
                  <a:chExt cx="596685" cy="617349"/>
                </a:xfrm>
              </p:grpSpPr>
              <p:cxnSp>
                <p:nvCxnSpPr>
                  <p:cNvPr id="2529" name="Straight Arrow Connector 2528"/>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30" name="Oval 2529"/>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1" name="Oval 2530"/>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2" name="Oval 2531"/>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3" name="Oval 2532"/>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4" name="Oval 2533"/>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5" name="Straight Arrow Connector 2534"/>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36" name="Straight Arrow Connector 2535"/>
                  <p:cNvCxnSpPr>
                    <a:endCxn id="2539"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37" name="Straight Arrow Connector 2536"/>
                  <p:cNvCxnSpPr>
                    <a:endCxn id="2538"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38" name="Oval 2537"/>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9" name="Oval 2538"/>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0" name="Straight Arrow Connector 2539"/>
                  <p:cNvCxnSpPr>
                    <a:endCxn id="2533"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41" name="Straight Arrow Connector 2540"/>
                  <p:cNvCxnSpPr>
                    <a:endCxn id="2534"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483" name="Group 745"/>
            <p:cNvGrpSpPr/>
            <p:nvPr/>
          </p:nvGrpSpPr>
          <p:grpSpPr>
            <a:xfrm rot="4830454">
              <a:off x="4169565" y="1683675"/>
              <a:ext cx="1665474" cy="2843894"/>
              <a:chOff x="922665" y="2145036"/>
              <a:chExt cx="2310293" cy="2104283"/>
            </a:xfrm>
          </p:grpSpPr>
          <p:grpSp>
            <p:nvGrpSpPr>
              <p:cNvPr id="485" name="Group 308"/>
              <p:cNvGrpSpPr/>
              <p:nvPr/>
            </p:nvGrpSpPr>
            <p:grpSpPr>
              <a:xfrm>
                <a:off x="1904767" y="2415545"/>
                <a:ext cx="1135619" cy="936775"/>
                <a:chOff x="1394226" y="2343072"/>
                <a:chExt cx="1880161" cy="1474064"/>
              </a:xfrm>
            </p:grpSpPr>
            <p:grpSp>
              <p:nvGrpSpPr>
                <p:cNvPr id="487" name="Group 493"/>
                <p:cNvGrpSpPr/>
                <p:nvPr/>
              </p:nvGrpSpPr>
              <p:grpSpPr>
                <a:xfrm>
                  <a:off x="1394226" y="2983152"/>
                  <a:ext cx="742949" cy="833984"/>
                  <a:chOff x="3826166" y="4099979"/>
                  <a:chExt cx="742949" cy="833984"/>
                </a:xfrm>
              </p:grpSpPr>
              <p:cxnSp>
                <p:nvCxnSpPr>
                  <p:cNvPr id="2506" name="Straight Arrow Connector 2505"/>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07" name="Straight Arrow Connector 2506"/>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08" name="Straight Arrow Connector 2507"/>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09" name="Straight Arrow Connector 2508"/>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10" name="Straight Arrow Connector 2509"/>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11" name="Straight Arrow Connector 2510"/>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12" name="Straight Arrow Connector 2511"/>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13" name="Oval 2512"/>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4" name="Oval 2513"/>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5" name="Oval 2514"/>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6" name="Oval 2515"/>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7" name="Oval 2516"/>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8" name="Oval 2517"/>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 name="Oval 2518"/>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263"/>
                <p:cNvGrpSpPr/>
                <p:nvPr/>
              </p:nvGrpSpPr>
              <p:grpSpPr>
                <a:xfrm>
                  <a:off x="2140986" y="2895522"/>
                  <a:ext cx="742949" cy="833984"/>
                  <a:chOff x="3826166" y="4099979"/>
                  <a:chExt cx="742949" cy="833984"/>
                </a:xfrm>
              </p:grpSpPr>
              <p:cxnSp>
                <p:nvCxnSpPr>
                  <p:cNvPr id="2492" name="Straight Arrow Connector 2491"/>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93" name="Straight Arrow Connector 2492"/>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94" name="Straight Arrow Connector 2493"/>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95" name="Straight Arrow Connector 2494"/>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96" name="Straight Arrow Connector 2495"/>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97" name="Straight Arrow Connector 2496"/>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98" name="Straight Arrow Connector 2497"/>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99" name="Oval 2498"/>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0" name="Oval 2499"/>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1" name="Oval 2500"/>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2" name="Oval 2501"/>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3" name="Oval 2502"/>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4" name="Oval 2503"/>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5" name="Oval 2504"/>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278"/>
                <p:cNvGrpSpPr/>
                <p:nvPr/>
              </p:nvGrpSpPr>
              <p:grpSpPr>
                <a:xfrm rot="2909657">
                  <a:off x="2506547" y="2556430"/>
                  <a:ext cx="742949" cy="792730"/>
                  <a:chOff x="3826166" y="4099979"/>
                  <a:chExt cx="742949" cy="833984"/>
                </a:xfrm>
              </p:grpSpPr>
              <p:cxnSp>
                <p:nvCxnSpPr>
                  <p:cNvPr id="2478" name="Straight Arrow Connector 2477"/>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79" name="Straight Arrow Connector 2478"/>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80" name="Straight Arrow Connector 2479"/>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81" name="Straight Arrow Connector 2480"/>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82" name="Straight Arrow Connector 2481"/>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83" name="Straight Arrow Connector 2482"/>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84" name="Straight Arrow Connector 2483"/>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85" name="Oval 2484"/>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6" name="Oval 2485"/>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7" name="Oval 2486"/>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8" name="Oval 2487"/>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9" name="Oval 2488"/>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0" name="Oval 2489"/>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1" name="Oval 2490"/>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293"/>
                <p:cNvGrpSpPr/>
                <p:nvPr/>
              </p:nvGrpSpPr>
              <p:grpSpPr>
                <a:xfrm>
                  <a:off x="1527576" y="2343072"/>
                  <a:ext cx="742949" cy="833984"/>
                  <a:chOff x="3826166" y="4099979"/>
                  <a:chExt cx="742949" cy="833984"/>
                </a:xfrm>
              </p:grpSpPr>
              <p:cxnSp>
                <p:nvCxnSpPr>
                  <p:cNvPr id="2464" name="Straight Arrow Connector 2463"/>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65" name="Straight Arrow Connector 2464"/>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66" name="Straight Arrow Connector 2465"/>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67" name="Straight Arrow Connector 2466"/>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68" name="Straight Arrow Connector 2467"/>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69" name="Straight Arrow Connector 2468"/>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70" name="Straight Arrow Connector 2469"/>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71" name="Oval 2470"/>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2" name="Oval 2471"/>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3" name="Oval 2472"/>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4" name="Oval 2473"/>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5" name="Oval 2474"/>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6" name="Oval 2475"/>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7" name="Oval 2476"/>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1" name="Group 351"/>
              <p:cNvGrpSpPr/>
              <p:nvPr/>
            </p:nvGrpSpPr>
            <p:grpSpPr>
              <a:xfrm rot="16967748">
                <a:off x="2176830" y="3051812"/>
                <a:ext cx="1111193" cy="1001063"/>
                <a:chOff x="3468428" y="2150915"/>
                <a:chExt cx="1809331" cy="1357129"/>
              </a:xfrm>
            </p:grpSpPr>
            <p:grpSp>
              <p:nvGrpSpPr>
                <p:cNvPr id="508" name="Group 494"/>
                <p:cNvGrpSpPr/>
                <p:nvPr/>
              </p:nvGrpSpPr>
              <p:grpSpPr>
                <a:xfrm rot="3433791">
                  <a:off x="3452012" y="2680506"/>
                  <a:ext cx="756325" cy="723494"/>
                  <a:chOff x="5222490" y="4191419"/>
                  <a:chExt cx="756325" cy="723494"/>
                </a:xfrm>
              </p:grpSpPr>
              <p:cxnSp>
                <p:nvCxnSpPr>
                  <p:cNvPr id="2447" name="Straight Arrow Connector 2446"/>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48" name="Straight Arrow Connector 2447"/>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49" name="Straight Arrow Connector 2448"/>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50" name="Straight Arrow Connector 2449"/>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51" name="Straight Arrow Connector 2450"/>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52" name="Straight Arrow Connector 2451"/>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53" name="Oval 2452"/>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4" name="Oval 2453"/>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5" name="Oval 2454"/>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6" name="Oval 2455"/>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 name="Oval 2456"/>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 name="Oval 2457"/>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 name="Oval 2458"/>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9" name="Group 309"/>
                <p:cNvGrpSpPr/>
                <p:nvPr/>
              </p:nvGrpSpPr>
              <p:grpSpPr>
                <a:xfrm>
                  <a:off x="3913010" y="2150915"/>
                  <a:ext cx="756325" cy="723494"/>
                  <a:chOff x="5222490" y="4191419"/>
                  <a:chExt cx="756325" cy="723494"/>
                </a:xfrm>
              </p:grpSpPr>
              <p:cxnSp>
                <p:nvCxnSpPr>
                  <p:cNvPr id="2434" name="Straight Arrow Connector 2433"/>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35" name="Straight Arrow Connector 2434"/>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36" name="Straight Arrow Connector 2435"/>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37" name="Straight Arrow Connector 2436"/>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38" name="Straight Arrow Connector 2437"/>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39" name="Straight Arrow Connector 2438"/>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40" name="Oval 2439"/>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1" name="Oval 2440"/>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2" name="Oval 2441"/>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3" name="Oval 2442"/>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4" name="Oval 2443"/>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5" name="Oval 2444"/>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6" name="Oval 2445"/>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323"/>
                <p:cNvGrpSpPr/>
                <p:nvPr/>
              </p:nvGrpSpPr>
              <p:grpSpPr>
                <a:xfrm rot="18127000">
                  <a:off x="4042550" y="2688125"/>
                  <a:ext cx="756325" cy="723494"/>
                  <a:chOff x="5222490" y="4191419"/>
                  <a:chExt cx="756325" cy="723494"/>
                </a:xfrm>
              </p:grpSpPr>
              <p:cxnSp>
                <p:nvCxnSpPr>
                  <p:cNvPr id="2421" name="Straight Arrow Connector 2420"/>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22" name="Straight Arrow Connector 2421"/>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23" name="Straight Arrow Connector 2422"/>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24" name="Straight Arrow Connector 2423"/>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25" name="Straight Arrow Connector 2424"/>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26" name="Straight Arrow Connector 2425"/>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27" name="Oval 2426"/>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8" name="Oval 2427"/>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9" name="Oval 2428"/>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0" name="Oval 2429"/>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1" name="Oval 2430"/>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2" name="Oval 2431"/>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3" name="Oval 2432"/>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337"/>
                <p:cNvGrpSpPr/>
                <p:nvPr/>
              </p:nvGrpSpPr>
              <p:grpSpPr>
                <a:xfrm rot="7185673">
                  <a:off x="4537849" y="2768135"/>
                  <a:ext cx="756325" cy="723494"/>
                  <a:chOff x="5222490" y="4191419"/>
                  <a:chExt cx="756325" cy="723494"/>
                </a:xfrm>
              </p:grpSpPr>
              <p:cxnSp>
                <p:nvCxnSpPr>
                  <p:cNvPr id="2408" name="Straight Arrow Connector 2407"/>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09" name="Straight Arrow Connector 2408"/>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10" name="Straight Arrow Connector 2409"/>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11" name="Straight Arrow Connector 2410"/>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12" name="Straight Arrow Connector 2411"/>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13" name="Straight Arrow Connector 2412"/>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14" name="Oval 2413"/>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5" name="Oval 2414"/>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6" name="Oval 2415"/>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7" name="Oval 2416"/>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8" name="Oval 2417"/>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9" name="Oval 2418"/>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0" name="Oval 2419"/>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2" name="Group 388"/>
              <p:cNvGrpSpPr/>
              <p:nvPr/>
            </p:nvGrpSpPr>
            <p:grpSpPr>
              <a:xfrm>
                <a:off x="1436370" y="3516628"/>
                <a:ext cx="925830" cy="732691"/>
                <a:chOff x="3272433" y="1929439"/>
                <a:chExt cx="1583095" cy="1272134"/>
              </a:xfrm>
            </p:grpSpPr>
            <p:grpSp>
              <p:nvGrpSpPr>
                <p:cNvPr id="565" name="Group 495"/>
                <p:cNvGrpSpPr/>
                <p:nvPr/>
              </p:nvGrpSpPr>
              <p:grpSpPr>
                <a:xfrm>
                  <a:off x="3794403" y="2542849"/>
                  <a:ext cx="577255" cy="658724"/>
                  <a:chOff x="6308340" y="4340009"/>
                  <a:chExt cx="577255" cy="658724"/>
                </a:xfrm>
              </p:grpSpPr>
              <p:cxnSp>
                <p:nvCxnSpPr>
                  <p:cNvPr id="2393" name="Straight Arrow Connector 2392"/>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94" name="Straight Arrow Connector 2393"/>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95" name="Straight Arrow Connector 2394"/>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96" name="Straight Arrow Connector 2395"/>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97" name="Straight Arrow Connector 2396"/>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98" name="Oval 2397"/>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9" name="Oval 2398"/>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0" name="Oval 2399"/>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1" name="Oval 2400"/>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2" name="Oval 2401"/>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3" name="Oval 2402"/>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6" name="Group 352"/>
                <p:cNvGrpSpPr/>
                <p:nvPr/>
              </p:nvGrpSpPr>
              <p:grpSpPr>
                <a:xfrm>
                  <a:off x="3272433" y="2169469"/>
                  <a:ext cx="577255" cy="658724"/>
                  <a:chOff x="6308340" y="4340009"/>
                  <a:chExt cx="577255" cy="658724"/>
                </a:xfrm>
              </p:grpSpPr>
              <p:cxnSp>
                <p:nvCxnSpPr>
                  <p:cNvPr id="2382" name="Straight Arrow Connector 2381"/>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83" name="Straight Arrow Connector 2382"/>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84" name="Straight Arrow Connector 2383"/>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85" name="Straight Arrow Connector 2384"/>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86" name="Straight Arrow Connector 2385"/>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87" name="Oval 2386"/>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8" name="Oval 2387"/>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9" name="Oval 2388"/>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0" name="Oval 2389"/>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1" name="Oval 2390"/>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2" name="Oval 2391"/>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364"/>
                <p:cNvGrpSpPr/>
                <p:nvPr/>
              </p:nvGrpSpPr>
              <p:grpSpPr>
                <a:xfrm>
                  <a:off x="4278273" y="2531419"/>
                  <a:ext cx="577255" cy="658724"/>
                  <a:chOff x="6308340" y="4340009"/>
                  <a:chExt cx="577255" cy="658724"/>
                </a:xfrm>
              </p:grpSpPr>
              <p:cxnSp>
                <p:nvCxnSpPr>
                  <p:cNvPr id="2371" name="Straight Arrow Connector 2370"/>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72" name="Straight Arrow Connector 2371"/>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73" name="Straight Arrow Connector 2372"/>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74" name="Straight Arrow Connector 2373"/>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75" name="Straight Arrow Connector 2374"/>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76" name="Oval 2375"/>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7" name="Oval 2376"/>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8" name="Oval 2377"/>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9" name="Oval 2378"/>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0" name="Oval 2379"/>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1" name="Oval 2380"/>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8" name="Group 376"/>
                <p:cNvGrpSpPr/>
                <p:nvPr/>
              </p:nvGrpSpPr>
              <p:grpSpPr>
                <a:xfrm>
                  <a:off x="4057293" y="1929439"/>
                  <a:ext cx="577255" cy="658724"/>
                  <a:chOff x="6308340" y="4340009"/>
                  <a:chExt cx="577255" cy="658724"/>
                </a:xfrm>
              </p:grpSpPr>
              <p:cxnSp>
                <p:nvCxnSpPr>
                  <p:cNvPr id="2360" name="Straight Arrow Connector 2359"/>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61" name="Straight Arrow Connector 2360"/>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62" name="Straight Arrow Connector 2361"/>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63" name="Straight Arrow Connector 2362"/>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64" name="Straight Arrow Connector 2363"/>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65" name="Oval 2364"/>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6" name="Oval 2365"/>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7" name="Oval 2366"/>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8" name="Oval 2367"/>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9" name="Oval 2368"/>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0" name="Oval 2369"/>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9" name="Group 262"/>
              <p:cNvGrpSpPr/>
              <p:nvPr/>
            </p:nvGrpSpPr>
            <p:grpSpPr>
              <a:xfrm>
                <a:off x="1078532" y="2815592"/>
                <a:ext cx="883616" cy="882938"/>
                <a:chOff x="1086155" y="2437825"/>
                <a:chExt cx="1423075" cy="1420724"/>
              </a:xfrm>
            </p:grpSpPr>
            <p:grpSp>
              <p:nvGrpSpPr>
                <p:cNvPr id="570" name="Group 492"/>
                <p:cNvGrpSpPr/>
                <p:nvPr/>
              </p:nvGrpSpPr>
              <p:grpSpPr>
                <a:xfrm>
                  <a:off x="1086155" y="3138865"/>
                  <a:ext cx="653455" cy="719684"/>
                  <a:chOff x="2547870" y="4271429"/>
                  <a:chExt cx="653455" cy="719684"/>
                </a:xfrm>
              </p:grpSpPr>
              <p:cxnSp>
                <p:nvCxnSpPr>
                  <p:cNvPr id="2340" name="Straight Arrow Connector 2339"/>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41" name="Straight Arrow Connector 2340"/>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42" name="Straight Arrow Connector 2341"/>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43" name="Straight Arrow Connector 2342"/>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44" name="Straight Arrow Connector 2343"/>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45" name="Straight Arrow Connector 2344"/>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46" name="Straight Arrow Connector 2345"/>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47" name="Straight Arrow Connector 2346"/>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48" name="Oval 2347"/>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9" name="Oval 2348"/>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Oval 2349"/>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1" name="Oval 2350"/>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Oval 2351"/>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3" name="Oval 2352"/>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2353"/>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 name="Oval 2354"/>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211"/>
                <p:cNvGrpSpPr/>
                <p:nvPr/>
              </p:nvGrpSpPr>
              <p:grpSpPr>
                <a:xfrm rot="20835891">
                  <a:off x="1752906" y="3089342"/>
                  <a:ext cx="653455" cy="719684"/>
                  <a:chOff x="2547870" y="4271429"/>
                  <a:chExt cx="653455" cy="719684"/>
                </a:xfrm>
              </p:grpSpPr>
              <p:cxnSp>
                <p:nvCxnSpPr>
                  <p:cNvPr id="2324" name="Straight Arrow Connector 2323"/>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25" name="Straight Arrow Connector 2324"/>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26" name="Straight Arrow Connector 2325"/>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27" name="Straight Arrow Connector 2326"/>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28" name="Straight Arrow Connector 2327"/>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29" name="Straight Arrow Connector 2328"/>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30" name="Straight Arrow Connector 2329"/>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31" name="Straight Arrow Connector 2330"/>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32" name="Oval 2331"/>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3" name="Oval 2332"/>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 name="Oval 2333"/>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5" name="Oval 2334"/>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Oval 2335"/>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7" name="Oval 2336"/>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8" name="Oval 2337"/>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9" name="Oval 2338"/>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228"/>
                <p:cNvGrpSpPr/>
                <p:nvPr/>
              </p:nvGrpSpPr>
              <p:grpSpPr>
                <a:xfrm>
                  <a:off x="1855775" y="2437825"/>
                  <a:ext cx="653455" cy="719684"/>
                  <a:chOff x="2547870" y="4271429"/>
                  <a:chExt cx="653455" cy="719684"/>
                </a:xfrm>
              </p:grpSpPr>
              <p:cxnSp>
                <p:nvCxnSpPr>
                  <p:cNvPr id="2308" name="Straight Arrow Connector 2307"/>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09" name="Straight Arrow Connector 2308"/>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10" name="Straight Arrow Connector 2309"/>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11" name="Straight Arrow Connector 2310"/>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12" name="Straight Arrow Connector 2311"/>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13" name="Straight Arrow Connector 2312"/>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14" name="Straight Arrow Connector 2313"/>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15" name="Straight Arrow Connector 2314"/>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16" name="Oval 2315"/>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Oval 2316"/>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Oval 2317"/>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9" name="Oval 2318"/>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Oval 2319"/>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1" name="Oval 2320"/>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3" name="Oval 2322"/>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4" name="Group 245"/>
                <p:cNvGrpSpPr/>
                <p:nvPr/>
              </p:nvGrpSpPr>
              <p:grpSpPr>
                <a:xfrm rot="10800000">
                  <a:off x="1116635" y="2502595"/>
                  <a:ext cx="653455" cy="719684"/>
                  <a:chOff x="2547870" y="4271429"/>
                  <a:chExt cx="653455" cy="719684"/>
                </a:xfrm>
              </p:grpSpPr>
              <p:cxnSp>
                <p:nvCxnSpPr>
                  <p:cNvPr id="2292" name="Straight Arrow Connector 2291"/>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93" name="Straight Arrow Connector 2292"/>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94" name="Straight Arrow Connector 2293"/>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95" name="Straight Arrow Connector 2294"/>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96" name="Straight Arrow Connector 2295"/>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97" name="Straight Arrow Connector 2296"/>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98" name="Straight Arrow Connector 2297"/>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99" name="Straight Arrow Connector 2298"/>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00" name="Oval 2299"/>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1" name="Oval 2300"/>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2" name="Oval 2301"/>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3" name="Oval 2302"/>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5" name="Oval 2304"/>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Oval 2305"/>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7" name="Oval 2306"/>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5" name="Group 210"/>
              <p:cNvGrpSpPr/>
              <p:nvPr/>
            </p:nvGrpSpPr>
            <p:grpSpPr>
              <a:xfrm>
                <a:off x="922665" y="2145036"/>
                <a:ext cx="1005196" cy="735332"/>
                <a:chOff x="408315" y="3386379"/>
                <a:chExt cx="1531685" cy="1171155"/>
              </a:xfrm>
            </p:grpSpPr>
            <p:grpSp>
              <p:nvGrpSpPr>
                <p:cNvPr id="619" name="Group 491"/>
                <p:cNvGrpSpPr/>
                <p:nvPr/>
              </p:nvGrpSpPr>
              <p:grpSpPr>
                <a:xfrm>
                  <a:off x="870875" y="3940185"/>
                  <a:ext cx="596685" cy="617349"/>
                  <a:chOff x="1046135" y="4458345"/>
                  <a:chExt cx="596685" cy="617349"/>
                </a:xfrm>
              </p:grpSpPr>
              <p:cxnSp>
                <p:nvCxnSpPr>
                  <p:cNvPr id="2275" name="Straight Arrow Connector 2274"/>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76" name="Oval 2275"/>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7" name="Oval 2276"/>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8" name="Oval 2277"/>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9" name="Oval 2278"/>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0" name="Oval 2279"/>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1" name="Straight Arrow Connector 2280"/>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82" name="Straight Arrow Connector 2281"/>
                  <p:cNvCxnSpPr>
                    <a:endCxn id="2285"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83" name="Straight Arrow Connector 2282"/>
                  <p:cNvCxnSpPr>
                    <a:endCxn id="2284"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84" name="Oval 2283"/>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Oval 2284"/>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6" name="Straight Arrow Connector 2285"/>
                  <p:cNvCxnSpPr>
                    <a:endCxn id="2279"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87" name="Straight Arrow Connector 2286"/>
                  <p:cNvCxnSpPr>
                    <a:endCxn id="2280"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620" name="Group 168"/>
                <p:cNvGrpSpPr/>
                <p:nvPr/>
              </p:nvGrpSpPr>
              <p:grpSpPr>
                <a:xfrm>
                  <a:off x="408315" y="3608198"/>
                  <a:ext cx="596685" cy="617349"/>
                  <a:chOff x="1046135" y="4458345"/>
                  <a:chExt cx="596685" cy="617349"/>
                </a:xfrm>
              </p:grpSpPr>
              <p:cxnSp>
                <p:nvCxnSpPr>
                  <p:cNvPr id="2262" name="Straight Arrow Connector 2261"/>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63" name="Oval 2262"/>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Oval 2263"/>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5" name="Oval 2264"/>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6" name="Oval 2265"/>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7" name="Oval 2266"/>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8" name="Straight Arrow Connector 2267"/>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69" name="Straight Arrow Connector 2268"/>
                  <p:cNvCxnSpPr>
                    <a:endCxn id="2272"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70" name="Straight Arrow Connector 2269"/>
                  <p:cNvCxnSpPr>
                    <a:endCxn id="2271"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71" name="Oval 2270"/>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2" name="Oval 2271"/>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3" name="Straight Arrow Connector 2272"/>
                  <p:cNvCxnSpPr>
                    <a:endCxn id="2266"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74" name="Straight Arrow Connector 2273"/>
                  <p:cNvCxnSpPr>
                    <a:endCxn id="2267"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621" name="Group 182"/>
                <p:cNvGrpSpPr/>
                <p:nvPr/>
              </p:nvGrpSpPr>
              <p:grpSpPr>
                <a:xfrm>
                  <a:off x="880819" y="3386379"/>
                  <a:ext cx="596685" cy="617349"/>
                  <a:chOff x="1046135" y="4458345"/>
                  <a:chExt cx="596685" cy="617349"/>
                </a:xfrm>
              </p:grpSpPr>
              <p:cxnSp>
                <p:nvCxnSpPr>
                  <p:cNvPr id="2249" name="Straight Arrow Connector 2248"/>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50" name="Oval 2249"/>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Oval 2250"/>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 name="Oval 2251"/>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Oval 2252"/>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 name="Oval 2253"/>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5" name="Straight Arrow Connector 2254"/>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56" name="Straight Arrow Connector 2255"/>
                  <p:cNvCxnSpPr>
                    <a:endCxn id="2259"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57" name="Straight Arrow Connector 2256"/>
                  <p:cNvCxnSpPr>
                    <a:endCxn id="2258"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58" name="Oval 2257"/>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9" name="Oval 2258"/>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0" name="Straight Arrow Connector 2259"/>
                  <p:cNvCxnSpPr>
                    <a:endCxn id="2253"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61" name="Straight Arrow Connector 2260"/>
                  <p:cNvCxnSpPr>
                    <a:endCxn id="2254"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622" name="Group 196"/>
                <p:cNvGrpSpPr/>
                <p:nvPr/>
              </p:nvGrpSpPr>
              <p:grpSpPr>
                <a:xfrm>
                  <a:off x="1343315" y="3719205"/>
                  <a:ext cx="596685" cy="617349"/>
                  <a:chOff x="1046135" y="4458345"/>
                  <a:chExt cx="596685" cy="617349"/>
                </a:xfrm>
              </p:grpSpPr>
              <p:cxnSp>
                <p:nvCxnSpPr>
                  <p:cNvPr id="2236" name="Straight Arrow Connector 2235"/>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37" name="Oval 2236"/>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8" name="Oval 2237"/>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9" name="Oval 2238"/>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0" name="Oval 2239"/>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1" name="Oval 2240"/>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42" name="Straight Arrow Connector 2241"/>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43" name="Straight Arrow Connector 2242"/>
                  <p:cNvCxnSpPr>
                    <a:endCxn id="2246"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44" name="Straight Arrow Connector 2243"/>
                  <p:cNvCxnSpPr>
                    <a:endCxn id="2245"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45" name="Oval 2244"/>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Oval 2245"/>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47" name="Straight Arrow Connector 2246"/>
                  <p:cNvCxnSpPr>
                    <a:endCxn id="2240"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48" name="Straight Arrow Connector 2247"/>
                  <p:cNvCxnSpPr>
                    <a:endCxn id="2241"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grpSp>
      </p:grpSp>
      <p:grpSp>
        <p:nvGrpSpPr>
          <p:cNvPr id="623" name="Group 2812"/>
          <p:cNvGrpSpPr/>
          <p:nvPr/>
        </p:nvGrpSpPr>
        <p:grpSpPr>
          <a:xfrm>
            <a:off x="3337755" y="4577166"/>
            <a:ext cx="929446" cy="712922"/>
            <a:chOff x="953598" y="2146515"/>
            <a:chExt cx="5470654" cy="1791837"/>
          </a:xfrm>
        </p:grpSpPr>
        <p:grpSp>
          <p:nvGrpSpPr>
            <p:cNvPr id="688" name="Group 744"/>
            <p:cNvGrpSpPr/>
            <p:nvPr/>
          </p:nvGrpSpPr>
          <p:grpSpPr>
            <a:xfrm>
              <a:off x="953596" y="2146522"/>
              <a:ext cx="2758240" cy="1627313"/>
              <a:chOff x="922665" y="2145036"/>
              <a:chExt cx="2310295" cy="2104283"/>
            </a:xfrm>
          </p:grpSpPr>
          <p:grpSp>
            <p:nvGrpSpPr>
              <p:cNvPr id="689" name="Group 308"/>
              <p:cNvGrpSpPr/>
              <p:nvPr/>
            </p:nvGrpSpPr>
            <p:grpSpPr>
              <a:xfrm>
                <a:off x="1904767" y="2415541"/>
                <a:ext cx="1135619" cy="936775"/>
                <a:chOff x="1394226" y="2343072"/>
                <a:chExt cx="1880161" cy="1474064"/>
              </a:xfrm>
            </p:grpSpPr>
            <p:grpSp>
              <p:nvGrpSpPr>
                <p:cNvPr id="690" name="Group 493"/>
                <p:cNvGrpSpPr/>
                <p:nvPr/>
              </p:nvGrpSpPr>
              <p:grpSpPr>
                <a:xfrm>
                  <a:off x="1394226" y="2983152"/>
                  <a:ext cx="742949" cy="833984"/>
                  <a:chOff x="3826166" y="4099979"/>
                  <a:chExt cx="742949" cy="833984"/>
                </a:xfrm>
              </p:grpSpPr>
              <p:cxnSp>
                <p:nvCxnSpPr>
                  <p:cNvPr id="3388" name="Straight Arrow Connector 3387"/>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89" name="Straight Arrow Connector 3388"/>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90" name="Straight Arrow Connector 3389"/>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91" name="Straight Arrow Connector 3390"/>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92" name="Straight Arrow Connector 3391"/>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93" name="Straight Arrow Connector 3392"/>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94" name="Straight Arrow Connector 3393"/>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95" name="Oval 3394"/>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6" name="Oval 3395"/>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7" name="Oval 3396"/>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8" name="Oval 3397"/>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9" name="Oval 3398"/>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0" name="Oval 3399"/>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1" name="Oval 3400"/>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263"/>
                <p:cNvGrpSpPr/>
                <p:nvPr/>
              </p:nvGrpSpPr>
              <p:grpSpPr>
                <a:xfrm>
                  <a:off x="2140986" y="2895522"/>
                  <a:ext cx="742949" cy="833984"/>
                  <a:chOff x="3826166" y="4099979"/>
                  <a:chExt cx="742949" cy="833984"/>
                </a:xfrm>
              </p:grpSpPr>
              <p:cxnSp>
                <p:nvCxnSpPr>
                  <p:cNvPr id="3374" name="Straight Arrow Connector 3373"/>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75" name="Straight Arrow Connector 3374"/>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76" name="Straight Arrow Connector 3375"/>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77" name="Straight Arrow Connector 3376"/>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78" name="Straight Arrow Connector 3377"/>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79" name="Straight Arrow Connector 3378"/>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80" name="Straight Arrow Connector 3379"/>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81" name="Oval 3380"/>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2" name="Oval 3381"/>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3" name="Oval 475"/>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4" name="Oval 3383"/>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5" name="Oval 3384"/>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6" name="Oval 3385"/>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7" name="Oval 3386"/>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2" name="Group 278"/>
                <p:cNvGrpSpPr/>
                <p:nvPr/>
              </p:nvGrpSpPr>
              <p:grpSpPr>
                <a:xfrm rot="2909657">
                  <a:off x="2506547" y="2556430"/>
                  <a:ext cx="742949" cy="792730"/>
                  <a:chOff x="3826166" y="4099979"/>
                  <a:chExt cx="742949" cy="833984"/>
                </a:xfrm>
              </p:grpSpPr>
              <p:cxnSp>
                <p:nvCxnSpPr>
                  <p:cNvPr id="3360" name="Straight Arrow Connector 3359"/>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61" name="Straight Arrow Connector 3360"/>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62" name="Straight Arrow Connector 3361"/>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63" name="Straight Arrow Connector 3362"/>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64" name="Straight Arrow Connector 3363"/>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65" name="Straight Arrow Connector 3364"/>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66" name="Straight Arrow Connector 3365"/>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67" name="Oval 3366"/>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8" name="Oval 3367"/>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9" name="Oval 3368"/>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0" name="Oval 3369"/>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1" name="Oval 3370"/>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2" name="Oval 3371"/>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3" name="Oval 3372"/>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5" name="Group 293"/>
                <p:cNvGrpSpPr/>
                <p:nvPr/>
              </p:nvGrpSpPr>
              <p:grpSpPr>
                <a:xfrm>
                  <a:off x="1527576" y="2343072"/>
                  <a:ext cx="742949" cy="833984"/>
                  <a:chOff x="3826166" y="4099979"/>
                  <a:chExt cx="742949" cy="833984"/>
                </a:xfrm>
              </p:grpSpPr>
              <p:cxnSp>
                <p:nvCxnSpPr>
                  <p:cNvPr id="3346" name="Straight Arrow Connector 3345"/>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47" name="Straight Arrow Connector 3346"/>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48" name="Straight Arrow Connector 3347"/>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49" name="Straight Arrow Connector 3348"/>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50" name="Straight Arrow Connector 3349"/>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51" name="Straight Arrow Connector 3350"/>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52" name="Straight Arrow Connector 3351"/>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53" name="Oval 3352"/>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4" name="Oval 3353"/>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5" name="Oval 3354"/>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6" name="Oval 3355"/>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7" name="Oval 3356"/>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8" name="Oval 3357"/>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9" name="Oval 3358"/>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6" name="Group 351"/>
              <p:cNvGrpSpPr/>
              <p:nvPr/>
            </p:nvGrpSpPr>
            <p:grpSpPr>
              <a:xfrm rot="16967748">
                <a:off x="2176829" y="3051806"/>
                <a:ext cx="1111199" cy="1001063"/>
                <a:chOff x="3468424" y="2150915"/>
                <a:chExt cx="1809335" cy="1357129"/>
              </a:xfrm>
            </p:grpSpPr>
            <p:grpSp>
              <p:nvGrpSpPr>
                <p:cNvPr id="747" name="Group 494"/>
                <p:cNvGrpSpPr/>
                <p:nvPr/>
              </p:nvGrpSpPr>
              <p:grpSpPr>
                <a:xfrm rot="3433791">
                  <a:off x="3452008" y="2680506"/>
                  <a:ext cx="756325" cy="723494"/>
                  <a:chOff x="5222490" y="4191419"/>
                  <a:chExt cx="756325" cy="723494"/>
                </a:xfrm>
              </p:grpSpPr>
              <p:cxnSp>
                <p:nvCxnSpPr>
                  <p:cNvPr id="3329" name="Straight Arrow Connector 3328"/>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30" name="Straight Arrow Connector 3329"/>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31" name="Straight Arrow Connector 3330"/>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32" name="Straight Arrow Connector 3331"/>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33" name="Straight Arrow Connector 3332"/>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34" name="Straight Arrow Connector 3333"/>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35" name="Oval 3334"/>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6" name="Oval 3335"/>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7" name="Oval 3336"/>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8" name="Oval 3337"/>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9" name="Oval 3338"/>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0" name="Oval 3339"/>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1" name="Oval 3340"/>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8" name="Group 309"/>
                <p:cNvGrpSpPr/>
                <p:nvPr/>
              </p:nvGrpSpPr>
              <p:grpSpPr>
                <a:xfrm>
                  <a:off x="3913010" y="2150915"/>
                  <a:ext cx="756325" cy="723494"/>
                  <a:chOff x="5222490" y="4191419"/>
                  <a:chExt cx="756325" cy="723494"/>
                </a:xfrm>
              </p:grpSpPr>
              <p:cxnSp>
                <p:nvCxnSpPr>
                  <p:cNvPr id="3316" name="Straight Arrow Connector 3315"/>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17" name="Straight Arrow Connector 3316"/>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18" name="Straight Arrow Connector 3317"/>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19" name="Straight Arrow Connector 3318"/>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20" name="Straight Arrow Connector 3319"/>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21" name="Straight Arrow Connector 3320"/>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22" name="Oval 3321"/>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Oval 3322"/>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4" name="Oval 3323"/>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5" name="Oval 3324"/>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6" name="Oval 3325"/>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7" name="Oval 3326"/>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8" name="Oval 3327"/>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9" name="Group 323"/>
                <p:cNvGrpSpPr/>
                <p:nvPr/>
              </p:nvGrpSpPr>
              <p:grpSpPr>
                <a:xfrm rot="18127000">
                  <a:off x="4042550" y="2688125"/>
                  <a:ext cx="756325" cy="723494"/>
                  <a:chOff x="5222490" y="4191419"/>
                  <a:chExt cx="756325" cy="723494"/>
                </a:xfrm>
              </p:grpSpPr>
              <p:cxnSp>
                <p:nvCxnSpPr>
                  <p:cNvPr id="3303" name="Straight Arrow Connector 3302"/>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04" name="Straight Arrow Connector 3303"/>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05" name="Straight Arrow Connector 3304"/>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06" name="Straight Arrow Connector 3305"/>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07" name="Straight Arrow Connector 3306"/>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08" name="Straight Arrow Connector 3307"/>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09" name="Oval 3308"/>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0" name="Oval 3309"/>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1" name="Oval 3310"/>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2" name="Oval 3311"/>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3" name="Oval 3312"/>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4" name="Oval 3313"/>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5" name="Oval 3314"/>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0" name="Group 337"/>
                <p:cNvGrpSpPr/>
                <p:nvPr/>
              </p:nvGrpSpPr>
              <p:grpSpPr>
                <a:xfrm rot="7185673">
                  <a:off x="4537849" y="2768135"/>
                  <a:ext cx="756325" cy="723494"/>
                  <a:chOff x="5222490" y="4191419"/>
                  <a:chExt cx="756325" cy="723494"/>
                </a:xfrm>
              </p:grpSpPr>
              <p:cxnSp>
                <p:nvCxnSpPr>
                  <p:cNvPr id="3290" name="Straight Arrow Connector 3289"/>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91" name="Straight Arrow Connector 3290"/>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92" name="Straight Arrow Connector 3291"/>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93" name="Straight Arrow Connector 3292"/>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94" name="Straight Arrow Connector 3293"/>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95" name="Straight Arrow Connector 3294"/>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96" name="Oval 3295"/>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7" name="Oval 3296"/>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8" name="Oval 3297"/>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9" name="Oval 3298"/>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0" name="Oval 3299"/>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1" name="Oval 3300"/>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2" name="Oval 3301"/>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1" name="Group 388"/>
              <p:cNvGrpSpPr/>
              <p:nvPr/>
            </p:nvGrpSpPr>
            <p:grpSpPr>
              <a:xfrm>
                <a:off x="1436370" y="3516628"/>
                <a:ext cx="925830" cy="732691"/>
                <a:chOff x="3272433" y="1929439"/>
                <a:chExt cx="1583095" cy="1272134"/>
              </a:xfrm>
            </p:grpSpPr>
            <p:grpSp>
              <p:nvGrpSpPr>
                <p:cNvPr id="752" name="Group 495"/>
                <p:cNvGrpSpPr/>
                <p:nvPr/>
              </p:nvGrpSpPr>
              <p:grpSpPr>
                <a:xfrm>
                  <a:off x="3794403" y="2542849"/>
                  <a:ext cx="577255" cy="658724"/>
                  <a:chOff x="6308340" y="4340009"/>
                  <a:chExt cx="577255" cy="658724"/>
                </a:xfrm>
              </p:grpSpPr>
              <p:cxnSp>
                <p:nvCxnSpPr>
                  <p:cNvPr id="3275" name="Straight Arrow Connector 3274"/>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76" name="Straight Arrow Connector 3275"/>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77" name="Straight Arrow Connector 3276"/>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78" name="Straight Arrow Connector 3277"/>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79" name="Straight Arrow Connector 3278"/>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80" name="Oval 3279"/>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1" name="Oval 3280"/>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2" name="Oval 3281"/>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3" name="Oval 3282"/>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4" name="Oval 3283"/>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5" name="Oval 3284"/>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3" name="Group 352"/>
                <p:cNvGrpSpPr/>
                <p:nvPr/>
              </p:nvGrpSpPr>
              <p:grpSpPr>
                <a:xfrm>
                  <a:off x="3272433" y="2169469"/>
                  <a:ext cx="577255" cy="658724"/>
                  <a:chOff x="6308340" y="4340009"/>
                  <a:chExt cx="577255" cy="658724"/>
                </a:xfrm>
              </p:grpSpPr>
              <p:cxnSp>
                <p:nvCxnSpPr>
                  <p:cNvPr id="3264" name="Straight Arrow Connector 3263"/>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65" name="Straight Arrow Connector 3264"/>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66" name="Straight Arrow Connector 3265"/>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67" name="Straight Arrow Connector 3266"/>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68" name="Straight Arrow Connector 3267"/>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69" name="Oval 3268"/>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0" name="Oval 3269"/>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1" name="Oval 3270"/>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2" name="Oval 3271"/>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3" name="Oval 3272"/>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4" name="Oval 3273"/>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364"/>
                <p:cNvGrpSpPr/>
                <p:nvPr/>
              </p:nvGrpSpPr>
              <p:grpSpPr>
                <a:xfrm>
                  <a:off x="4278273" y="2531419"/>
                  <a:ext cx="577255" cy="658724"/>
                  <a:chOff x="6308340" y="4340009"/>
                  <a:chExt cx="577255" cy="658724"/>
                </a:xfrm>
              </p:grpSpPr>
              <p:cxnSp>
                <p:nvCxnSpPr>
                  <p:cNvPr id="3253" name="Straight Arrow Connector 3252"/>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54" name="Straight Arrow Connector 3253"/>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55" name="Straight Arrow Connector 3254"/>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56" name="Straight Arrow Connector 3255"/>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57" name="Straight Arrow Connector 3256"/>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58" name="Oval 3257"/>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9" name="Oval 3258"/>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0" name="Oval 3259"/>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1" name="Oval 3260"/>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2" name="Oval 3261"/>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3" name="Oval 3262"/>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376"/>
                <p:cNvGrpSpPr/>
                <p:nvPr/>
              </p:nvGrpSpPr>
              <p:grpSpPr>
                <a:xfrm>
                  <a:off x="4057293" y="1929439"/>
                  <a:ext cx="577255" cy="658724"/>
                  <a:chOff x="6308340" y="4340009"/>
                  <a:chExt cx="577255" cy="658724"/>
                </a:xfrm>
              </p:grpSpPr>
              <p:cxnSp>
                <p:nvCxnSpPr>
                  <p:cNvPr id="3242" name="Straight Arrow Connector 3241"/>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43" name="Straight Arrow Connector 3242"/>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44" name="Straight Arrow Connector 3243"/>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45" name="Straight Arrow Connector 3244"/>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46" name="Straight Arrow Connector 3245"/>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47" name="Oval 3246"/>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8" name="Oval 3247"/>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9" name="Oval 3248"/>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0" name="Oval 3249"/>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1" name="Oval 3250"/>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2" name="Oval 3251"/>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8" name="Group 262"/>
              <p:cNvGrpSpPr/>
              <p:nvPr/>
            </p:nvGrpSpPr>
            <p:grpSpPr>
              <a:xfrm>
                <a:off x="1078534" y="2815589"/>
                <a:ext cx="883616" cy="882937"/>
                <a:chOff x="1086155" y="2437825"/>
                <a:chExt cx="1423075" cy="1420724"/>
              </a:xfrm>
            </p:grpSpPr>
            <p:grpSp>
              <p:nvGrpSpPr>
                <p:cNvPr id="809" name="Group 492"/>
                <p:cNvGrpSpPr/>
                <p:nvPr/>
              </p:nvGrpSpPr>
              <p:grpSpPr>
                <a:xfrm>
                  <a:off x="1086155" y="3138865"/>
                  <a:ext cx="653455" cy="719684"/>
                  <a:chOff x="2547870" y="4271429"/>
                  <a:chExt cx="653455" cy="719684"/>
                </a:xfrm>
              </p:grpSpPr>
              <p:cxnSp>
                <p:nvCxnSpPr>
                  <p:cNvPr id="3222" name="Straight Arrow Connector 3221"/>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23" name="Straight Arrow Connector 3222"/>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24" name="Straight Arrow Connector 3223"/>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25" name="Straight Arrow Connector 3224"/>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26" name="Straight Arrow Connector 3225"/>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27" name="Straight Arrow Connector 3226"/>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28" name="Straight Arrow Connector 3227"/>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29" name="Straight Arrow Connector 3228"/>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30" name="Oval 3229"/>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1" name="Oval 3230"/>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2" name="Oval 3231"/>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3" name="Oval 3232"/>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4" name="Oval 3233"/>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5" name="Oval 3234"/>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6" name="Oval 3235"/>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7" name="Oval 3236"/>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0" name="Group 211"/>
                <p:cNvGrpSpPr/>
                <p:nvPr/>
              </p:nvGrpSpPr>
              <p:grpSpPr>
                <a:xfrm rot="20835891">
                  <a:off x="1752906" y="3089340"/>
                  <a:ext cx="653455" cy="719684"/>
                  <a:chOff x="2547870" y="4271429"/>
                  <a:chExt cx="653455" cy="719684"/>
                </a:xfrm>
              </p:grpSpPr>
              <p:cxnSp>
                <p:nvCxnSpPr>
                  <p:cNvPr id="3206" name="Straight Arrow Connector 3205"/>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07" name="Straight Arrow Connector 3206"/>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08" name="Straight Arrow Connector 3207"/>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09" name="Straight Arrow Connector 3208"/>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10" name="Straight Arrow Connector 3209"/>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11" name="Straight Arrow Connector 3210"/>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12" name="Straight Arrow Connector 3211"/>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13" name="Straight Arrow Connector 3212"/>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14" name="Oval 3213"/>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5" name="Oval 3214"/>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6" name="Oval 3215"/>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7" name="Oval 3216"/>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8" name="Oval 3217"/>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9" name="Oval 3218"/>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0" name="Oval 3219"/>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1" name="Oval 3220"/>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1" name="Group 228"/>
                <p:cNvGrpSpPr/>
                <p:nvPr/>
              </p:nvGrpSpPr>
              <p:grpSpPr>
                <a:xfrm>
                  <a:off x="1855775" y="2437825"/>
                  <a:ext cx="653455" cy="719684"/>
                  <a:chOff x="2547870" y="4271429"/>
                  <a:chExt cx="653455" cy="719684"/>
                </a:xfrm>
              </p:grpSpPr>
              <p:cxnSp>
                <p:nvCxnSpPr>
                  <p:cNvPr id="3190" name="Straight Arrow Connector 3189"/>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91" name="Straight Arrow Connector 3190"/>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92" name="Straight Arrow Connector 3191"/>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93" name="Straight Arrow Connector 3192"/>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94" name="Straight Arrow Connector 3193"/>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95" name="Straight Arrow Connector 3194"/>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96" name="Straight Arrow Connector 3195"/>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97" name="Straight Arrow Connector 3196"/>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98" name="Oval 3197"/>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9" name="Oval 3198"/>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0" name="Oval 3199"/>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1" name="Oval 3200"/>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2" name="Oval 3201"/>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3" name="Oval 3202"/>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4" name="Oval 3203"/>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5" name="Oval 3204"/>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6" name="Group 245"/>
                <p:cNvGrpSpPr/>
                <p:nvPr/>
              </p:nvGrpSpPr>
              <p:grpSpPr>
                <a:xfrm rot="10800000">
                  <a:off x="1116635" y="2502595"/>
                  <a:ext cx="653455" cy="719684"/>
                  <a:chOff x="2547870" y="4271429"/>
                  <a:chExt cx="653455" cy="719684"/>
                </a:xfrm>
              </p:grpSpPr>
              <p:cxnSp>
                <p:nvCxnSpPr>
                  <p:cNvPr id="3174" name="Straight Arrow Connector 3173"/>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75" name="Straight Arrow Connector 3174"/>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76" name="Straight Arrow Connector 3175"/>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77" name="Straight Arrow Connector 3176"/>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78" name="Straight Arrow Connector 3177"/>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79" name="Straight Arrow Connector 3178"/>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80" name="Straight Arrow Connector 3179"/>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81" name="Straight Arrow Connector 3180"/>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82" name="Oval 3181"/>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 name="Oval 3182"/>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4" name="Oval 3183"/>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5" name="Oval 3184"/>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6" name="Oval 3185"/>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7" name="Oval 3186"/>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8" name="Oval 3187"/>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9" name="Oval 3188"/>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7" name="Group 210"/>
              <p:cNvGrpSpPr/>
              <p:nvPr/>
            </p:nvGrpSpPr>
            <p:grpSpPr>
              <a:xfrm>
                <a:off x="922665" y="2145036"/>
                <a:ext cx="1005196" cy="735332"/>
                <a:chOff x="408315" y="3386379"/>
                <a:chExt cx="1531685" cy="1171155"/>
              </a:xfrm>
            </p:grpSpPr>
            <p:grpSp>
              <p:nvGrpSpPr>
                <p:cNvPr id="878" name="Group 491"/>
                <p:cNvGrpSpPr/>
                <p:nvPr/>
              </p:nvGrpSpPr>
              <p:grpSpPr>
                <a:xfrm>
                  <a:off x="870875" y="3940185"/>
                  <a:ext cx="596685" cy="617349"/>
                  <a:chOff x="1046135" y="4458345"/>
                  <a:chExt cx="596685" cy="617349"/>
                </a:xfrm>
              </p:grpSpPr>
              <p:cxnSp>
                <p:nvCxnSpPr>
                  <p:cNvPr id="3157" name="Straight Arrow Connector 3156"/>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58" name="Oval 3157"/>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9" name="Oval 3158"/>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0" name="Oval 3159"/>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1" name="Oval 3160"/>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Oval 3161"/>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63" name="Straight Arrow Connector 3162"/>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64" name="Straight Arrow Connector 3163"/>
                  <p:cNvCxnSpPr>
                    <a:endCxn id="3167"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65" name="Straight Arrow Connector 3164"/>
                  <p:cNvCxnSpPr>
                    <a:endCxn id="3166"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66" name="Oval 3165"/>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7" name="Oval 3166"/>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68" name="Straight Arrow Connector 3167"/>
                  <p:cNvCxnSpPr>
                    <a:endCxn id="3161"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69" name="Straight Arrow Connector 3168"/>
                  <p:cNvCxnSpPr>
                    <a:endCxn id="3162"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879" name="Group 168"/>
                <p:cNvGrpSpPr/>
                <p:nvPr/>
              </p:nvGrpSpPr>
              <p:grpSpPr>
                <a:xfrm>
                  <a:off x="408315" y="3608198"/>
                  <a:ext cx="596685" cy="617349"/>
                  <a:chOff x="1046135" y="4458345"/>
                  <a:chExt cx="596685" cy="617349"/>
                </a:xfrm>
              </p:grpSpPr>
              <p:cxnSp>
                <p:nvCxnSpPr>
                  <p:cNvPr id="3144" name="Straight Arrow Connector 3143"/>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45" name="Oval 3144"/>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6" name="Oval 3145"/>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7" name="Oval 3146"/>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8" name="Oval 3147"/>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9" name="Oval 3148"/>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0" name="Straight Arrow Connector 3149"/>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51" name="Straight Arrow Connector 3150"/>
                  <p:cNvCxnSpPr>
                    <a:endCxn id="3154"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52" name="Straight Arrow Connector 3151"/>
                  <p:cNvCxnSpPr>
                    <a:endCxn id="3153"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53" name="Oval 3152"/>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4" name="Oval 3153"/>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5" name="Straight Arrow Connector 3154"/>
                  <p:cNvCxnSpPr>
                    <a:endCxn id="3148"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56" name="Straight Arrow Connector 3155"/>
                  <p:cNvCxnSpPr>
                    <a:endCxn id="3149"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924" name="Group 182"/>
                <p:cNvGrpSpPr/>
                <p:nvPr/>
              </p:nvGrpSpPr>
              <p:grpSpPr>
                <a:xfrm>
                  <a:off x="880819" y="3386379"/>
                  <a:ext cx="596685" cy="617349"/>
                  <a:chOff x="1046135" y="4458345"/>
                  <a:chExt cx="596685" cy="617349"/>
                </a:xfrm>
              </p:grpSpPr>
              <p:cxnSp>
                <p:nvCxnSpPr>
                  <p:cNvPr id="3131" name="Straight Arrow Connector 3130"/>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32" name="Oval 3131"/>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3" name="Oval 3132"/>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4" name="Oval 3133"/>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5" name="Oval 3134"/>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6" name="Oval 3135"/>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7" name="Straight Arrow Connector 3136"/>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38" name="Straight Arrow Connector 3137"/>
                  <p:cNvCxnSpPr>
                    <a:endCxn id="3141"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39" name="Straight Arrow Connector 3138"/>
                  <p:cNvCxnSpPr>
                    <a:endCxn id="3140"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40" name="Oval 3139"/>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Oval 3140"/>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2" name="Straight Arrow Connector 3141"/>
                  <p:cNvCxnSpPr>
                    <a:endCxn id="3135"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43" name="Straight Arrow Connector 3142"/>
                  <p:cNvCxnSpPr>
                    <a:endCxn id="3136"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925" name="Group 196"/>
                <p:cNvGrpSpPr/>
                <p:nvPr/>
              </p:nvGrpSpPr>
              <p:grpSpPr>
                <a:xfrm>
                  <a:off x="1343315" y="3719205"/>
                  <a:ext cx="596685" cy="617349"/>
                  <a:chOff x="1046135" y="4458345"/>
                  <a:chExt cx="596685" cy="617349"/>
                </a:xfrm>
              </p:grpSpPr>
              <p:cxnSp>
                <p:nvCxnSpPr>
                  <p:cNvPr id="3118" name="Straight Arrow Connector 3117"/>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19" name="Oval 3118"/>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Oval 3119"/>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1" name="Oval 3120"/>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Oval 3121"/>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3" name="Oval 3122"/>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4" name="Straight Arrow Connector 3123"/>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25" name="Straight Arrow Connector 3124"/>
                  <p:cNvCxnSpPr>
                    <a:endCxn id="3128"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26" name="Straight Arrow Connector 3125"/>
                  <p:cNvCxnSpPr>
                    <a:endCxn id="3127"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27" name="Oval 3126"/>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Oval 3127"/>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9" name="Straight Arrow Connector 3128"/>
                  <p:cNvCxnSpPr>
                    <a:endCxn id="3122"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30" name="Straight Arrow Connector 3129"/>
                  <p:cNvCxnSpPr>
                    <a:endCxn id="3123"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926" name="Group 745"/>
            <p:cNvGrpSpPr/>
            <p:nvPr/>
          </p:nvGrpSpPr>
          <p:grpSpPr>
            <a:xfrm rot="4830454">
              <a:off x="4169565" y="1683675"/>
              <a:ext cx="1665474" cy="2843894"/>
              <a:chOff x="922665" y="2145036"/>
              <a:chExt cx="2310293" cy="2104283"/>
            </a:xfrm>
          </p:grpSpPr>
          <p:grpSp>
            <p:nvGrpSpPr>
              <p:cNvPr id="927" name="Group 308"/>
              <p:cNvGrpSpPr/>
              <p:nvPr/>
            </p:nvGrpSpPr>
            <p:grpSpPr>
              <a:xfrm>
                <a:off x="1904767" y="2415545"/>
                <a:ext cx="1135619" cy="936775"/>
                <a:chOff x="1394226" y="2343072"/>
                <a:chExt cx="1880161" cy="1474064"/>
              </a:xfrm>
            </p:grpSpPr>
            <p:grpSp>
              <p:nvGrpSpPr>
                <p:cNvPr id="980" name="Group 493"/>
                <p:cNvGrpSpPr/>
                <p:nvPr/>
              </p:nvGrpSpPr>
              <p:grpSpPr>
                <a:xfrm>
                  <a:off x="1394226" y="2983152"/>
                  <a:ext cx="742949" cy="833984"/>
                  <a:chOff x="3826166" y="4099979"/>
                  <a:chExt cx="742949" cy="833984"/>
                </a:xfrm>
              </p:grpSpPr>
              <p:cxnSp>
                <p:nvCxnSpPr>
                  <p:cNvPr id="3095" name="Straight Arrow Connector 3094"/>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96" name="Straight Arrow Connector 3095"/>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97" name="Straight Arrow Connector 3096"/>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98" name="Straight Arrow Connector 3097"/>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99" name="Straight Arrow Connector 3098"/>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00" name="Straight Arrow Connector 3099"/>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01" name="Straight Arrow Connector 3100"/>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02" name="Oval 3101"/>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3" name="Oval 3102"/>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4" name="Oval 3103"/>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5" name="Oval 3104"/>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6" name="Oval 3105"/>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Oval 3106"/>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Oval 3107"/>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263"/>
                <p:cNvGrpSpPr/>
                <p:nvPr/>
              </p:nvGrpSpPr>
              <p:grpSpPr>
                <a:xfrm>
                  <a:off x="2140986" y="2895522"/>
                  <a:ext cx="742949" cy="833984"/>
                  <a:chOff x="3826166" y="4099979"/>
                  <a:chExt cx="742949" cy="833984"/>
                </a:xfrm>
              </p:grpSpPr>
              <p:cxnSp>
                <p:nvCxnSpPr>
                  <p:cNvPr id="3081" name="Straight Arrow Connector 3080"/>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82" name="Straight Arrow Connector 3081"/>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83" name="Straight Arrow Connector 3082"/>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84" name="Straight Arrow Connector 3083"/>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85" name="Straight Arrow Connector 3084"/>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86" name="Straight Arrow Connector 3085"/>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87" name="Straight Arrow Connector 3086"/>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88" name="Oval 3087"/>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Oval 3088"/>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Oval 3089"/>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Oval 3090"/>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Oval 3091"/>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Oval 3092"/>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Oval 3093"/>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2" name="Group 278"/>
                <p:cNvGrpSpPr/>
                <p:nvPr/>
              </p:nvGrpSpPr>
              <p:grpSpPr>
                <a:xfrm rot="2909657">
                  <a:off x="2506547" y="2556430"/>
                  <a:ext cx="742949" cy="792730"/>
                  <a:chOff x="3826166" y="4099979"/>
                  <a:chExt cx="742949" cy="833984"/>
                </a:xfrm>
              </p:grpSpPr>
              <p:cxnSp>
                <p:nvCxnSpPr>
                  <p:cNvPr id="3067" name="Straight Arrow Connector 3066"/>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68" name="Straight Arrow Connector 3067"/>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69" name="Straight Arrow Connector 3068"/>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70" name="Straight Arrow Connector 3069"/>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71" name="Straight Arrow Connector 3070"/>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72" name="Straight Arrow Connector 3071"/>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73" name="Straight Arrow Connector 3072"/>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74" name="Oval 3073"/>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Oval 3074"/>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Oval 3075"/>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Oval 3076"/>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Oval 3077"/>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Oval 3078"/>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Oval 3079"/>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3" name="Group 293"/>
                <p:cNvGrpSpPr/>
                <p:nvPr/>
              </p:nvGrpSpPr>
              <p:grpSpPr>
                <a:xfrm>
                  <a:off x="1527576" y="2343072"/>
                  <a:ext cx="742949" cy="833984"/>
                  <a:chOff x="3826166" y="4099979"/>
                  <a:chExt cx="742949" cy="833984"/>
                </a:xfrm>
              </p:grpSpPr>
              <p:cxnSp>
                <p:nvCxnSpPr>
                  <p:cNvPr id="3053" name="Straight Arrow Connector 3052"/>
                  <p:cNvCxnSpPr/>
                  <p:nvPr/>
                </p:nvCxnSpPr>
                <p:spPr>
                  <a:xfrm rot="10800000" flipV="1">
                    <a:off x="3856383" y="4293289"/>
                    <a:ext cx="306558" cy="159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54" name="Straight Arrow Connector 3053"/>
                  <p:cNvCxnSpPr/>
                  <p:nvPr/>
                </p:nvCxnSpPr>
                <p:spPr>
                  <a:xfrm rot="16200000" flipH="1">
                    <a:off x="3748385" y="4599177"/>
                    <a:ext cx="380755" cy="169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55" name="Straight Arrow Connector 3054"/>
                  <p:cNvCxnSpPr/>
                  <p:nvPr/>
                </p:nvCxnSpPr>
                <p:spPr>
                  <a:xfrm rot="16200000" flipH="1">
                    <a:off x="3948493" y="4552794"/>
                    <a:ext cx="522553" cy="724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56" name="Straight Arrow Connector 3055"/>
                  <p:cNvCxnSpPr/>
                  <p:nvPr/>
                </p:nvCxnSpPr>
                <p:spPr>
                  <a:xfrm flipV="1">
                    <a:off x="4262333" y="4691273"/>
                    <a:ext cx="293764" cy="1625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57" name="Straight Arrow Connector 3056"/>
                  <p:cNvCxnSpPr/>
                  <p:nvPr/>
                </p:nvCxnSpPr>
                <p:spPr>
                  <a:xfrm rot="10800000">
                    <a:off x="3941198" y="4147932"/>
                    <a:ext cx="217335" cy="980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58" name="Straight Arrow Connector 3057"/>
                  <p:cNvCxnSpPr/>
                  <p:nvPr/>
                </p:nvCxnSpPr>
                <p:spPr>
                  <a:xfrm rot="16200000" flipH="1">
                    <a:off x="4170980" y="428789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59" name="Straight Arrow Connector 3058"/>
                  <p:cNvCxnSpPr/>
                  <p:nvPr/>
                </p:nvCxnSpPr>
                <p:spPr>
                  <a:xfrm rot="16200000" flipH="1">
                    <a:off x="4357835" y="4498608"/>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60" name="Oval 3059"/>
                  <p:cNvSpPr/>
                  <p:nvPr/>
                </p:nvSpPr>
                <p:spPr>
                  <a:xfrm>
                    <a:off x="4148070" y="423713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1" name="Oval 3060"/>
                  <p:cNvSpPr/>
                  <p:nvPr/>
                </p:nvSpPr>
                <p:spPr>
                  <a:xfrm>
                    <a:off x="4334760" y="443525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2" name="Oval 3061"/>
                  <p:cNvSpPr/>
                  <p:nvPr/>
                </p:nvSpPr>
                <p:spPr>
                  <a:xfrm>
                    <a:off x="3892800" y="409997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3" name="Oval 3062"/>
                  <p:cNvSpPr/>
                  <p:nvPr/>
                </p:nvSpPr>
                <p:spPr>
                  <a:xfrm>
                    <a:off x="4521450" y="465242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4" name="Oval 3063"/>
                  <p:cNvSpPr/>
                  <p:nvPr/>
                </p:nvSpPr>
                <p:spPr>
                  <a:xfrm>
                    <a:off x="3826166" y="4438650"/>
                    <a:ext cx="45719" cy="724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5" name="Oval 3064"/>
                  <p:cNvSpPr/>
                  <p:nvPr/>
                </p:nvSpPr>
                <p:spPr>
                  <a:xfrm>
                    <a:off x="4224270" y="483530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6" name="Oval 3065"/>
                  <p:cNvSpPr/>
                  <p:nvPr/>
                </p:nvSpPr>
                <p:spPr>
                  <a:xfrm>
                    <a:off x="4010910" y="4865789"/>
                    <a:ext cx="47665" cy="68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1" name="Group 351"/>
              <p:cNvGrpSpPr/>
              <p:nvPr/>
            </p:nvGrpSpPr>
            <p:grpSpPr>
              <a:xfrm rot="16967748">
                <a:off x="2176830" y="3051812"/>
                <a:ext cx="1111193" cy="1001063"/>
                <a:chOff x="3468428" y="2150915"/>
                <a:chExt cx="1809331" cy="1357129"/>
              </a:xfrm>
            </p:grpSpPr>
            <p:grpSp>
              <p:nvGrpSpPr>
                <p:cNvPr id="1042" name="Group 494"/>
                <p:cNvGrpSpPr/>
                <p:nvPr/>
              </p:nvGrpSpPr>
              <p:grpSpPr>
                <a:xfrm rot="3433791">
                  <a:off x="3452012" y="2680506"/>
                  <a:ext cx="756325" cy="723494"/>
                  <a:chOff x="5222490" y="4191419"/>
                  <a:chExt cx="756325" cy="723494"/>
                </a:xfrm>
              </p:grpSpPr>
              <p:cxnSp>
                <p:nvCxnSpPr>
                  <p:cNvPr id="3036" name="Straight Arrow Connector 3035"/>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37" name="Straight Arrow Connector 3036"/>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38" name="Straight Arrow Connector 3037"/>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39" name="Straight Arrow Connector 3038"/>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40" name="Straight Arrow Connector 3039"/>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41" name="Straight Arrow Connector 3040"/>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42" name="Oval 3041"/>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3" name="Oval 3042"/>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4" name="Oval 3043"/>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5" name="Oval 3044"/>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6" name="Oval 3045"/>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7" name="Oval 3046"/>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8" name="Oval 3047"/>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3" name="Group 309"/>
                <p:cNvGrpSpPr/>
                <p:nvPr/>
              </p:nvGrpSpPr>
              <p:grpSpPr>
                <a:xfrm>
                  <a:off x="3913010" y="2150915"/>
                  <a:ext cx="756325" cy="723494"/>
                  <a:chOff x="5222490" y="4191419"/>
                  <a:chExt cx="756325" cy="723494"/>
                </a:xfrm>
              </p:grpSpPr>
              <p:cxnSp>
                <p:nvCxnSpPr>
                  <p:cNvPr id="3023" name="Straight Arrow Connector 3022"/>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24" name="Straight Arrow Connector 3023"/>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25" name="Straight Arrow Connector 3024"/>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26" name="Straight Arrow Connector 3025"/>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27" name="Straight Arrow Connector 3026"/>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28" name="Straight Arrow Connector 3027"/>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29" name="Oval 3028"/>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0" name="Oval 3029"/>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Oval 3030"/>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2" name="Oval 3031"/>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3" name="Oval 3032"/>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4" name="Oval 3033"/>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5" name="Oval 3034"/>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4" name="Group 323"/>
                <p:cNvGrpSpPr/>
                <p:nvPr/>
              </p:nvGrpSpPr>
              <p:grpSpPr>
                <a:xfrm rot="18127000">
                  <a:off x="4042550" y="2688125"/>
                  <a:ext cx="756325" cy="723494"/>
                  <a:chOff x="5222490" y="4191419"/>
                  <a:chExt cx="756325" cy="723494"/>
                </a:xfrm>
              </p:grpSpPr>
              <p:cxnSp>
                <p:nvCxnSpPr>
                  <p:cNvPr id="3010" name="Straight Arrow Connector 3009"/>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11" name="Straight Arrow Connector 3010"/>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12" name="Straight Arrow Connector 3011"/>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13" name="Straight Arrow Connector 3012"/>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14" name="Straight Arrow Connector 3013"/>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15" name="Straight Arrow Connector 3014"/>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16" name="Oval 3015"/>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7" name="Oval 3016"/>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8" name="Oval 3017"/>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9" name="Oval 3018"/>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0" name="Oval 3019"/>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1" name="Oval 3020"/>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2" name="Oval 3021"/>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337"/>
                <p:cNvGrpSpPr/>
                <p:nvPr/>
              </p:nvGrpSpPr>
              <p:grpSpPr>
                <a:xfrm rot="7185673">
                  <a:off x="4537849" y="2768135"/>
                  <a:ext cx="756325" cy="723494"/>
                  <a:chOff x="5222490" y="4191419"/>
                  <a:chExt cx="756325" cy="723494"/>
                </a:xfrm>
              </p:grpSpPr>
              <p:cxnSp>
                <p:nvCxnSpPr>
                  <p:cNvPr id="2997" name="Straight Arrow Connector 2996"/>
                  <p:cNvCxnSpPr/>
                  <p:nvPr/>
                </p:nvCxnSpPr>
                <p:spPr>
                  <a:xfrm rot="16200000" flipH="1">
                    <a:off x="5448489" y="4523787"/>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98" name="Straight Arrow Connector 2997"/>
                  <p:cNvCxnSpPr/>
                  <p:nvPr/>
                </p:nvCxnSpPr>
                <p:spPr>
                  <a:xfrm flipV="1">
                    <a:off x="5466953" y="4468633"/>
                    <a:ext cx="297742" cy="154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99" name="Straight Arrow Connector 2998"/>
                  <p:cNvCxnSpPr/>
                  <p:nvPr/>
                </p:nvCxnSpPr>
                <p:spPr>
                  <a:xfrm rot="10800000" flipV="1">
                    <a:off x="5252123" y="4492487"/>
                    <a:ext cx="178618" cy="1529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00" name="Straight Arrow Connector 2999"/>
                  <p:cNvCxnSpPr/>
                  <p:nvPr/>
                </p:nvCxnSpPr>
                <p:spPr>
                  <a:xfrm rot="16200000" flipH="1">
                    <a:off x="5244405" y="4685464"/>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01" name="Straight Arrow Connector 3000"/>
                  <p:cNvCxnSpPr/>
                  <p:nvPr/>
                </p:nvCxnSpPr>
                <p:spPr>
                  <a:xfrm rot="16200000" flipH="1">
                    <a:off x="5770517" y="4511860"/>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02" name="Straight Arrow Connector 3001"/>
                  <p:cNvCxnSpPr/>
                  <p:nvPr/>
                </p:nvCxnSpPr>
                <p:spPr>
                  <a:xfrm rot="5400000" flipH="1" flipV="1">
                    <a:off x="5079321" y="4414970"/>
                    <a:ext cx="369321" cy="4727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03" name="Oval 3002"/>
                  <p:cNvSpPr/>
                  <p:nvPr/>
                </p:nvSpPr>
                <p:spPr>
                  <a:xfrm>
                    <a:off x="5412990" y="484673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4" name="Oval 3003"/>
                  <p:cNvSpPr/>
                  <p:nvPr/>
                </p:nvSpPr>
                <p:spPr>
                  <a:xfrm>
                    <a:off x="5611110" y="469052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5" name="Oval 3004"/>
                  <p:cNvSpPr/>
                  <p:nvPr/>
                </p:nvSpPr>
                <p:spPr>
                  <a:xfrm>
                    <a:off x="5264400" y="419141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6" name="Oval 3005"/>
                  <p:cNvSpPr/>
                  <p:nvPr/>
                </p:nvSpPr>
                <p:spPr>
                  <a:xfrm>
                    <a:off x="5933096" y="4663440"/>
                    <a:ext cx="45719" cy="7240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7" name="Oval 3006"/>
                  <p:cNvSpPr/>
                  <p:nvPr/>
                </p:nvSpPr>
                <p:spPr>
                  <a:xfrm>
                    <a:off x="5222490" y="46067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8" name="Oval 3007"/>
                  <p:cNvSpPr/>
                  <p:nvPr/>
                </p:nvSpPr>
                <p:spPr>
                  <a:xfrm>
                    <a:off x="5752080" y="444287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9" name="Oval 3008"/>
                  <p:cNvSpPr/>
                  <p:nvPr/>
                </p:nvSpPr>
                <p:spPr>
                  <a:xfrm>
                    <a:off x="5424420" y="4454309"/>
                    <a:ext cx="47665" cy="68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6" name="Group 388"/>
              <p:cNvGrpSpPr/>
              <p:nvPr/>
            </p:nvGrpSpPr>
            <p:grpSpPr>
              <a:xfrm>
                <a:off x="1436370" y="3516628"/>
                <a:ext cx="925830" cy="732691"/>
                <a:chOff x="3272433" y="1929439"/>
                <a:chExt cx="1583095" cy="1272134"/>
              </a:xfrm>
            </p:grpSpPr>
            <p:grpSp>
              <p:nvGrpSpPr>
                <p:cNvPr id="1047" name="Group 495"/>
                <p:cNvGrpSpPr/>
                <p:nvPr/>
              </p:nvGrpSpPr>
              <p:grpSpPr>
                <a:xfrm>
                  <a:off x="3794403" y="2542849"/>
                  <a:ext cx="577255" cy="658724"/>
                  <a:chOff x="6308340" y="4340009"/>
                  <a:chExt cx="577255" cy="658724"/>
                </a:xfrm>
              </p:grpSpPr>
              <p:cxnSp>
                <p:nvCxnSpPr>
                  <p:cNvPr id="2982" name="Straight Arrow Connector 2981"/>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83" name="Straight Arrow Connector 2982"/>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84" name="Straight Arrow Connector 2983"/>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85" name="Straight Arrow Connector 2984"/>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86" name="Straight Arrow Connector 2985"/>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87" name="Oval 2986"/>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8" name="Oval 2987"/>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9" name="Oval 2988"/>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0" name="Oval 2989"/>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1" name="Oval 2990"/>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2" name="Oval 2991"/>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8" name="Group 352"/>
                <p:cNvGrpSpPr/>
                <p:nvPr/>
              </p:nvGrpSpPr>
              <p:grpSpPr>
                <a:xfrm>
                  <a:off x="3272433" y="2169469"/>
                  <a:ext cx="577255" cy="658724"/>
                  <a:chOff x="6308340" y="4340009"/>
                  <a:chExt cx="577255" cy="658724"/>
                </a:xfrm>
              </p:grpSpPr>
              <p:cxnSp>
                <p:nvCxnSpPr>
                  <p:cNvPr id="2971" name="Straight Arrow Connector 2970"/>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72" name="Straight Arrow Connector 2971"/>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73" name="Straight Arrow Connector 2972"/>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74" name="Straight Arrow Connector 2973"/>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75" name="Straight Arrow Connector 2974"/>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76" name="Oval 2975"/>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7" name="Oval 2976"/>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8" name="Oval 2977"/>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9" name="Oval 2978"/>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0" name="Oval 2979"/>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1" name="Oval 2980"/>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9" name="Group 364"/>
                <p:cNvGrpSpPr/>
                <p:nvPr/>
              </p:nvGrpSpPr>
              <p:grpSpPr>
                <a:xfrm>
                  <a:off x="4278273" y="2531419"/>
                  <a:ext cx="577255" cy="658724"/>
                  <a:chOff x="6308340" y="4340009"/>
                  <a:chExt cx="577255" cy="658724"/>
                </a:xfrm>
              </p:grpSpPr>
              <p:cxnSp>
                <p:nvCxnSpPr>
                  <p:cNvPr id="2960" name="Straight Arrow Connector 2959"/>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61" name="Straight Arrow Connector 2960"/>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62" name="Straight Arrow Connector 2961"/>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63" name="Straight Arrow Connector 2962"/>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64" name="Straight Arrow Connector 2963"/>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65" name="Oval 2964"/>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6" name="Oval 2965"/>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7" name="Oval 2966"/>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8" name="Oval 2967"/>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 name="Oval 2968"/>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 name="Oval 2969"/>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376"/>
                <p:cNvGrpSpPr/>
                <p:nvPr/>
              </p:nvGrpSpPr>
              <p:grpSpPr>
                <a:xfrm>
                  <a:off x="4057293" y="1929439"/>
                  <a:ext cx="577255" cy="658724"/>
                  <a:chOff x="6308340" y="4340009"/>
                  <a:chExt cx="577255" cy="658724"/>
                </a:xfrm>
              </p:grpSpPr>
              <p:cxnSp>
                <p:nvCxnSpPr>
                  <p:cNvPr id="2949" name="Straight Arrow Connector 2948"/>
                  <p:cNvCxnSpPr/>
                  <p:nvPr/>
                </p:nvCxnSpPr>
                <p:spPr>
                  <a:xfrm rot="16200000" flipH="1">
                    <a:off x="6676966" y="4766301"/>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50" name="Straight Arrow Connector 2949"/>
                  <p:cNvCxnSpPr/>
                  <p:nvPr/>
                </p:nvCxnSpPr>
                <p:spPr>
                  <a:xfrm rot="5400000">
                    <a:off x="6541124" y="4777845"/>
                    <a:ext cx="168889" cy="107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51" name="Straight Arrow Connector 2950"/>
                  <p:cNvCxnSpPr/>
                  <p:nvPr/>
                </p:nvCxnSpPr>
                <p:spPr>
                  <a:xfrm rot="16200000" flipH="1">
                    <a:off x="6635883" y="439921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52" name="Straight Arrow Connector 2951"/>
                  <p:cNvCxnSpPr/>
                  <p:nvPr/>
                </p:nvCxnSpPr>
                <p:spPr>
                  <a:xfrm flipV="1">
                    <a:off x="6361043" y="4353924"/>
                    <a:ext cx="261355" cy="22602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53" name="Straight Arrow Connector 2952"/>
                  <p:cNvCxnSpPr/>
                  <p:nvPr/>
                </p:nvCxnSpPr>
                <p:spPr>
                  <a:xfrm rot="10800000">
                    <a:off x="6353093" y="4611756"/>
                    <a:ext cx="310100" cy="111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54" name="Oval 2953"/>
                  <p:cNvSpPr/>
                  <p:nvPr/>
                </p:nvSpPr>
                <p:spPr>
                  <a:xfrm>
                    <a:off x="6620760" y="434000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5" name="Oval 2954"/>
                  <p:cNvSpPr/>
                  <p:nvPr/>
                </p:nvSpPr>
                <p:spPr>
                  <a:xfrm>
                    <a:off x="6308340" y="45571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6" name="Oval 2955"/>
                  <p:cNvSpPr/>
                  <p:nvPr/>
                </p:nvSpPr>
                <p:spPr>
                  <a:xfrm>
                    <a:off x="6839876" y="4926330"/>
                    <a:ext cx="45719" cy="724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7" name="Oval 2956"/>
                  <p:cNvSpPr/>
                  <p:nvPr/>
                </p:nvSpPr>
                <p:spPr>
                  <a:xfrm>
                    <a:off x="6796020" y="454955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8" name="Oval 2957"/>
                  <p:cNvSpPr/>
                  <p:nvPr/>
                </p:nvSpPr>
                <p:spPr>
                  <a:xfrm>
                    <a:off x="6533130" y="490007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9" name="Oval 2958"/>
                  <p:cNvSpPr/>
                  <p:nvPr/>
                </p:nvSpPr>
                <p:spPr>
                  <a:xfrm>
                    <a:off x="6655050" y="4698149"/>
                    <a:ext cx="47665" cy="68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1" name="Group 262"/>
              <p:cNvGrpSpPr/>
              <p:nvPr/>
            </p:nvGrpSpPr>
            <p:grpSpPr>
              <a:xfrm>
                <a:off x="1078532" y="2815592"/>
                <a:ext cx="883616" cy="882938"/>
                <a:chOff x="1086155" y="2437825"/>
                <a:chExt cx="1423075" cy="1420724"/>
              </a:xfrm>
            </p:grpSpPr>
            <p:grpSp>
              <p:nvGrpSpPr>
                <p:cNvPr id="1104" name="Group 492"/>
                <p:cNvGrpSpPr/>
                <p:nvPr/>
              </p:nvGrpSpPr>
              <p:grpSpPr>
                <a:xfrm>
                  <a:off x="1086155" y="3138865"/>
                  <a:ext cx="653455" cy="719684"/>
                  <a:chOff x="2547870" y="4271429"/>
                  <a:chExt cx="653455" cy="719684"/>
                </a:xfrm>
              </p:grpSpPr>
              <p:cxnSp>
                <p:nvCxnSpPr>
                  <p:cNvPr id="2929" name="Straight Arrow Connector 2928"/>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30" name="Straight Arrow Connector 2929"/>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31" name="Straight Arrow Connector 2930"/>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32" name="Straight Arrow Connector 2931"/>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33" name="Straight Arrow Connector 2932"/>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34" name="Straight Arrow Connector 2933"/>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35" name="Straight Arrow Connector 2934"/>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36" name="Straight Arrow Connector 2935"/>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37" name="Oval 2936"/>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8" name="Oval 2937"/>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9" name="Oval 2938"/>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0" name="Oval 2939"/>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1" name="Oval 2940"/>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2" name="Oval 2941"/>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3" name="Oval 2942"/>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4" name="Oval 2943"/>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5" name="Group 211"/>
                <p:cNvGrpSpPr/>
                <p:nvPr/>
              </p:nvGrpSpPr>
              <p:grpSpPr>
                <a:xfrm rot="20835891">
                  <a:off x="1752906" y="3089342"/>
                  <a:ext cx="653455" cy="719684"/>
                  <a:chOff x="2547870" y="4271429"/>
                  <a:chExt cx="653455" cy="719684"/>
                </a:xfrm>
              </p:grpSpPr>
              <p:cxnSp>
                <p:nvCxnSpPr>
                  <p:cNvPr id="2913" name="Straight Arrow Connector 2912"/>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14" name="Straight Arrow Connector 2913"/>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15" name="Straight Arrow Connector 2914"/>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16" name="Straight Arrow Connector 2915"/>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17" name="Straight Arrow Connector 2916"/>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18" name="Straight Arrow Connector 2917"/>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19" name="Straight Arrow Connector 2918"/>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20" name="Straight Arrow Connector 2919"/>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21" name="Oval 2920"/>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2" name="Oval 2921"/>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3" name="Oval 2922"/>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4" name="Oval 2923"/>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5" name="Oval 2924"/>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6" name="Oval 2925"/>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7" name="Oval 2926"/>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 name="Oval 2927"/>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6" name="Group 228"/>
                <p:cNvGrpSpPr/>
                <p:nvPr/>
              </p:nvGrpSpPr>
              <p:grpSpPr>
                <a:xfrm>
                  <a:off x="1855775" y="2437825"/>
                  <a:ext cx="653455" cy="719684"/>
                  <a:chOff x="2547870" y="4271429"/>
                  <a:chExt cx="653455" cy="719684"/>
                </a:xfrm>
              </p:grpSpPr>
              <p:cxnSp>
                <p:nvCxnSpPr>
                  <p:cNvPr id="2897" name="Straight Arrow Connector 2896"/>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98" name="Straight Arrow Connector 2897"/>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99" name="Straight Arrow Connector 2898"/>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00" name="Straight Arrow Connector 2899"/>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01" name="Straight Arrow Connector 2900"/>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02" name="Straight Arrow Connector 2901"/>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03" name="Straight Arrow Connector 2902"/>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04" name="Straight Arrow Connector 2903"/>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05" name="Oval 2904"/>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6" name="Oval 2905"/>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7" name="Oval 2906"/>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8" name="Oval 2907"/>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9" name="Oval 2908"/>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0" name="Oval 2909"/>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1" name="Oval 2910"/>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2" name="Oval 2911"/>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7" name="Group 245"/>
                <p:cNvGrpSpPr/>
                <p:nvPr/>
              </p:nvGrpSpPr>
              <p:grpSpPr>
                <a:xfrm rot="10800000">
                  <a:off x="1116635" y="2502595"/>
                  <a:ext cx="653455" cy="719684"/>
                  <a:chOff x="2547870" y="4271429"/>
                  <a:chExt cx="653455" cy="719684"/>
                </a:xfrm>
              </p:grpSpPr>
              <p:cxnSp>
                <p:nvCxnSpPr>
                  <p:cNvPr id="2881" name="Straight Arrow Connector 2880"/>
                  <p:cNvCxnSpPr/>
                  <p:nvPr/>
                </p:nvCxnSpPr>
                <p:spPr>
                  <a:xfrm rot="16200000" flipH="1">
                    <a:off x="2832510" y="4706666"/>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82" name="Straight Arrow Connector 2881"/>
                  <p:cNvCxnSpPr/>
                  <p:nvPr/>
                </p:nvCxnSpPr>
                <p:spPr>
                  <a:xfrm rot="10800000" flipV="1">
                    <a:off x="2703449" y="4666803"/>
                    <a:ext cx="103833" cy="2709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83" name="Straight Arrow Connector 2882"/>
                  <p:cNvCxnSpPr/>
                  <p:nvPr/>
                </p:nvCxnSpPr>
                <p:spPr>
                  <a:xfrm>
                    <a:off x="2843023" y="4651096"/>
                    <a:ext cx="265936" cy="1631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84" name="Straight Arrow Connector 2883"/>
                  <p:cNvCxnSpPr/>
                  <p:nvPr/>
                </p:nvCxnSpPr>
                <p:spPr>
                  <a:xfrm rot="16200000" flipV="1">
                    <a:off x="2829100" y="4390684"/>
                    <a:ext cx="358718" cy="2124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85" name="Straight Arrow Connector 2884"/>
                  <p:cNvCxnSpPr/>
                  <p:nvPr/>
                </p:nvCxnSpPr>
                <p:spPr>
                  <a:xfrm rot="10800000" flipV="1">
                    <a:off x="2600077" y="4335693"/>
                    <a:ext cx="277401" cy="22040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86" name="Straight Arrow Connector 2885"/>
                  <p:cNvCxnSpPr/>
                  <p:nvPr/>
                </p:nvCxnSpPr>
                <p:spPr>
                  <a:xfrm>
                    <a:off x="2918560" y="4305215"/>
                    <a:ext cx="261962" cy="123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87" name="Straight Arrow Connector 2886"/>
                  <p:cNvCxnSpPr/>
                  <p:nvPr/>
                </p:nvCxnSpPr>
                <p:spPr>
                  <a:xfrm rot="5400000">
                    <a:off x="3000962" y="4478149"/>
                    <a:ext cx="329074" cy="335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88" name="Straight Arrow Connector 2887"/>
                  <p:cNvCxnSpPr/>
                  <p:nvPr/>
                </p:nvCxnSpPr>
                <p:spPr>
                  <a:xfrm rot="10800000">
                    <a:off x="2614654" y="4300334"/>
                    <a:ext cx="264188" cy="166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89" name="Oval 2888"/>
                  <p:cNvSpPr/>
                  <p:nvPr/>
                </p:nvSpPr>
                <p:spPr>
                  <a:xfrm>
                    <a:off x="3153660" y="428666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0" name="Oval 2889"/>
                  <p:cNvSpPr/>
                  <p:nvPr/>
                </p:nvSpPr>
                <p:spPr>
                  <a:xfrm>
                    <a:off x="2867910" y="42790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1" name="Oval 2890"/>
                  <p:cNvSpPr/>
                  <p:nvPr/>
                </p:nvSpPr>
                <p:spPr>
                  <a:xfrm>
                    <a:off x="2803140" y="462194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2" name="Oval 2891"/>
                  <p:cNvSpPr/>
                  <p:nvPr/>
                </p:nvSpPr>
                <p:spPr>
                  <a:xfrm>
                    <a:off x="2559300" y="427142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3" name="Oval 2892"/>
                  <p:cNvSpPr/>
                  <p:nvPr/>
                </p:nvSpPr>
                <p:spPr>
                  <a:xfrm>
                    <a:off x="3109886" y="4648200"/>
                    <a:ext cx="45719" cy="72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4" name="Oval 2893"/>
                  <p:cNvSpPr/>
                  <p:nvPr/>
                </p:nvSpPr>
                <p:spPr>
                  <a:xfrm>
                    <a:off x="2547870" y="454955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5" name="Oval 2894"/>
                  <p:cNvSpPr/>
                  <p:nvPr/>
                </p:nvSpPr>
                <p:spPr>
                  <a:xfrm>
                    <a:off x="2993640" y="486578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6" name="Oval 2895"/>
                  <p:cNvSpPr/>
                  <p:nvPr/>
                </p:nvSpPr>
                <p:spPr>
                  <a:xfrm>
                    <a:off x="2677410" y="4922939"/>
                    <a:ext cx="47665" cy="68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2" name="Group 210"/>
              <p:cNvGrpSpPr/>
              <p:nvPr/>
            </p:nvGrpSpPr>
            <p:grpSpPr>
              <a:xfrm>
                <a:off x="922665" y="2145036"/>
                <a:ext cx="1005196" cy="735332"/>
                <a:chOff x="408315" y="3386379"/>
                <a:chExt cx="1531685" cy="1171155"/>
              </a:xfrm>
            </p:grpSpPr>
            <p:grpSp>
              <p:nvGrpSpPr>
                <p:cNvPr id="1173" name="Group 491"/>
                <p:cNvGrpSpPr/>
                <p:nvPr/>
              </p:nvGrpSpPr>
              <p:grpSpPr>
                <a:xfrm>
                  <a:off x="870875" y="3940185"/>
                  <a:ext cx="596685" cy="617349"/>
                  <a:chOff x="1046135" y="4458345"/>
                  <a:chExt cx="596685" cy="617349"/>
                </a:xfrm>
              </p:grpSpPr>
              <p:cxnSp>
                <p:nvCxnSpPr>
                  <p:cNvPr id="2864" name="Straight Arrow Connector 2863"/>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65" name="Oval 2864"/>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6" name="Oval 2865"/>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 name="Oval 2866"/>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 name="Oval 2867"/>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 name="Oval 2868"/>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0" name="Straight Arrow Connector 2869"/>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1" name="Straight Arrow Connector 2870"/>
                  <p:cNvCxnSpPr>
                    <a:endCxn id="2874"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2" name="Straight Arrow Connector 2871"/>
                  <p:cNvCxnSpPr>
                    <a:endCxn id="2873"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73" name="Oval 2872"/>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4" name="Oval 2873"/>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5" name="Straight Arrow Connector 2874"/>
                  <p:cNvCxnSpPr>
                    <a:endCxn id="2868"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6" name="Straight Arrow Connector 2875"/>
                  <p:cNvCxnSpPr>
                    <a:endCxn id="2869"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174" name="Group 168"/>
                <p:cNvGrpSpPr/>
                <p:nvPr/>
              </p:nvGrpSpPr>
              <p:grpSpPr>
                <a:xfrm>
                  <a:off x="408315" y="3608198"/>
                  <a:ext cx="596685" cy="617349"/>
                  <a:chOff x="1046135" y="4458345"/>
                  <a:chExt cx="596685" cy="617349"/>
                </a:xfrm>
              </p:grpSpPr>
              <p:cxnSp>
                <p:nvCxnSpPr>
                  <p:cNvPr id="2851" name="Straight Arrow Connector 2850"/>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52" name="Oval 2851"/>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3" name="Oval 2852"/>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4" name="Oval 2853"/>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5" name="Oval 2854"/>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6" name="Oval 2855"/>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57" name="Straight Arrow Connector 2856"/>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58" name="Straight Arrow Connector 2857"/>
                  <p:cNvCxnSpPr>
                    <a:endCxn id="2861"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59" name="Straight Arrow Connector 2858"/>
                  <p:cNvCxnSpPr>
                    <a:endCxn id="2860"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60" name="Oval 2859"/>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1" name="Oval 2860"/>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2" name="Straight Arrow Connector 2861"/>
                  <p:cNvCxnSpPr>
                    <a:endCxn id="2855"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63" name="Straight Arrow Connector 2862"/>
                  <p:cNvCxnSpPr>
                    <a:endCxn id="2856"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175" name="Group 182"/>
                <p:cNvGrpSpPr/>
                <p:nvPr/>
              </p:nvGrpSpPr>
              <p:grpSpPr>
                <a:xfrm>
                  <a:off x="880819" y="3386379"/>
                  <a:ext cx="596685" cy="617349"/>
                  <a:chOff x="1046135" y="4458345"/>
                  <a:chExt cx="596685" cy="617349"/>
                </a:xfrm>
              </p:grpSpPr>
              <p:cxnSp>
                <p:nvCxnSpPr>
                  <p:cNvPr id="2838" name="Straight Arrow Connector 2837"/>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39" name="Oval 2838"/>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0" name="Oval 2839"/>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1" name="Oval 2840"/>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2" name="Oval 2841"/>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3" name="Oval 2842"/>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4" name="Straight Arrow Connector 2843"/>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45" name="Straight Arrow Connector 2844"/>
                  <p:cNvCxnSpPr>
                    <a:endCxn id="2848"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46" name="Straight Arrow Connector 2845"/>
                  <p:cNvCxnSpPr>
                    <a:endCxn id="2847"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47" name="Oval 2846"/>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8" name="Oval 2847"/>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9" name="Straight Arrow Connector 2848"/>
                  <p:cNvCxnSpPr>
                    <a:endCxn id="2842"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50" name="Straight Arrow Connector 2849"/>
                  <p:cNvCxnSpPr>
                    <a:endCxn id="2843"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220" name="Group 196"/>
                <p:cNvGrpSpPr/>
                <p:nvPr/>
              </p:nvGrpSpPr>
              <p:grpSpPr>
                <a:xfrm>
                  <a:off x="1343315" y="3719205"/>
                  <a:ext cx="596685" cy="617349"/>
                  <a:chOff x="1046135" y="4458345"/>
                  <a:chExt cx="596685" cy="617349"/>
                </a:xfrm>
              </p:grpSpPr>
              <p:cxnSp>
                <p:nvCxnSpPr>
                  <p:cNvPr id="2825" name="Straight Arrow Connector 2824"/>
                  <p:cNvCxnSpPr/>
                  <p:nvPr/>
                </p:nvCxnSpPr>
                <p:spPr>
                  <a:xfrm rot="16200000" flipH="1">
                    <a:off x="1145508" y="4570169"/>
                    <a:ext cx="193159" cy="1588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26" name="Oval 2825"/>
                  <p:cNvSpPr/>
                  <p:nvPr/>
                </p:nvSpPr>
                <p:spPr>
                  <a:xfrm>
                    <a:off x="1120279" y="44962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7" name="Oval 2826"/>
                  <p:cNvSpPr/>
                  <p:nvPr/>
                </p:nvSpPr>
                <p:spPr>
                  <a:xfrm>
                    <a:off x="1309170" y="472725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8" name="Oval 2827"/>
                  <p:cNvSpPr/>
                  <p:nvPr/>
                </p:nvSpPr>
                <p:spPr>
                  <a:xfrm>
                    <a:off x="1498062" y="4589011"/>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9" name="Oval 2828"/>
                  <p:cNvSpPr/>
                  <p:nvPr/>
                </p:nvSpPr>
                <p:spPr>
                  <a:xfrm>
                    <a:off x="1046135" y="4797319"/>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0" name="Oval 2829"/>
                  <p:cNvSpPr/>
                  <p:nvPr/>
                </p:nvSpPr>
                <p:spPr>
                  <a:xfrm>
                    <a:off x="1595155" y="4801106"/>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31" name="Straight Arrow Connector 2830"/>
                  <p:cNvCxnSpPr/>
                  <p:nvPr/>
                </p:nvCxnSpPr>
                <p:spPr>
                  <a:xfrm flipV="1">
                    <a:off x="1351538" y="4626885"/>
                    <a:ext cx="155350" cy="14013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32" name="Straight Arrow Connector 2831"/>
                  <p:cNvCxnSpPr>
                    <a:endCxn id="2835" idx="1"/>
                  </p:cNvCxnSpPr>
                  <p:nvPr/>
                </p:nvCxnSpPr>
                <p:spPr>
                  <a:xfrm>
                    <a:off x="1084972" y="4861705"/>
                    <a:ext cx="232945" cy="15579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33" name="Straight Arrow Connector 2832"/>
                  <p:cNvCxnSpPr>
                    <a:endCxn id="2834" idx="5"/>
                  </p:cNvCxnSpPr>
                  <p:nvPr/>
                </p:nvCxnSpPr>
                <p:spPr>
                  <a:xfrm rot="10800000">
                    <a:off x="1374570" y="4516535"/>
                    <a:ext cx="137615" cy="705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34" name="Oval 2833"/>
                  <p:cNvSpPr/>
                  <p:nvPr/>
                </p:nvSpPr>
                <p:spPr>
                  <a:xfrm>
                    <a:off x="1333885" y="4458345"/>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5" name="Oval 2834"/>
                  <p:cNvSpPr/>
                  <p:nvPr/>
                </p:nvSpPr>
                <p:spPr>
                  <a:xfrm>
                    <a:off x="1310936" y="5007520"/>
                    <a:ext cx="47665" cy="68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36" name="Straight Arrow Connector 2835"/>
                  <p:cNvCxnSpPr>
                    <a:endCxn id="2829" idx="6"/>
                  </p:cNvCxnSpPr>
                  <p:nvPr/>
                </p:nvCxnSpPr>
                <p:spPr>
                  <a:xfrm rot="10800000" flipV="1">
                    <a:off x="1093800" y="4789745"/>
                    <a:ext cx="220667" cy="4166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37" name="Straight Arrow Connector 2836"/>
                  <p:cNvCxnSpPr>
                    <a:endCxn id="2830" idx="3"/>
                  </p:cNvCxnSpPr>
                  <p:nvPr/>
                </p:nvCxnSpPr>
                <p:spPr>
                  <a:xfrm flipV="1">
                    <a:off x="1365662" y="4859296"/>
                    <a:ext cx="236474" cy="172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grpSp>
      </p:grpSp>
      <p:sp>
        <p:nvSpPr>
          <p:cNvPr id="3402" name="TextBox 3401"/>
          <p:cNvSpPr txBox="1"/>
          <p:nvPr/>
        </p:nvSpPr>
        <p:spPr>
          <a:xfrm>
            <a:off x="6088251" y="5111858"/>
            <a:ext cx="1099981" cy="307777"/>
          </a:xfrm>
          <a:prstGeom prst="rect">
            <a:avLst/>
          </a:prstGeom>
          <a:noFill/>
        </p:spPr>
        <p:txBody>
          <a:bodyPr wrap="none" rtlCol="0">
            <a:spAutoFit/>
          </a:bodyPr>
          <a:lstStyle/>
          <a:p>
            <a:r>
              <a:rPr lang="en-US" dirty="0" smtClean="0">
                <a:solidFill>
                  <a:schemeClr val="accent5"/>
                </a:solidFill>
              </a:rPr>
              <a:t>Company 4</a:t>
            </a:r>
            <a:endParaRPr lang="en-US" dirty="0">
              <a:solidFill>
                <a:schemeClr val="accent5"/>
              </a:solidFill>
            </a:endParaRPr>
          </a:p>
        </p:txBody>
      </p:sp>
      <p:sp>
        <p:nvSpPr>
          <p:cNvPr id="3403" name="TextBox 3402"/>
          <p:cNvSpPr txBox="1"/>
          <p:nvPr/>
        </p:nvSpPr>
        <p:spPr>
          <a:xfrm>
            <a:off x="3295973" y="6248400"/>
            <a:ext cx="1099981" cy="307777"/>
          </a:xfrm>
          <a:prstGeom prst="rect">
            <a:avLst/>
          </a:prstGeom>
          <a:noFill/>
        </p:spPr>
        <p:txBody>
          <a:bodyPr wrap="none" rtlCol="0">
            <a:spAutoFit/>
          </a:bodyPr>
          <a:lstStyle/>
          <a:p>
            <a:r>
              <a:rPr lang="en-US" dirty="0" smtClean="0">
                <a:solidFill>
                  <a:schemeClr val="accent5"/>
                </a:solidFill>
              </a:rPr>
              <a:t>Company 3</a:t>
            </a:r>
            <a:endParaRPr lang="en-US" dirty="0">
              <a:solidFill>
                <a:schemeClr val="accent5"/>
              </a:solidFill>
            </a:endParaRPr>
          </a:p>
        </p:txBody>
      </p:sp>
      <p:sp>
        <p:nvSpPr>
          <p:cNvPr id="3404" name="TextBox 3403"/>
          <p:cNvSpPr txBox="1"/>
          <p:nvPr/>
        </p:nvSpPr>
        <p:spPr>
          <a:xfrm>
            <a:off x="774916" y="4943959"/>
            <a:ext cx="1099981" cy="307777"/>
          </a:xfrm>
          <a:prstGeom prst="rect">
            <a:avLst/>
          </a:prstGeom>
          <a:noFill/>
        </p:spPr>
        <p:txBody>
          <a:bodyPr wrap="none" rtlCol="0">
            <a:spAutoFit/>
          </a:bodyPr>
          <a:lstStyle/>
          <a:p>
            <a:r>
              <a:rPr lang="en-US" dirty="0" smtClean="0">
                <a:solidFill>
                  <a:schemeClr val="accent5"/>
                </a:solidFill>
              </a:rPr>
              <a:t>Company 2</a:t>
            </a:r>
            <a:endParaRPr lang="en-US" dirty="0">
              <a:solidFill>
                <a:schemeClr val="accent5"/>
              </a:solidFill>
            </a:endParaRPr>
          </a:p>
        </p:txBody>
      </p:sp>
      <p:sp>
        <p:nvSpPr>
          <p:cNvPr id="3405" name="TextBox 3404"/>
          <p:cNvSpPr txBox="1"/>
          <p:nvPr/>
        </p:nvSpPr>
        <p:spPr>
          <a:xfrm>
            <a:off x="710340" y="2678624"/>
            <a:ext cx="1099981" cy="307777"/>
          </a:xfrm>
          <a:prstGeom prst="rect">
            <a:avLst/>
          </a:prstGeom>
          <a:noFill/>
        </p:spPr>
        <p:txBody>
          <a:bodyPr wrap="none" rtlCol="0">
            <a:spAutoFit/>
          </a:bodyPr>
          <a:lstStyle/>
          <a:p>
            <a:r>
              <a:rPr lang="en-US" dirty="0" smtClean="0">
                <a:solidFill>
                  <a:schemeClr val="accent5"/>
                </a:solidFill>
              </a:rPr>
              <a:t>Company 1</a:t>
            </a:r>
            <a:endParaRPr lang="en-US" dirty="0">
              <a:solidFill>
                <a:schemeClr val="accent5"/>
              </a:solidFill>
            </a:endParaRPr>
          </a:p>
        </p:txBody>
      </p:sp>
      <p:sp>
        <p:nvSpPr>
          <p:cNvPr id="3406" name="6-Point Star 3405"/>
          <p:cNvSpPr/>
          <p:nvPr/>
        </p:nvSpPr>
        <p:spPr>
          <a:xfrm rot="214244">
            <a:off x="3217043" y="2776802"/>
            <a:ext cx="1530375" cy="1626722"/>
          </a:xfrm>
          <a:prstGeom prst="star6">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p>
          <a:p>
            <a:pPr algn="ctr"/>
            <a:r>
              <a:rPr lang="en-US" dirty="0" smtClean="0"/>
              <a:t>Exchange (Mashup)</a:t>
            </a:r>
            <a:endParaRPr lang="en-US" dirty="0"/>
          </a:p>
        </p:txBody>
      </p:sp>
      <p:grpSp>
        <p:nvGrpSpPr>
          <p:cNvPr id="1221" name="Group 3407"/>
          <p:cNvGrpSpPr/>
          <p:nvPr/>
        </p:nvGrpSpPr>
        <p:grpSpPr>
          <a:xfrm rot="13530318">
            <a:off x="2872448" y="2781946"/>
            <a:ext cx="289208" cy="350346"/>
            <a:chOff x="4936305" y="2878825"/>
            <a:chExt cx="976883" cy="418781"/>
          </a:xfrm>
        </p:grpSpPr>
        <p:sp>
          <p:nvSpPr>
            <p:cNvPr id="3409" name="Down Arrow 3408"/>
            <p:cNvSpPr/>
            <p:nvPr/>
          </p:nvSpPr>
          <p:spPr>
            <a:xfrm rot="4331295">
              <a:off x="5279477" y="2535653"/>
              <a:ext cx="135172" cy="82151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10" name="Down Arrow 3409"/>
            <p:cNvSpPr/>
            <p:nvPr/>
          </p:nvSpPr>
          <p:spPr>
            <a:xfrm rot="15139565">
              <a:off x="5417392" y="2801810"/>
              <a:ext cx="135172" cy="85642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222" name="Group 3410"/>
          <p:cNvGrpSpPr/>
          <p:nvPr/>
        </p:nvGrpSpPr>
        <p:grpSpPr>
          <a:xfrm rot="11728184">
            <a:off x="2916359" y="3724760"/>
            <a:ext cx="289208" cy="350346"/>
            <a:chOff x="4936305" y="2878825"/>
            <a:chExt cx="976883" cy="418781"/>
          </a:xfrm>
        </p:grpSpPr>
        <p:sp>
          <p:nvSpPr>
            <p:cNvPr id="3412" name="Down Arrow 3411"/>
            <p:cNvSpPr/>
            <p:nvPr/>
          </p:nvSpPr>
          <p:spPr>
            <a:xfrm rot="4331295">
              <a:off x="5279477" y="2535653"/>
              <a:ext cx="135172" cy="82151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13" name="Down Arrow 3412"/>
            <p:cNvSpPr/>
            <p:nvPr/>
          </p:nvSpPr>
          <p:spPr>
            <a:xfrm rot="15139565">
              <a:off x="5417392" y="2801810"/>
              <a:ext cx="135172" cy="85642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223" name="Group 3413"/>
          <p:cNvGrpSpPr/>
          <p:nvPr/>
        </p:nvGrpSpPr>
        <p:grpSpPr>
          <a:xfrm rot="6402668">
            <a:off x="3737770" y="4282699"/>
            <a:ext cx="289208" cy="350346"/>
            <a:chOff x="4936305" y="2878825"/>
            <a:chExt cx="976883" cy="418781"/>
          </a:xfrm>
        </p:grpSpPr>
        <p:sp>
          <p:nvSpPr>
            <p:cNvPr id="3415" name="Down Arrow 3414"/>
            <p:cNvSpPr/>
            <p:nvPr/>
          </p:nvSpPr>
          <p:spPr>
            <a:xfrm rot="4331295">
              <a:off x="5279477" y="2535653"/>
              <a:ext cx="135172" cy="82151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16" name="Down Arrow 3415"/>
            <p:cNvSpPr/>
            <p:nvPr/>
          </p:nvSpPr>
          <p:spPr>
            <a:xfrm rot="15139565">
              <a:off x="5417392" y="2801810"/>
              <a:ext cx="135172" cy="85642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276" name="Group 3416"/>
          <p:cNvGrpSpPr/>
          <p:nvPr/>
        </p:nvGrpSpPr>
        <p:grpSpPr>
          <a:xfrm rot="2696644">
            <a:off x="4579844" y="3846163"/>
            <a:ext cx="289208" cy="350346"/>
            <a:chOff x="4936305" y="2878825"/>
            <a:chExt cx="976883" cy="418781"/>
          </a:xfrm>
        </p:grpSpPr>
        <p:sp>
          <p:nvSpPr>
            <p:cNvPr id="3418" name="Down Arrow 3417"/>
            <p:cNvSpPr/>
            <p:nvPr/>
          </p:nvSpPr>
          <p:spPr>
            <a:xfrm rot="4331295">
              <a:off x="5279477" y="2535653"/>
              <a:ext cx="135172" cy="82151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19" name="Down Arrow 3418"/>
            <p:cNvSpPr/>
            <p:nvPr/>
          </p:nvSpPr>
          <p:spPr>
            <a:xfrm rot="15139565">
              <a:off x="5417392" y="2801810"/>
              <a:ext cx="135172" cy="85642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277" name="Group 3419"/>
          <p:cNvGrpSpPr/>
          <p:nvPr/>
        </p:nvGrpSpPr>
        <p:grpSpPr>
          <a:xfrm rot="6370130">
            <a:off x="3841092" y="2549471"/>
            <a:ext cx="289208" cy="350346"/>
            <a:chOff x="4936305" y="2878825"/>
            <a:chExt cx="976883" cy="418781"/>
          </a:xfrm>
        </p:grpSpPr>
        <p:sp>
          <p:nvSpPr>
            <p:cNvPr id="3421" name="Down Arrow 3420"/>
            <p:cNvSpPr/>
            <p:nvPr/>
          </p:nvSpPr>
          <p:spPr>
            <a:xfrm rot="4331295">
              <a:off x="5279477" y="2535653"/>
              <a:ext cx="135172" cy="82151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22" name="Down Arrow 3421"/>
            <p:cNvSpPr/>
            <p:nvPr/>
          </p:nvSpPr>
          <p:spPr>
            <a:xfrm rot="15139565">
              <a:off x="5417392" y="2801810"/>
              <a:ext cx="135172" cy="85642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3423" name="TextBox 3422"/>
          <p:cNvSpPr txBox="1"/>
          <p:nvPr/>
        </p:nvSpPr>
        <p:spPr>
          <a:xfrm>
            <a:off x="402956" y="891153"/>
            <a:ext cx="2417736" cy="615553"/>
          </a:xfrm>
          <a:prstGeom prst="rect">
            <a:avLst/>
          </a:prstGeom>
          <a:noFill/>
        </p:spPr>
        <p:txBody>
          <a:bodyPr wrap="square" rtlCol="0">
            <a:spAutoFit/>
          </a:bodyPr>
          <a:lstStyle/>
          <a:p>
            <a:r>
              <a:rPr lang="en-US" u="sng" dirty="0" smtClean="0">
                <a:solidFill>
                  <a:schemeClr val="bg1"/>
                </a:solidFill>
              </a:rPr>
              <a:t>Demand Side</a:t>
            </a:r>
          </a:p>
          <a:p>
            <a:pPr>
              <a:buFontTx/>
              <a:buChar char="-"/>
            </a:pPr>
            <a:r>
              <a:rPr lang="en-US" sz="1000" dirty="0" smtClean="0">
                <a:solidFill>
                  <a:schemeClr val="bg1"/>
                </a:solidFill>
              </a:rPr>
              <a:t>Gain access to all of the data </a:t>
            </a:r>
          </a:p>
          <a:p>
            <a:r>
              <a:rPr lang="en-US" sz="1000" dirty="0" smtClean="0">
                <a:solidFill>
                  <a:schemeClr val="bg1"/>
                </a:solidFill>
              </a:rPr>
              <a:t>you need to make decisions</a:t>
            </a:r>
            <a:endParaRPr lang="en-US" sz="1000" dirty="0">
              <a:solidFill>
                <a:schemeClr val="bg1"/>
              </a:solidFill>
            </a:endParaRPr>
          </a:p>
        </p:txBody>
      </p:sp>
      <p:sp>
        <p:nvSpPr>
          <p:cNvPr id="3424" name="TextBox 3423"/>
          <p:cNvSpPr txBox="1"/>
          <p:nvPr/>
        </p:nvSpPr>
        <p:spPr>
          <a:xfrm>
            <a:off x="6297478" y="5793783"/>
            <a:ext cx="2417736" cy="615553"/>
          </a:xfrm>
          <a:prstGeom prst="rect">
            <a:avLst/>
          </a:prstGeom>
          <a:noFill/>
        </p:spPr>
        <p:txBody>
          <a:bodyPr wrap="square" rtlCol="0">
            <a:spAutoFit/>
          </a:bodyPr>
          <a:lstStyle/>
          <a:p>
            <a:r>
              <a:rPr lang="en-US" u="sng" dirty="0" smtClean="0">
                <a:solidFill>
                  <a:schemeClr val="bg1"/>
                </a:solidFill>
              </a:rPr>
              <a:t>Supply Side</a:t>
            </a:r>
          </a:p>
          <a:p>
            <a:r>
              <a:rPr lang="en-US" sz="1000" dirty="0" smtClean="0">
                <a:solidFill>
                  <a:schemeClr val="bg1"/>
                </a:solidFill>
              </a:rPr>
              <a:t>- Share more of your internal data with partners, suppliers and the public</a:t>
            </a:r>
            <a:endParaRPr lang="en-US" sz="1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4000"/>
            <a:ext cx="8387256" cy="4572000"/>
          </a:xfrm>
        </p:spPr>
        <p:txBody>
          <a:bodyPr/>
          <a:lstStyle/>
          <a:p>
            <a:endParaRPr lang="en-US" dirty="0" smtClean="0"/>
          </a:p>
          <a:p>
            <a:pPr marL="457200" indent="-457200">
              <a:spcBef>
                <a:spcPct val="20000"/>
              </a:spcBef>
              <a:buClr>
                <a:schemeClr val="bg1"/>
              </a:buClr>
              <a:buSzPct val="100000"/>
              <a:buFont typeface="Wingdings" pitchFamily="2" charset="2"/>
              <a:buChar char="v"/>
            </a:pPr>
            <a:r>
              <a:rPr lang="en-US" dirty="0" smtClean="0">
                <a:solidFill>
                  <a:schemeClr val="bg1"/>
                </a:solidFill>
              </a:rPr>
              <a:t>Data.gov – US Government’s effort to make public data more transparent and open</a:t>
            </a:r>
          </a:p>
          <a:p>
            <a:pPr marL="714376" lvl="1" indent="-347663">
              <a:spcBef>
                <a:spcPct val="20000"/>
              </a:spcBef>
              <a:buSzPct val="100000"/>
            </a:pPr>
            <a:r>
              <a:rPr lang="en-US" dirty="0" smtClean="0"/>
              <a:t>White House Directive</a:t>
            </a:r>
          </a:p>
          <a:p>
            <a:pPr marL="457200" indent="-457200">
              <a:spcBef>
                <a:spcPct val="20000"/>
              </a:spcBef>
              <a:buClr>
                <a:schemeClr val="bg1"/>
              </a:buClr>
              <a:buSzPct val="100000"/>
              <a:buFont typeface="Wingdings" pitchFamily="2" charset="2"/>
              <a:buChar char="v"/>
            </a:pPr>
            <a:endParaRPr lang="en-US" dirty="0" smtClean="0"/>
          </a:p>
          <a:p>
            <a:pPr marL="457200" indent="-457200">
              <a:spcBef>
                <a:spcPct val="20000"/>
              </a:spcBef>
              <a:buClr>
                <a:schemeClr val="bg1"/>
              </a:buClr>
              <a:buSzPct val="100000"/>
              <a:buFont typeface="Wingdings" pitchFamily="2" charset="2"/>
              <a:buChar char="v"/>
            </a:pPr>
            <a:r>
              <a:rPr lang="en-US" dirty="0" smtClean="0">
                <a:solidFill>
                  <a:schemeClr val="bg1"/>
                </a:solidFill>
              </a:rPr>
              <a:t>Data.gov.uk – UK Government’s effort to make its public data more transparent and open</a:t>
            </a:r>
          </a:p>
          <a:p>
            <a:pPr marL="714376" lvl="1" indent="-347663">
              <a:spcBef>
                <a:spcPct val="20000"/>
              </a:spcBef>
              <a:buSzPct val="100000"/>
            </a:pPr>
            <a:r>
              <a:rPr lang="en-US" dirty="0" smtClean="0"/>
              <a:t>Openpsi.org</a:t>
            </a:r>
          </a:p>
          <a:p>
            <a:pPr marL="457200" indent="-457200">
              <a:spcBef>
                <a:spcPct val="20000"/>
              </a:spcBef>
              <a:buClr>
                <a:schemeClr val="bg1"/>
              </a:buClr>
              <a:buSzPct val="100000"/>
              <a:buFont typeface="Wingdings" pitchFamily="2" charset="2"/>
              <a:buChar char="v"/>
            </a:pPr>
            <a:endParaRPr lang="en-US" dirty="0" smtClean="0"/>
          </a:p>
          <a:p>
            <a:pPr marL="457200" indent="-457200">
              <a:spcBef>
                <a:spcPct val="20000"/>
              </a:spcBef>
              <a:buClr>
                <a:schemeClr val="bg1"/>
              </a:buClr>
              <a:buSzPct val="100000"/>
              <a:buFont typeface="Wingdings" pitchFamily="2" charset="2"/>
              <a:buChar char="v"/>
            </a:pPr>
            <a:r>
              <a:rPr lang="en-US" dirty="0" smtClean="0"/>
              <a:t>Office of the Secretary of Defense</a:t>
            </a:r>
          </a:p>
          <a:p>
            <a:pPr marL="457200" indent="-457200">
              <a:spcBef>
                <a:spcPct val="20000"/>
              </a:spcBef>
              <a:buClr>
                <a:schemeClr val="bg1"/>
              </a:buClr>
              <a:buSzPct val="100000"/>
              <a:buFont typeface="Wingdings" pitchFamily="2" charset="2"/>
              <a:buChar char="v"/>
            </a:pPr>
            <a:endParaRPr lang="en-US" dirty="0" smtClean="0"/>
          </a:p>
          <a:p>
            <a:pPr marL="457200" indent="-457200">
              <a:spcBef>
                <a:spcPct val="20000"/>
              </a:spcBef>
              <a:buClr>
                <a:schemeClr val="bg1"/>
              </a:buClr>
              <a:buSzPct val="100000"/>
              <a:buFont typeface="Wingdings" pitchFamily="2" charset="2"/>
              <a:buChar char="v"/>
            </a:pPr>
            <a:r>
              <a:rPr lang="en-US" dirty="0" smtClean="0"/>
              <a:t>Fortune 500 companies</a:t>
            </a:r>
          </a:p>
          <a:p>
            <a:pPr marL="457200" indent="-457200">
              <a:spcBef>
                <a:spcPct val="20000"/>
              </a:spcBef>
              <a:buClr>
                <a:schemeClr val="bg1"/>
              </a:buClr>
              <a:buSzPct val="100000"/>
              <a:buFont typeface="Wingdings" pitchFamily="2" charset="2"/>
              <a:buChar char="v"/>
            </a:pPr>
            <a:endParaRPr lang="en-US" dirty="0" smtClean="0"/>
          </a:p>
          <a:p>
            <a:pPr marL="457200" indent="-457200">
              <a:spcBef>
                <a:spcPct val="20000"/>
              </a:spcBef>
              <a:buClr>
                <a:schemeClr val="bg1"/>
              </a:buClr>
              <a:buSzPct val="100000"/>
              <a:buFont typeface="Wingdings" pitchFamily="2" charset="2"/>
              <a:buChar char="v"/>
            </a:pPr>
            <a:endParaRPr lang="en-US" dirty="0" smtClean="0"/>
          </a:p>
          <a:p>
            <a:pPr marL="457200" indent="-457200">
              <a:spcBef>
                <a:spcPct val="20000"/>
              </a:spcBef>
              <a:buClr>
                <a:schemeClr val="bg1"/>
              </a:buClr>
              <a:buSzPct val="100000"/>
              <a:buNone/>
            </a:pPr>
            <a:endParaRPr lang="en-US" dirty="0" smtClean="0"/>
          </a:p>
          <a:p>
            <a:pPr marL="347663" indent="-347663">
              <a:spcBef>
                <a:spcPct val="20000"/>
              </a:spcBef>
              <a:buClr>
                <a:schemeClr val="bg1">
                  <a:lumMod val="65000"/>
                  <a:lumOff val="35000"/>
                </a:schemeClr>
              </a:buClr>
              <a:buSzPct val="100000"/>
              <a:buFont typeface="Wingdings" pitchFamily="2" charset="2"/>
              <a:buChar char="v"/>
            </a:pPr>
            <a:endParaRPr lang="en-US" dirty="0" smtClean="0"/>
          </a:p>
          <a:p>
            <a:pPr marL="347663" indent="-347663">
              <a:spcBef>
                <a:spcPct val="20000"/>
              </a:spcBef>
              <a:buClr>
                <a:schemeClr val="bg1">
                  <a:lumMod val="65000"/>
                  <a:lumOff val="35000"/>
                </a:schemeClr>
              </a:buClr>
              <a:buSzPct val="100000"/>
              <a:buFont typeface="Wingdings" pitchFamily="2" charset="2"/>
              <a:buChar char="v"/>
            </a:pPr>
            <a:endParaRPr lang="en-US" dirty="0" smtClean="0"/>
          </a:p>
        </p:txBody>
      </p:sp>
      <p:sp>
        <p:nvSpPr>
          <p:cNvPr id="3" name="Title 2"/>
          <p:cNvSpPr>
            <a:spLocks noGrp="1"/>
          </p:cNvSpPr>
          <p:nvPr>
            <p:ph type="title"/>
          </p:nvPr>
        </p:nvSpPr>
        <p:spPr/>
        <p:txBody>
          <a:bodyPr/>
          <a:lstStyle/>
          <a:p>
            <a:r>
              <a:rPr lang="en-US" dirty="0" smtClean="0"/>
              <a:t>Web 3.0: Next Generation IT</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23</a:t>
            </a:fld>
            <a:r>
              <a:rPr lang="en-US" smtClean="0"/>
              <a:t> </a:t>
            </a:r>
            <a:endParaRPr lang="en-US"/>
          </a:p>
        </p:txBody>
      </p:sp>
      <p:sp>
        <p:nvSpPr>
          <p:cNvPr id="6" name="TextBox 5"/>
          <p:cNvSpPr txBox="1"/>
          <p:nvPr/>
        </p:nvSpPr>
        <p:spPr>
          <a:xfrm>
            <a:off x="3970020" y="1173480"/>
            <a:ext cx="184731" cy="307777"/>
          </a:xfrm>
          <a:prstGeom prst="rect">
            <a:avLst/>
          </a:prstGeom>
          <a:noFill/>
        </p:spPr>
        <p:txBody>
          <a:bodyPr wrap="none" rtlCol="0">
            <a:spAutoFit/>
          </a:bodyPr>
          <a:lstStyle/>
          <a:p>
            <a:endParaRPr lang="en-US" dirty="0"/>
          </a:p>
        </p:txBody>
      </p:sp>
      <p:sp>
        <p:nvSpPr>
          <p:cNvPr id="7" name="TextBox 6"/>
          <p:cNvSpPr txBox="1"/>
          <p:nvPr/>
        </p:nvSpPr>
        <p:spPr>
          <a:xfrm>
            <a:off x="0" y="914400"/>
            <a:ext cx="9144000" cy="523220"/>
          </a:xfrm>
          <a:prstGeom prst="rect">
            <a:avLst/>
          </a:prstGeom>
          <a:noFill/>
        </p:spPr>
        <p:txBody>
          <a:bodyPr wrap="square" rtlCol="0">
            <a:spAutoFit/>
          </a:bodyPr>
          <a:lstStyle/>
          <a:p>
            <a:pPr algn="ctr"/>
            <a:r>
              <a:rPr lang="en-US" sz="2800" b="1" u="sng" dirty="0" smtClean="0">
                <a:solidFill>
                  <a:srgbClr val="C00000"/>
                </a:solidFill>
              </a:rPr>
              <a:t>High Profile Use Cases</a:t>
            </a:r>
            <a:endParaRPr lang="en-US" sz="1600" b="1" u="sng" dirty="0">
              <a:solidFill>
                <a:srgbClr val="C00000"/>
              </a:solidFill>
            </a:endParaRPr>
          </a:p>
        </p:txBody>
      </p:sp>
      <p:sp>
        <p:nvSpPr>
          <p:cNvPr id="8" name="Footer Placeholder 3"/>
          <p:cNvSpPr>
            <a:spLocks noGrp="1"/>
          </p:cNvSpPr>
          <p:nvPr>
            <p:ph type="ftr" sz="quarter" idx="11"/>
          </p:nvPr>
        </p:nvSpPr>
        <p:spPr>
          <a:xfrm>
            <a:off x="2796099" y="6575227"/>
            <a:ext cx="3818187" cy="384175"/>
          </a:xfrm>
        </p:spPr>
        <p:txBody>
          <a:bodyPr/>
          <a:lstStyle/>
          <a:p>
            <a:pPr algn="l" fontAlgn="base">
              <a:spcBef>
                <a:spcPct val="0"/>
              </a:spcBef>
              <a:spcAft>
                <a:spcPct val="0"/>
              </a:spcAft>
              <a:defRPr/>
            </a:pPr>
            <a:r>
              <a:rPr lang="en-US" dirty="0" smtClean="0">
                <a:solidFill>
                  <a:schemeClr val="bg1"/>
                </a:solidFill>
              </a:rPr>
              <a:t>Cray Inc. Preliminary and Proprietary – Not for Public Disclosure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351520" cy="5021179"/>
          </a:xfrm>
        </p:spPr>
        <p:txBody>
          <a:bodyPr/>
          <a:lstStyle/>
          <a:p>
            <a:pPr marL="347663" indent="-347663">
              <a:spcBef>
                <a:spcPct val="20000"/>
              </a:spcBef>
              <a:buSzPct val="100000"/>
            </a:pPr>
            <a:r>
              <a:rPr lang="en-US" dirty="0" smtClean="0"/>
              <a:t>Gartner Identifies the Top 10 Strategic Technologies for 2010</a:t>
            </a:r>
          </a:p>
          <a:p>
            <a:pPr marL="630238" lvl="1" indent="-263525">
              <a:spcBef>
                <a:spcPct val="20000"/>
              </a:spcBef>
              <a:buSzPct val="100000"/>
            </a:pPr>
            <a:r>
              <a:rPr lang="en-US" sz="1200" b="1" i="1" u="sng" dirty="0" smtClean="0"/>
              <a:t>The top 10 strategic technologies for 2010 include:</a:t>
            </a:r>
            <a:r>
              <a:rPr lang="en-US" sz="1200" dirty="0" smtClean="0"/>
              <a:t/>
            </a:r>
            <a:br>
              <a:rPr lang="en-US" sz="1200" dirty="0" smtClean="0"/>
            </a:br>
            <a:r>
              <a:rPr lang="en-US" sz="1200" dirty="0" smtClean="0"/>
              <a:t/>
            </a:r>
            <a:br>
              <a:rPr lang="en-US" sz="1200" dirty="0" smtClean="0"/>
            </a:br>
            <a:r>
              <a:rPr lang="en-GB" sz="1200" b="1" u="sng" dirty="0" smtClean="0"/>
              <a:t>Advanced Analytics</a:t>
            </a:r>
            <a:r>
              <a:rPr lang="en-GB" sz="1200" dirty="0" smtClean="0"/>
              <a:t>. Optimization and simulation is using analytical tools and models to maximize business process and decision effectiveness by examining alternative outcomes and scenarios, before, during and after process implementation and execution. This can be viewed as a third step in supporting operational business decisions. Fixed rules and prepared policies gave way to more informed decisions powered by the right information delivered at the right time, whether through customer relationship management (CRM) or enterprise resource planning (ERP) or other applications. The new step is to provide simulation, prediction, optimization and other analytics, not simply information, to empower even more decision flexibility at the time and place of every business process action. The new step looks into the future, predicting what can or will happen.</a:t>
            </a:r>
          </a:p>
          <a:p>
            <a:pPr marL="630238" lvl="1" indent="-263525">
              <a:spcBef>
                <a:spcPct val="20000"/>
              </a:spcBef>
              <a:buSzPct val="100000"/>
            </a:pPr>
            <a:endParaRPr lang="en-US" sz="1200" dirty="0" smtClean="0"/>
          </a:p>
          <a:p>
            <a:pPr lvl="1"/>
            <a:r>
              <a:rPr lang="en-GB" sz="1200" b="1" u="sng" dirty="0" smtClean="0"/>
              <a:t>Social Computing</a:t>
            </a:r>
            <a:r>
              <a:rPr lang="en-GB" sz="1200" dirty="0" smtClean="0"/>
              <a:t>. Workers do not want two distinct environments to support their work – one for their own work products (whether personal or group) and another for accessing “external” information. Enterprises must focus both on use of social software and social media in the enterprise and participation and integration with externally facing enterprise-sponsored and public communities. Do not ignore the role of the social profile to bring communities together.</a:t>
            </a:r>
          </a:p>
          <a:p>
            <a:pPr lvl="1"/>
            <a:endParaRPr lang="en-US" sz="1200" dirty="0" smtClean="0"/>
          </a:p>
          <a:p>
            <a:pPr marL="347663" indent="-347663">
              <a:spcBef>
                <a:spcPct val="20000"/>
              </a:spcBef>
              <a:buSzPct val="100000"/>
            </a:pPr>
            <a:r>
              <a:rPr lang="en-US" dirty="0" smtClean="0"/>
              <a:t>IDC’s Top 10 predictions for 2010</a:t>
            </a:r>
          </a:p>
          <a:p>
            <a:pPr marL="630238" lvl="1" indent="-263525">
              <a:spcBef>
                <a:spcPct val="20000"/>
              </a:spcBef>
              <a:buSzPct val="100000"/>
            </a:pPr>
            <a:r>
              <a:rPr lang="en-GB" sz="1200" b="1" u="sng" dirty="0" smtClean="0"/>
              <a:t>Business Application Transformation</a:t>
            </a:r>
            <a:r>
              <a:rPr lang="en-GB" sz="1200" dirty="0" smtClean="0"/>
              <a:t>. Workers</a:t>
            </a:r>
            <a:r>
              <a:rPr lang="en-US" sz="1200" dirty="0" smtClean="0"/>
              <a:t>“Business applications will undergo a fundamental transformation – fusing business applications with social/collaboration software and analytics into a new generation of ‘</a:t>
            </a:r>
            <a:r>
              <a:rPr lang="en-US" sz="1200" dirty="0" err="1" smtClean="0"/>
              <a:t>socialytic</a:t>
            </a:r>
            <a:r>
              <a:rPr lang="en-US" sz="1200" dirty="0" smtClean="0"/>
              <a:t>’ apps, challenging current market leaders.”</a:t>
            </a:r>
          </a:p>
          <a:p>
            <a:pPr marL="347663" indent="-347663">
              <a:spcBef>
                <a:spcPct val="20000"/>
              </a:spcBef>
              <a:buSzPct val="100000"/>
            </a:pPr>
            <a:endParaRPr lang="en-US" dirty="0" smtClean="0"/>
          </a:p>
          <a:p>
            <a:pPr marL="347663" indent="-347663">
              <a:spcBef>
                <a:spcPct val="20000"/>
              </a:spcBef>
              <a:buSzPct val="100000"/>
            </a:pPr>
            <a:endParaRPr lang="en-US" dirty="0" smtClean="0"/>
          </a:p>
          <a:p>
            <a:pPr marL="347663" indent="-347663">
              <a:spcBef>
                <a:spcPct val="20000"/>
              </a:spcBef>
              <a:buSzPct val="100000"/>
            </a:pPr>
            <a:endParaRPr lang="en-US" dirty="0" smtClean="0"/>
          </a:p>
          <a:p>
            <a:pPr marL="714376" lvl="1" indent="-347663">
              <a:spcBef>
                <a:spcPct val="20000"/>
              </a:spcBef>
              <a:buSzPct val="100000"/>
            </a:pPr>
            <a:endParaRPr lang="en-US" dirty="0" smtClean="0"/>
          </a:p>
          <a:p>
            <a:pPr lvl="0">
              <a:buNone/>
            </a:pPr>
            <a:endParaRPr lang="en-US" dirty="0" smtClean="0"/>
          </a:p>
          <a:p>
            <a:pPr marL="347663" indent="-347663">
              <a:spcBef>
                <a:spcPct val="20000"/>
              </a:spcBef>
              <a:buClr>
                <a:schemeClr val="bg1">
                  <a:lumMod val="65000"/>
                  <a:lumOff val="35000"/>
                </a:schemeClr>
              </a:buClr>
              <a:buSzPct val="100000"/>
              <a:buFont typeface="Wingdings" pitchFamily="2" charset="2"/>
              <a:buChar char="v"/>
            </a:pPr>
            <a:endParaRPr lang="en-US" dirty="0" smtClean="0">
              <a:solidFill>
                <a:schemeClr val="bg1">
                  <a:lumMod val="65000"/>
                  <a:lumOff val="35000"/>
                </a:schemeClr>
              </a:solidFill>
            </a:endParaRPr>
          </a:p>
          <a:p>
            <a:pPr lvl="0">
              <a:buNone/>
            </a:pPr>
            <a:endParaRPr lang="en-US" dirty="0" smtClean="0"/>
          </a:p>
          <a:p>
            <a:pPr marL="714376" lvl="1" indent="-347663">
              <a:spcBef>
                <a:spcPct val="20000"/>
              </a:spcBef>
              <a:buClr>
                <a:srgbClr val="C00000"/>
              </a:buClr>
              <a:buSzPct val="100000"/>
              <a:buFont typeface="Wingdings" pitchFamily="2" charset="2"/>
              <a:buChar char="Ø"/>
            </a:pPr>
            <a:endParaRPr lang="en-US" dirty="0" smtClean="0"/>
          </a:p>
        </p:txBody>
      </p:sp>
      <p:sp>
        <p:nvSpPr>
          <p:cNvPr id="3" name="Title 2"/>
          <p:cNvSpPr>
            <a:spLocks noGrp="1"/>
          </p:cNvSpPr>
          <p:nvPr>
            <p:ph type="title"/>
          </p:nvPr>
        </p:nvSpPr>
        <p:spPr/>
        <p:txBody>
          <a:bodyPr/>
          <a:lstStyle/>
          <a:p>
            <a:r>
              <a:rPr lang="en-US" dirty="0" smtClean="0"/>
              <a:t>IT Prognosticators </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24</a:t>
            </a:fld>
            <a:r>
              <a:rPr lang="en-US" smtClean="0"/>
              <a:t> </a:t>
            </a:r>
            <a:endParaRPr lang="en-US"/>
          </a:p>
        </p:txBody>
      </p:sp>
      <p:sp>
        <p:nvSpPr>
          <p:cNvPr id="6" name="TextBox 5"/>
          <p:cNvSpPr txBox="1"/>
          <p:nvPr/>
        </p:nvSpPr>
        <p:spPr>
          <a:xfrm>
            <a:off x="3970020" y="1173480"/>
            <a:ext cx="184731" cy="307777"/>
          </a:xfrm>
          <a:prstGeom prst="rect">
            <a:avLst/>
          </a:prstGeom>
          <a:noFill/>
        </p:spPr>
        <p:txBody>
          <a:bodyPr wrap="none" rtlCol="0">
            <a:spAutoFit/>
          </a:bodyPr>
          <a:lstStyle/>
          <a:p>
            <a:endParaRPr lang="en-US" dirty="0"/>
          </a:p>
        </p:txBody>
      </p:sp>
      <p:sp>
        <p:nvSpPr>
          <p:cNvPr id="7" name="TextBox 6"/>
          <p:cNvSpPr txBox="1"/>
          <p:nvPr/>
        </p:nvSpPr>
        <p:spPr>
          <a:xfrm>
            <a:off x="0" y="914400"/>
            <a:ext cx="9144000" cy="523220"/>
          </a:xfrm>
          <a:prstGeom prst="rect">
            <a:avLst/>
          </a:prstGeom>
          <a:noFill/>
        </p:spPr>
        <p:txBody>
          <a:bodyPr wrap="square" rtlCol="0">
            <a:spAutoFit/>
          </a:bodyPr>
          <a:lstStyle/>
          <a:p>
            <a:pPr algn="ctr"/>
            <a:r>
              <a:rPr lang="en-US" sz="2800" b="1" u="sng" dirty="0" smtClean="0">
                <a:solidFill>
                  <a:srgbClr val="C00000"/>
                </a:solidFill>
              </a:rPr>
              <a:t>IT Trends</a:t>
            </a:r>
            <a:endParaRPr lang="en-US" sz="2800" b="1" u="sng"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4000"/>
            <a:ext cx="4099035" cy="4572000"/>
          </a:xfrm>
        </p:spPr>
        <p:txBody>
          <a:bodyPr/>
          <a:lstStyle/>
          <a:p>
            <a:endParaRPr lang="en-US" dirty="0" smtClean="0"/>
          </a:p>
          <a:p>
            <a:pPr marL="457200" indent="-457200">
              <a:spcBef>
                <a:spcPct val="20000"/>
              </a:spcBef>
              <a:buClr>
                <a:schemeClr val="bg1"/>
              </a:buClr>
              <a:buSzPct val="100000"/>
              <a:buFont typeface="Wingdings" pitchFamily="2" charset="2"/>
              <a:buChar char="v"/>
            </a:pPr>
            <a:r>
              <a:rPr lang="en-US" dirty="0" smtClean="0">
                <a:solidFill>
                  <a:schemeClr val="bg1"/>
                </a:solidFill>
              </a:rPr>
              <a:t>Data Warehousing</a:t>
            </a:r>
          </a:p>
          <a:p>
            <a:pPr marL="457200" indent="-457200">
              <a:spcBef>
                <a:spcPct val="20000"/>
              </a:spcBef>
              <a:buClr>
                <a:schemeClr val="bg1"/>
              </a:buClr>
              <a:buSzPct val="100000"/>
              <a:buFont typeface="Wingdings" pitchFamily="2" charset="2"/>
              <a:buChar char="v"/>
            </a:pPr>
            <a:endParaRPr lang="en-US" dirty="0" smtClean="0"/>
          </a:p>
          <a:p>
            <a:pPr marL="457200" indent="-457200">
              <a:spcBef>
                <a:spcPct val="20000"/>
              </a:spcBef>
              <a:buClr>
                <a:schemeClr val="bg1"/>
              </a:buClr>
              <a:buSzPct val="100000"/>
              <a:buFont typeface="Wingdings" pitchFamily="2" charset="2"/>
              <a:buChar char="v"/>
            </a:pPr>
            <a:r>
              <a:rPr lang="en-US" dirty="0" smtClean="0">
                <a:solidFill>
                  <a:schemeClr val="bg1"/>
                </a:solidFill>
              </a:rPr>
              <a:t>Database</a:t>
            </a:r>
          </a:p>
          <a:p>
            <a:pPr marL="457200" indent="-457200">
              <a:spcBef>
                <a:spcPct val="20000"/>
              </a:spcBef>
              <a:buClr>
                <a:schemeClr val="bg1"/>
              </a:buClr>
              <a:buSzPct val="100000"/>
              <a:buFont typeface="Wingdings" pitchFamily="2" charset="2"/>
              <a:buChar char="v"/>
            </a:pPr>
            <a:endParaRPr lang="en-US" dirty="0" smtClean="0"/>
          </a:p>
          <a:p>
            <a:pPr marL="457200" indent="-457200">
              <a:spcBef>
                <a:spcPct val="20000"/>
              </a:spcBef>
              <a:buClr>
                <a:schemeClr val="bg1"/>
              </a:buClr>
              <a:buSzPct val="100000"/>
              <a:buFont typeface="Wingdings" pitchFamily="2" charset="2"/>
              <a:buChar char="v"/>
            </a:pPr>
            <a:r>
              <a:rPr lang="en-US" dirty="0" smtClean="0"/>
              <a:t>Business Intelligence</a:t>
            </a:r>
            <a:endParaRPr lang="en-US" dirty="0" smtClean="0">
              <a:solidFill>
                <a:schemeClr val="bg1"/>
              </a:solidFill>
            </a:endParaRPr>
          </a:p>
          <a:p>
            <a:pPr marL="457200" indent="-457200">
              <a:spcBef>
                <a:spcPct val="20000"/>
              </a:spcBef>
              <a:buClr>
                <a:schemeClr val="bg1"/>
              </a:buClr>
              <a:buSzPct val="100000"/>
              <a:buFont typeface="Wingdings" pitchFamily="2" charset="2"/>
              <a:buChar char="v"/>
            </a:pPr>
            <a:endParaRPr lang="en-US" dirty="0" smtClean="0">
              <a:solidFill>
                <a:schemeClr val="bg1"/>
              </a:solidFill>
            </a:endParaRPr>
          </a:p>
          <a:p>
            <a:pPr marL="457200" indent="-457200">
              <a:spcBef>
                <a:spcPct val="20000"/>
              </a:spcBef>
              <a:buClr>
                <a:schemeClr val="bg1"/>
              </a:buClr>
              <a:buSzPct val="100000"/>
              <a:buFont typeface="Wingdings" pitchFamily="2" charset="2"/>
              <a:buChar char="v"/>
            </a:pPr>
            <a:r>
              <a:rPr lang="en-US" dirty="0" smtClean="0">
                <a:solidFill>
                  <a:schemeClr val="bg1"/>
                </a:solidFill>
              </a:rPr>
              <a:t>Advanced Analytics</a:t>
            </a:r>
          </a:p>
          <a:p>
            <a:pPr marL="457200" indent="-457200">
              <a:spcBef>
                <a:spcPct val="20000"/>
              </a:spcBef>
              <a:buClr>
                <a:schemeClr val="bg1"/>
              </a:buClr>
              <a:buSzPct val="100000"/>
              <a:buFont typeface="Wingdings" pitchFamily="2" charset="2"/>
              <a:buChar char="v"/>
            </a:pPr>
            <a:endParaRPr lang="en-US" dirty="0" smtClean="0"/>
          </a:p>
          <a:p>
            <a:pPr marL="457200" indent="-457200">
              <a:spcBef>
                <a:spcPct val="20000"/>
              </a:spcBef>
              <a:buClr>
                <a:schemeClr val="bg1"/>
              </a:buClr>
              <a:buSzPct val="100000"/>
              <a:buFont typeface="Wingdings" pitchFamily="2" charset="2"/>
              <a:buChar char="v"/>
            </a:pPr>
            <a:r>
              <a:rPr lang="en-US" dirty="0" smtClean="0">
                <a:solidFill>
                  <a:schemeClr val="bg1"/>
                </a:solidFill>
              </a:rPr>
              <a:t>Web Search</a:t>
            </a:r>
          </a:p>
          <a:p>
            <a:pPr marL="457200" indent="-457200">
              <a:spcBef>
                <a:spcPct val="20000"/>
              </a:spcBef>
              <a:buClr>
                <a:schemeClr val="bg1"/>
              </a:buClr>
              <a:buSzPct val="100000"/>
              <a:buFont typeface="Wingdings" pitchFamily="2" charset="2"/>
              <a:buChar char="v"/>
            </a:pPr>
            <a:endParaRPr lang="en-US" dirty="0" smtClean="0"/>
          </a:p>
          <a:p>
            <a:pPr marL="457200" indent="-457200">
              <a:spcBef>
                <a:spcPct val="20000"/>
              </a:spcBef>
              <a:buClr>
                <a:schemeClr val="bg1"/>
              </a:buClr>
              <a:buSzPct val="100000"/>
              <a:buFont typeface="Wingdings" pitchFamily="2" charset="2"/>
              <a:buChar char="v"/>
            </a:pPr>
            <a:r>
              <a:rPr lang="en-US" dirty="0" smtClean="0">
                <a:solidFill>
                  <a:schemeClr val="bg1"/>
                </a:solidFill>
              </a:rPr>
              <a:t>Social Networking</a:t>
            </a:r>
          </a:p>
          <a:p>
            <a:pPr marL="457200" indent="-457200">
              <a:spcBef>
                <a:spcPct val="20000"/>
              </a:spcBef>
              <a:buClr>
                <a:schemeClr val="bg1"/>
              </a:buClr>
              <a:buSzPct val="100000"/>
            </a:pPr>
            <a:endParaRPr lang="en-US" dirty="0" smtClean="0"/>
          </a:p>
          <a:p>
            <a:pPr marL="347663" indent="-347663">
              <a:spcBef>
                <a:spcPct val="20000"/>
              </a:spcBef>
              <a:buClr>
                <a:schemeClr val="bg1">
                  <a:lumMod val="65000"/>
                  <a:lumOff val="35000"/>
                </a:schemeClr>
              </a:buClr>
              <a:buSzPct val="100000"/>
              <a:buFont typeface="Wingdings" pitchFamily="2" charset="2"/>
              <a:buChar char="v"/>
            </a:pPr>
            <a:endParaRPr lang="en-US" dirty="0" smtClean="0"/>
          </a:p>
          <a:p>
            <a:pPr marL="347663" indent="-347663">
              <a:spcBef>
                <a:spcPct val="20000"/>
              </a:spcBef>
              <a:buClr>
                <a:schemeClr val="bg1">
                  <a:lumMod val="65000"/>
                  <a:lumOff val="35000"/>
                </a:schemeClr>
              </a:buClr>
              <a:buSzPct val="100000"/>
              <a:buFont typeface="Wingdings" pitchFamily="2" charset="2"/>
              <a:buChar char="v"/>
            </a:pPr>
            <a:endParaRPr lang="en-US" dirty="0" smtClean="0"/>
          </a:p>
        </p:txBody>
      </p:sp>
      <p:sp>
        <p:nvSpPr>
          <p:cNvPr id="3" name="Title 2"/>
          <p:cNvSpPr>
            <a:spLocks noGrp="1"/>
          </p:cNvSpPr>
          <p:nvPr>
            <p:ph type="title"/>
          </p:nvPr>
        </p:nvSpPr>
        <p:spPr/>
        <p:txBody>
          <a:bodyPr/>
          <a:lstStyle/>
          <a:p>
            <a:r>
              <a:rPr lang="en-US" dirty="0" smtClean="0"/>
              <a:t>Web 3.0: Next Generation IT</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25</a:t>
            </a:fld>
            <a:r>
              <a:rPr lang="en-US" smtClean="0"/>
              <a:t> </a:t>
            </a:r>
            <a:endParaRPr lang="en-US"/>
          </a:p>
        </p:txBody>
      </p:sp>
      <p:sp>
        <p:nvSpPr>
          <p:cNvPr id="6" name="TextBox 5"/>
          <p:cNvSpPr txBox="1"/>
          <p:nvPr/>
        </p:nvSpPr>
        <p:spPr>
          <a:xfrm>
            <a:off x="3970020" y="1173480"/>
            <a:ext cx="184731" cy="307777"/>
          </a:xfrm>
          <a:prstGeom prst="rect">
            <a:avLst/>
          </a:prstGeom>
          <a:noFill/>
        </p:spPr>
        <p:txBody>
          <a:bodyPr wrap="none" rtlCol="0">
            <a:spAutoFit/>
          </a:bodyPr>
          <a:lstStyle/>
          <a:p>
            <a:endParaRPr lang="en-US" dirty="0"/>
          </a:p>
        </p:txBody>
      </p:sp>
      <p:sp>
        <p:nvSpPr>
          <p:cNvPr id="7" name="TextBox 6"/>
          <p:cNvSpPr txBox="1"/>
          <p:nvPr/>
        </p:nvSpPr>
        <p:spPr>
          <a:xfrm>
            <a:off x="0" y="914400"/>
            <a:ext cx="9144000" cy="523220"/>
          </a:xfrm>
          <a:prstGeom prst="rect">
            <a:avLst/>
          </a:prstGeom>
          <a:noFill/>
        </p:spPr>
        <p:txBody>
          <a:bodyPr wrap="square" rtlCol="0">
            <a:spAutoFit/>
          </a:bodyPr>
          <a:lstStyle/>
          <a:p>
            <a:pPr algn="ctr"/>
            <a:r>
              <a:rPr lang="en-US" sz="2800" b="1" u="sng" dirty="0" smtClean="0">
                <a:solidFill>
                  <a:srgbClr val="C00000"/>
                </a:solidFill>
              </a:rPr>
              <a:t>Semantic </a:t>
            </a:r>
            <a:r>
              <a:rPr lang="en-US" sz="2800" b="1" u="sng" dirty="0" smtClean="0">
                <a:solidFill>
                  <a:srgbClr val="C00000"/>
                </a:solidFill>
              </a:rPr>
              <a:t>Web Technology Has Broad Applicability</a:t>
            </a:r>
            <a:endParaRPr lang="en-US" sz="1600" b="1" u="sng" dirty="0">
              <a:solidFill>
                <a:srgbClr val="C00000"/>
              </a:solidFill>
            </a:endParaRPr>
          </a:p>
        </p:txBody>
      </p:sp>
      <p:sp>
        <p:nvSpPr>
          <p:cNvPr id="8" name="Footer Placeholder 3"/>
          <p:cNvSpPr>
            <a:spLocks noGrp="1"/>
          </p:cNvSpPr>
          <p:nvPr>
            <p:ph type="ftr" sz="quarter" idx="11"/>
          </p:nvPr>
        </p:nvSpPr>
        <p:spPr>
          <a:xfrm>
            <a:off x="2796099" y="6575227"/>
            <a:ext cx="3818187" cy="384175"/>
          </a:xfrm>
        </p:spPr>
        <p:txBody>
          <a:bodyPr/>
          <a:lstStyle/>
          <a:p>
            <a:pPr algn="l" fontAlgn="base">
              <a:spcBef>
                <a:spcPct val="0"/>
              </a:spcBef>
              <a:spcAft>
                <a:spcPct val="0"/>
              </a:spcAft>
              <a:defRPr/>
            </a:pPr>
            <a:r>
              <a:rPr lang="en-US" dirty="0" smtClean="0">
                <a:solidFill>
                  <a:schemeClr val="bg1"/>
                </a:solidFill>
              </a:rPr>
              <a:t>Cray Inc. Preliminary and Proprietary – Not for Public Disclosure</a:t>
            </a:r>
          </a:p>
        </p:txBody>
      </p:sp>
      <p:sp>
        <p:nvSpPr>
          <p:cNvPr id="9" name="Content Placeholder 1"/>
          <p:cNvSpPr txBox="1">
            <a:spLocks/>
          </p:cNvSpPr>
          <p:nvPr/>
        </p:nvSpPr>
        <p:spPr bwMode="auto">
          <a:xfrm>
            <a:off x="4724399" y="1550276"/>
            <a:ext cx="4419601"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80000"/>
              </a:lnSpc>
              <a:spcBef>
                <a:spcPts val="600"/>
              </a:spcBef>
              <a:spcAft>
                <a:spcPct val="0"/>
              </a:spcAft>
              <a:buClr>
                <a:schemeClr val="bg1"/>
              </a:buClr>
              <a:buSzPct val="65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457200" marR="0" lvl="0" indent="-457200"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r>
              <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rPr>
              <a:t>Master Data Management</a:t>
            </a:r>
          </a:p>
          <a:p>
            <a:pPr marL="457200" marR="0" lvl="0" indent="-457200"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457200" marR="0" lvl="0" indent="-457200"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r>
              <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rPr>
              <a:t>Web 3.0 Applications</a:t>
            </a:r>
          </a:p>
          <a:p>
            <a:pPr marL="457200" marR="0" lvl="0" indent="-457200"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457200" marR="0" lvl="0" indent="-457200"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r>
              <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rPr>
              <a:t>Enterprise Resource</a:t>
            </a:r>
            <a:r>
              <a:rPr kumimoji="0" lang="en-US" sz="2400" b="1" i="0" u="none" strike="noStrike" kern="1200" cap="none" spc="0" normalizeH="0" noProof="0" dirty="0" smtClean="0">
                <a:ln>
                  <a:noFill/>
                </a:ln>
                <a:solidFill>
                  <a:schemeClr val="bg1"/>
                </a:solidFill>
                <a:effectLst/>
                <a:uLnTx/>
                <a:uFillTx/>
                <a:latin typeface="Calibri" pitchFamily="34" charset="0"/>
                <a:ea typeface="+mn-ea"/>
                <a:cs typeface="+mn-cs"/>
              </a:rPr>
              <a:t> Planning</a:t>
            </a:r>
          </a:p>
          <a:p>
            <a:pPr marL="457200" marR="0" lvl="0" indent="-457200"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lang="en-US" sz="2400" b="1" baseline="0" dirty="0" smtClean="0">
              <a:solidFill>
                <a:schemeClr val="bg1"/>
              </a:solidFill>
              <a:latin typeface="Calibri" pitchFamily="34" charset="0"/>
              <a:ea typeface="+mn-ea"/>
              <a:cs typeface="+mn-cs"/>
            </a:endParaRPr>
          </a:p>
          <a:p>
            <a:pPr marL="457200" marR="0" lvl="0" indent="-457200"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r>
              <a:rPr kumimoji="0" lang="en-US" sz="2400" b="1" i="0" u="none" strike="noStrike" kern="1200" cap="none" spc="0" normalizeH="0" noProof="0" dirty="0" smtClean="0">
                <a:ln>
                  <a:noFill/>
                </a:ln>
                <a:solidFill>
                  <a:schemeClr val="bg1"/>
                </a:solidFill>
                <a:effectLst/>
                <a:uLnTx/>
                <a:uFillTx/>
                <a:latin typeface="Calibri" pitchFamily="34" charset="0"/>
                <a:ea typeface="+mn-ea"/>
                <a:cs typeface="+mn-cs"/>
              </a:rPr>
              <a:t>Information Access</a:t>
            </a:r>
          </a:p>
          <a:p>
            <a:pPr marL="457200" marR="0" lvl="0" indent="-457200"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lang="en-US" sz="2400" b="1" baseline="0" dirty="0" smtClean="0">
              <a:solidFill>
                <a:schemeClr val="bg1"/>
              </a:solidFill>
              <a:latin typeface="Calibri" pitchFamily="34" charset="0"/>
              <a:ea typeface="+mn-ea"/>
              <a:cs typeface="+mn-cs"/>
            </a:endParaRPr>
          </a:p>
          <a:p>
            <a:pPr marL="457200" marR="0" lvl="0" indent="-457200"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r>
              <a:rPr lang="en-US" sz="2400" b="1" dirty="0" smtClean="0">
                <a:solidFill>
                  <a:schemeClr val="bg1"/>
                </a:solidFill>
                <a:latin typeface="Calibri" pitchFamily="34" charset="0"/>
                <a:ea typeface="+mn-ea"/>
                <a:cs typeface="+mn-cs"/>
              </a:rPr>
              <a:t>Federated DB Management</a:t>
            </a: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457200" marR="0" lvl="0" indent="-457200"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457200" marR="0" lvl="0" indent="-457200" algn="l" defTabSz="914400" rtl="0" eaLnBrk="1" fontAlgn="base" latinLnBrk="0" hangingPunct="1">
              <a:lnSpc>
                <a:spcPct val="80000"/>
              </a:lnSpc>
              <a:spcBef>
                <a:spcPct val="20000"/>
              </a:spcBef>
              <a:spcAft>
                <a:spcPct val="0"/>
              </a:spcAft>
              <a:buClr>
                <a:schemeClr val="bg1"/>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lumMod val="65000"/>
                  <a:lumOff val="35000"/>
                </a:schemeClr>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347663" marR="0" lvl="0" indent="-347663" algn="l" defTabSz="914400" rtl="0" eaLnBrk="1" fontAlgn="base" latinLnBrk="0" hangingPunct="1">
              <a:lnSpc>
                <a:spcPct val="80000"/>
              </a:lnSpc>
              <a:spcBef>
                <a:spcPct val="20000"/>
              </a:spcBef>
              <a:spcAft>
                <a:spcPct val="0"/>
              </a:spcAft>
              <a:buClr>
                <a:schemeClr val="bg1">
                  <a:lumMod val="65000"/>
                  <a:lumOff val="35000"/>
                </a:schemeClr>
              </a:buClr>
              <a:buSzPct val="100000"/>
              <a:buFont typeface="Wingdings" pitchFamily="2" charset="2"/>
              <a:buChar char="v"/>
              <a:tabLst/>
              <a:defRPr/>
            </a:pPr>
            <a:endParaRPr kumimoji="0" lang="en-US"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26</a:t>
            </a:fld>
            <a:r>
              <a:rPr lang="en-US" smtClean="0"/>
              <a:t> </a:t>
            </a:r>
            <a:endParaRPr lang="en-US"/>
          </a:p>
        </p:txBody>
      </p:sp>
      <p:pic>
        <p:nvPicPr>
          <p:cNvPr id="2050" name="Picture 2"/>
          <p:cNvPicPr>
            <a:picLocks noChangeAspect="1" noChangeArrowheads="1"/>
          </p:cNvPicPr>
          <p:nvPr/>
        </p:nvPicPr>
        <p:blipFill>
          <a:blip r:embed="rId2"/>
          <a:srcRect/>
          <a:stretch>
            <a:fillRect/>
          </a:stretch>
        </p:blipFill>
        <p:spPr bwMode="auto">
          <a:xfrm>
            <a:off x="0" y="0"/>
            <a:ext cx="7125195" cy="6858000"/>
          </a:xfrm>
          <a:prstGeom prst="rect">
            <a:avLst/>
          </a:prstGeom>
          <a:noFill/>
          <a:ln w="9525">
            <a:noFill/>
            <a:miter lim="800000"/>
            <a:headEnd/>
            <a:tailEnd/>
          </a:ln>
        </p:spPr>
      </p:pic>
      <p:sp>
        <p:nvSpPr>
          <p:cNvPr id="7" name="TextBox 6"/>
          <p:cNvSpPr txBox="1"/>
          <p:nvPr/>
        </p:nvSpPr>
        <p:spPr>
          <a:xfrm>
            <a:off x="7578671" y="1689315"/>
            <a:ext cx="1438214" cy="307777"/>
          </a:xfrm>
          <a:prstGeom prst="rect">
            <a:avLst/>
          </a:prstGeom>
          <a:noFill/>
        </p:spPr>
        <p:txBody>
          <a:bodyPr wrap="none" rtlCol="0">
            <a:spAutoFit/>
          </a:bodyPr>
          <a:lstStyle/>
          <a:p>
            <a:r>
              <a:rPr lang="en-US" dirty="0" smtClean="0">
                <a:solidFill>
                  <a:schemeClr val="bg1"/>
                </a:solidFill>
              </a:rPr>
              <a:t>270 Companies</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Cray XMT.jpg"/>
          <p:cNvPicPr>
            <a:picLocks noChangeAspect="1"/>
          </p:cNvPicPr>
          <p:nvPr/>
        </p:nvPicPr>
        <p:blipFill>
          <a:blip r:embed="rId2"/>
          <a:stretch>
            <a:fillRect/>
          </a:stretch>
        </p:blipFill>
        <p:spPr>
          <a:xfrm>
            <a:off x="3718560" y="1215389"/>
            <a:ext cx="2312940" cy="2289811"/>
          </a:xfrm>
          <a:prstGeom prst="rect">
            <a:avLst/>
          </a:prstGeom>
        </p:spPr>
      </p:pic>
      <p:sp>
        <p:nvSpPr>
          <p:cNvPr id="3" name="Title 2"/>
          <p:cNvSpPr>
            <a:spLocks noGrp="1"/>
          </p:cNvSpPr>
          <p:nvPr>
            <p:ph type="title"/>
          </p:nvPr>
        </p:nvSpPr>
        <p:spPr/>
        <p:txBody>
          <a:bodyPr/>
          <a:lstStyle/>
          <a:p>
            <a:pPr lvl="0">
              <a:defRPr/>
            </a:pPr>
            <a:r>
              <a:rPr lang="en-US" dirty="0" smtClean="0"/>
              <a:t>Web 3.0: Next Generation IT</a:t>
            </a:r>
            <a:endParaRPr lang="en-US" sz="2000" kern="1200" spc="-100" dirty="0" smtClean="0"/>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27</a:t>
            </a:fld>
            <a:r>
              <a:rPr lang="en-US" smtClean="0"/>
              <a:t> </a:t>
            </a:r>
            <a:endParaRPr lang="en-US"/>
          </a:p>
        </p:txBody>
      </p:sp>
      <p:pic>
        <p:nvPicPr>
          <p:cNvPr id="8" name="Picture 27" descr="MCj04158580000[1]"/>
          <p:cNvPicPr>
            <a:picLocks noChangeAspect="1" noChangeArrowheads="1"/>
          </p:cNvPicPr>
          <p:nvPr/>
        </p:nvPicPr>
        <p:blipFill>
          <a:blip r:embed="rId3"/>
          <a:srcRect/>
          <a:stretch>
            <a:fillRect/>
          </a:stretch>
        </p:blipFill>
        <p:spPr bwMode="auto">
          <a:xfrm>
            <a:off x="306201" y="2631167"/>
            <a:ext cx="737739" cy="548430"/>
          </a:xfrm>
          <a:prstGeom prst="rect">
            <a:avLst/>
          </a:prstGeom>
          <a:noFill/>
        </p:spPr>
      </p:pic>
      <p:pic>
        <p:nvPicPr>
          <p:cNvPr id="31" name="Picture 27" descr="MCj04158580000[1]"/>
          <p:cNvPicPr>
            <a:picLocks noChangeAspect="1" noChangeArrowheads="1"/>
          </p:cNvPicPr>
          <p:nvPr/>
        </p:nvPicPr>
        <p:blipFill>
          <a:blip r:embed="rId3"/>
          <a:srcRect/>
          <a:stretch>
            <a:fillRect/>
          </a:stretch>
        </p:blipFill>
        <p:spPr bwMode="auto">
          <a:xfrm>
            <a:off x="458601" y="2783567"/>
            <a:ext cx="737739" cy="548430"/>
          </a:xfrm>
          <a:prstGeom prst="rect">
            <a:avLst/>
          </a:prstGeom>
          <a:noFill/>
        </p:spPr>
      </p:pic>
      <p:pic>
        <p:nvPicPr>
          <p:cNvPr id="32" name="Picture 27" descr="MCj04158580000[1]"/>
          <p:cNvPicPr>
            <a:picLocks noChangeAspect="1" noChangeArrowheads="1"/>
          </p:cNvPicPr>
          <p:nvPr/>
        </p:nvPicPr>
        <p:blipFill>
          <a:blip r:embed="rId3"/>
          <a:srcRect/>
          <a:stretch>
            <a:fillRect/>
          </a:stretch>
        </p:blipFill>
        <p:spPr bwMode="auto">
          <a:xfrm>
            <a:off x="611001" y="2935967"/>
            <a:ext cx="737739" cy="548430"/>
          </a:xfrm>
          <a:prstGeom prst="rect">
            <a:avLst/>
          </a:prstGeom>
          <a:noFill/>
        </p:spPr>
      </p:pic>
      <p:pic>
        <p:nvPicPr>
          <p:cNvPr id="33" name="Picture 27" descr="MCj04158580000[1]"/>
          <p:cNvPicPr>
            <a:picLocks noChangeAspect="1" noChangeArrowheads="1"/>
          </p:cNvPicPr>
          <p:nvPr/>
        </p:nvPicPr>
        <p:blipFill>
          <a:blip r:embed="rId3"/>
          <a:srcRect/>
          <a:stretch>
            <a:fillRect/>
          </a:stretch>
        </p:blipFill>
        <p:spPr bwMode="auto">
          <a:xfrm>
            <a:off x="763401" y="3088367"/>
            <a:ext cx="737739" cy="548430"/>
          </a:xfrm>
          <a:prstGeom prst="rect">
            <a:avLst/>
          </a:prstGeom>
          <a:noFill/>
        </p:spPr>
      </p:pic>
      <p:pic>
        <p:nvPicPr>
          <p:cNvPr id="34" name="Picture 27" descr="MCj04158580000[1]"/>
          <p:cNvPicPr>
            <a:picLocks noChangeAspect="1" noChangeArrowheads="1"/>
          </p:cNvPicPr>
          <p:nvPr/>
        </p:nvPicPr>
        <p:blipFill>
          <a:blip r:embed="rId3"/>
          <a:srcRect/>
          <a:stretch>
            <a:fillRect/>
          </a:stretch>
        </p:blipFill>
        <p:spPr bwMode="auto">
          <a:xfrm>
            <a:off x="915801" y="3240767"/>
            <a:ext cx="737739" cy="548430"/>
          </a:xfrm>
          <a:prstGeom prst="rect">
            <a:avLst/>
          </a:prstGeom>
          <a:noFill/>
        </p:spPr>
      </p:pic>
      <p:pic>
        <p:nvPicPr>
          <p:cNvPr id="35" name="Picture 27" descr="MCj04158580000[1]"/>
          <p:cNvPicPr>
            <a:picLocks noChangeAspect="1" noChangeArrowheads="1"/>
          </p:cNvPicPr>
          <p:nvPr/>
        </p:nvPicPr>
        <p:blipFill>
          <a:blip r:embed="rId3"/>
          <a:srcRect/>
          <a:stretch>
            <a:fillRect/>
          </a:stretch>
        </p:blipFill>
        <p:spPr bwMode="auto">
          <a:xfrm>
            <a:off x="1068201" y="3393167"/>
            <a:ext cx="737739" cy="548430"/>
          </a:xfrm>
          <a:prstGeom prst="rect">
            <a:avLst/>
          </a:prstGeom>
          <a:noFill/>
        </p:spPr>
      </p:pic>
      <p:pic>
        <p:nvPicPr>
          <p:cNvPr id="36" name="Picture 27" descr="MCj04158580000[1]"/>
          <p:cNvPicPr>
            <a:picLocks noChangeAspect="1" noChangeArrowheads="1"/>
          </p:cNvPicPr>
          <p:nvPr/>
        </p:nvPicPr>
        <p:blipFill>
          <a:blip r:embed="rId3"/>
          <a:srcRect/>
          <a:stretch>
            <a:fillRect/>
          </a:stretch>
        </p:blipFill>
        <p:spPr bwMode="auto">
          <a:xfrm>
            <a:off x="1220601" y="3545567"/>
            <a:ext cx="737739" cy="548430"/>
          </a:xfrm>
          <a:prstGeom prst="rect">
            <a:avLst/>
          </a:prstGeom>
          <a:noFill/>
        </p:spPr>
      </p:pic>
      <p:pic>
        <p:nvPicPr>
          <p:cNvPr id="37" name="Picture 27" descr="MCj04158580000[1]"/>
          <p:cNvPicPr>
            <a:picLocks noChangeAspect="1" noChangeArrowheads="1"/>
          </p:cNvPicPr>
          <p:nvPr/>
        </p:nvPicPr>
        <p:blipFill>
          <a:blip r:embed="rId3"/>
          <a:srcRect/>
          <a:stretch>
            <a:fillRect/>
          </a:stretch>
        </p:blipFill>
        <p:spPr bwMode="auto">
          <a:xfrm>
            <a:off x="1373001" y="3697967"/>
            <a:ext cx="737739" cy="548430"/>
          </a:xfrm>
          <a:prstGeom prst="rect">
            <a:avLst/>
          </a:prstGeom>
          <a:noFill/>
        </p:spPr>
      </p:pic>
      <p:pic>
        <p:nvPicPr>
          <p:cNvPr id="38" name="Picture 27" descr="MCj04158580000[1]"/>
          <p:cNvPicPr>
            <a:picLocks noChangeAspect="1" noChangeArrowheads="1"/>
          </p:cNvPicPr>
          <p:nvPr/>
        </p:nvPicPr>
        <p:blipFill>
          <a:blip r:embed="rId3"/>
          <a:srcRect/>
          <a:stretch>
            <a:fillRect/>
          </a:stretch>
        </p:blipFill>
        <p:spPr bwMode="auto">
          <a:xfrm>
            <a:off x="1525401" y="3850367"/>
            <a:ext cx="737739" cy="548430"/>
          </a:xfrm>
          <a:prstGeom prst="rect">
            <a:avLst/>
          </a:prstGeom>
          <a:noFill/>
        </p:spPr>
      </p:pic>
      <p:pic>
        <p:nvPicPr>
          <p:cNvPr id="39" name="Picture 27" descr="MCj04158580000[1]"/>
          <p:cNvPicPr>
            <a:picLocks noChangeAspect="1" noChangeArrowheads="1"/>
          </p:cNvPicPr>
          <p:nvPr/>
        </p:nvPicPr>
        <p:blipFill>
          <a:blip r:embed="rId3"/>
          <a:srcRect/>
          <a:stretch>
            <a:fillRect/>
          </a:stretch>
        </p:blipFill>
        <p:spPr bwMode="auto">
          <a:xfrm>
            <a:off x="1677801" y="4002767"/>
            <a:ext cx="737739" cy="548430"/>
          </a:xfrm>
          <a:prstGeom prst="rect">
            <a:avLst/>
          </a:prstGeom>
          <a:noFill/>
        </p:spPr>
      </p:pic>
      <p:pic>
        <p:nvPicPr>
          <p:cNvPr id="40" name="Picture 27" descr="MCj04158580000[1]"/>
          <p:cNvPicPr>
            <a:picLocks noChangeAspect="1" noChangeArrowheads="1"/>
          </p:cNvPicPr>
          <p:nvPr/>
        </p:nvPicPr>
        <p:blipFill>
          <a:blip r:embed="rId3"/>
          <a:srcRect/>
          <a:stretch>
            <a:fillRect/>
          </a:stretch>
        </p:blipFill>
        <p:spPr bwMode="auto">
          <a:xfrm>
            <a:off x="1830201" y="4155167"/>
            <a:ext cx="737739" cy="548430"/>
          </a:xfrm>
          <a:prstGeom prst="rect">
            <a:avLst/>
          </a:prstGeom>
          <a:noFill/>
        </p:spPr>
      </p:pic>
      <p:pic>
        <p:nvPicPr>
          <p:cNvPr id="41" name="Picture 27" descr="MCj04158580000[1]"/>
          <p:cNvPicPr>
            <a:picLocks noChangeAspect="1" noChangeArrowheads="1"/>
          </p:cNvPicPr>
          <p:nvPr/>
        </p:nvPicPr>
        <p:blipFill>
          <a:blip r:embed="rId3"/>
          <a:srcRect/>
          <a:stretch>
            <a:fillRect/>
          </a:stretch>
        </p:blipFill>
        <p:spPr bwMode="auto">
          <a:xfrm>
            <a:off x="1982601" y="4307567"/>
            <a:ext cx="737739" cy="548430"/>
          </a:xfrm>
          <a:prstGeom prst="rect">
            <a:avLst/>
          </a:prstGeom>
          <a:noFill/>
        </p:spPr>
      </p:pic>
      <p:pic>
        <p:nvPicPr>
          <p:cNvPr id="42" name="Picture 27" descr="MCj04158580000[1]"/>
          <p:cNvPicPr>
            <a:picLocks noChangeAspect="1" noChangeArrowheads="1"/>
          </p:cNvPicPr>
          <p:nvPr/>
        </p:nvPicPr>
        <p:blipFill>
          <a:blip r:embed="rId3"/>
          <a:srcRect/>
          <a:stretch>
            <a:fillRect/>
          </a:stretch>
        </p:blipFill>
        <p:spPr bwMode="auto">
          <a:xfrm>
            <a:off x="2135001" y="4459967"/>
            <a:ext cx="737739" cy="548430"/>
          </a:xfrm>
          <a:prstGeom prst="rect">
            <a:avLst/>
          </a:prstGeom>
          <a:noFill/>
        </p:spPr>
      </p:pic>
      <p:pic>
        <p:nvPicPr>
          <p:cNvPr id="43" name="Picture 27" descr="MCj04158580000[1]"/>
          <p:cNvPicPr>
            <a:picLocks noChangeAspect="1" noChangeArrowheads="1"/>
          </p:cNvPicPr>
          <p:nvPr/>
        </p:nvPicPr>
        <p:blipFill>
          <a:blip r:embed="rId3"/>
          <a:srcRect/>
          <a:stretch>
            <a:fillRect/>
          </a:stretch>
        </p:blipFill>
        <p:spPr bwMode="auto">
          <a:xfrm>
            <a:off x="2287401" y="4612367"/>
            <a:ext cx="737739" cy="548430"/>
          </a:xfrm>
          <a:prstGeom prst="rect">
            <a:avLst/>
          </a:prstGeom>
          <a:noFill/>
        </p:spPr>
      </p:pic>
      <p:pic>
        <p:nvPicPr>
          <p:cNvPr id="44" name="Picture 27" descr="MCj04158580000[1]"/>
          <p:cNvPicPr>
            <a:picLocks noChangeAspect="1" noChangeArrowheads="1"/>
          </p:cNvPicPr>
          <p:nvPr/>
        </p:nvPicPr>
        <p:blipFill>
          <a:blip r:embed="rId3"/>
          <a:srcRect/>
          <a:stretch>
            <a:fillRect/>
          </a:stretch>
        </p:blipFill>
        <p:spPr bwMode="auto">
          <a:xfrm>
            <a:off x="2439801" y="4764767"/>
            <a:ext cx="737739" cy="548430"/>
          </a:xfrm>
          <a:prstGeom prst="rect">
            <a:avLst/>
          </a:prstGeom>
          <a:noFill/>
        </p:spPr>
      </p:pic>
      <p:pic>
        <p:nvPicPr>
          <p:cNvPr id="45" name="Picture 27" descr="MCj04158580000[1]"/>
          <p:cNvPicPr>
            <a:picLocks noChangeAspect="1" noChangeArrowheads="1"/>
          </p:cNvPicPr>
          <p:nvPr/>
        </p:nvPicPr>
        <p:blipFill>
          <a:blip r:embed="rId3"/>
          <a:srcRect/>
          <a:stretch>
            <a:fillRect/>
          </a:stretch>
        </p:blipFill>
        <p:spPr bwMode="auto">
          <a:xfrm>
            <a:off x="2592201" y="4917167"/>
            <a:ext cx="737739" cy="548430"/>
          </a:xfrm>
          <a:prstGeom prst="rect">
            <a:avLst/>
          </a:prstGeom>
          <a:noFill/>
        </p:spPr>
      </p:pic>
      <p:pic>
        <p:nvPicPr>
          <p:cNvPr id="46" name="Picture 27" descr="MCj04158580000[1]"/>
          <p:cNvPicPr>
            <a:picLocks noChangeAspect="1" noChangeArrowheads="1"/>
          </p:cNvPicPr>
          <p:nvPr/>
        </p:nvPicPr>
        <p:blipFill>
          <a:blip r:embed="rId3"/>
          <a:srcRect/>
          <a:stretch>
            <a:fillRect/>
          </a:stretch>
        </p:blipFill>
        <p:spPr bwMode="auto">
          <a:xfrm>
            <a:off x="2744601" y="5069567"/>
            <a:ext cx="737739" cy="548430"/>
          </a:xfrm>
          <a:prstGeom prst="rect">
            <a:avLst/>
          </a:prstGeom>
          <a:noFill/>
        </p:spPr>
      </p:pic>
      <p:pic>
        <p:nvPicPr>
          <p:cNvPr id="47" name="Picture 27" descr="MCj04158580000[1]"/>
          <p:cNvPicPr>
            <a:picLocks noChangeAspect="1" noChangeArrowheads="1"/>
          </p:cNvPicPr>
          <p:nvPr/>
        </p:nvPicPr>
        <p:blipFill>
          <a:blip r:embed="rId3"/>
          <a:srcRect/>
          <a:stretch>
            <a:fillRect/>
          </a:stretch>
        </p:blipFill>
        <p:spPr bwMode="auto">
          <a:xfrm>
            <a:off x="2897001" y="5221967"/>
            <a:ext cx="737739" cy="548430"/>
          </a:xfrm>
          <a:prstGeom prst="rect">
            <a:avLst/>
          </a:prstGeom>
          <a:noFill/>
        </p:spPr>
      </p:pic>
      <p:pic>
        <p:nvPicPr>
          <p:cNvPr id="48" name="Picture 27" descr="MCj04158580000[1]"/>
          <p:cNvPicPr>
            <a:picLocks noChangeAspect="1" noChangeArrowheads="1"/>
          </p:cNvPicPr>
          <p:nvPr/>
        </p:nvPicPr>
        <p:blipFill>
          <a:blip r:embed="rId3"/>
          <a:srcRect/>
          <a:stretch>
            <a:fillRect/>
          </a:stretch>
        </p:blipFill>
        <p:spPr bwMode="auto">
          <a:xfrm>
            <a:off x="3049401" y="5374367"/>
            <a:ext cx="737739" cy="548430"/>
          </a:xfrm>
          <a:prstGeom prst="rect">
            <a:avLst/>
          </a:prstGeom>
          <a:noFill/>
        </p:spPr>
      </p:pic>
      <p:pic>
        <p:nvPicPr>
          <p:cNvPr id="49" name="Picture 27" descr="MCj04158580000[1]"/>
          <p:cNvPicPr>
            <a:picLocks noChangeAspect="1" noChangeArrowheads="1"/>
          </p:cNvPicPr>
          <p:nvPr/>
        </p:nvPicPr>
        <p:blipFill>
          <a:blip r:embed="rId3"/>
          <a:srcRect/>
          <a:stretch>
            <a:fillRect/>
          </a:stretch>
        </p:blipFill>
        <p:spPr bwMode="auto">
          <a:xfrm>
            <a:off x="3201801" y="5526767"/>
            <a:ext cx="737739" cy="548430"/>
          </a:xfrm>
          <a:prstGeom prst="rect">
            <a:avLst/>
          </a:prstGeom>
          <a:noFill/>
        </p:spPr>
      </p:pic>
      <p:pic>
        <p:nvPicPr>
          <p:cNvPr id="50" name="Picture 27" descr="MCj04158580000[1]"/>
          <p:cNvPicPr>
            <a:picLocks noChangeAspect="1" noChangeArrowheads="1"/>
          </p:cNvPicPr>
          <p:nvPr/>
        </p:nvPicPr>
        <p:blipFill>
          <a:blip r:embed="rId3"/>
          <a:srcRect/>
          <a:stretch>
            <a:fillRect/>
          </a:stretch>
        </p:blipFill>
        <p:spPr bwMode="auto">
          <a:xfrm>
            <a:off x="3354201" y="5679167"/>
            <a:ext cx="737739" cy="548430"/>
          </a:xfrm>
          <a:prstGeom prst="rect">
            <a:avLst/>
          </a:prstGeom>
          <a:noFill/>
        </p:spPr>
      </p:pic>
      <p:graphicFrame>
        <p:nvGraphicFramePr>
          <p:cNvPr id="54" name="Diagram 53"/>
          <p:cNvGraphicFramePr/>
          <p:nvPr/>
        </p:nvGraphicFramePr>
        <p:xfrm>
          <a:off x="1988820" y="1998980"/>
          <a:ext cx="1760220" cy="11099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19" descr="C:\Documents and Settings\mguiton\Local Settings\Temporary Internet Files\Content.IE5\1PCY4EXE\MCj04369980000[1].wmf"/>
          <p:cNvPicPr>
            <a:picLocks noGrp="1" noChangeAspect="1" noChangeArrowheads="1"/>
          </p:cNvPicPr>
          <p:nvPr>
            <p:ph idx="1"/>
          </p:nvPr>
        </p:nvPicPr>
        <p:blipFill>
          <a:blip r:embed="rId8"/>
          <a:srcRect/>
          <a:stretch>
            <a:fillRect/>
          </a:stretch>
        </p:blipFill>
        <p:spPr bwMode="auto">
          <a:xfrm>
            <a:off x="208915" y="1446530"/>
            <a:ext cx="1822450" cy="1174750"/>
          </a:xfrm>
          <a:prstGeom prst="rect">
            <a:avLst/>
          </a:prstGeom>
          <a:noFill/>
        </p:spPr>
      </p:pic>
      <p:sp>
        <p:nvSpPr>
          <p:cNvPr id="1026" name="Cloud"/>
          <p:cNvSpPr>
            <a:spLocks noChangeAspect="1" noEditPoints="1" noChangeArrowheads="1"/>
          </p:cNvSpPr>
          <p:nvPr/>
        </p:nvSpPr>
        <p:spPr bwMode="auto">
          <a:xfrm>
            <a:off x="5897880" y="4689158"/>
            <a:ext cx="288036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smtClean="0">
              <a:solidFill>
                <a:srgbClr val="00B0F0"/>
              </a:solidFill>
            </a:endParaRPr>
          </a:p>
          <a:p>
            <a:r>
              <a:rPr lang="en-US" dirty="0" smtClean="0">
                <a:solidFill>
                  <a:srgbClr val="00B0F0"/>
                </a:solidFill>
              </a:rPr>
              <a:t>    World Wide Web        	or</a:t>
            </a:r>
          </a:p>
          <a:p>
            <a:r>
              <a:rPr lang="en-US" dirty="0" smtClean="0">
                <a:solidFill>
                  <a:srgbClr val="00B0F0"/>
                </a:solidFill>
              </a:rPr>
              <a:t>Secure Outside Data</a:t>
            </a:r>
          </a:p>
          <a:p>
            <a:endParaRPr lang="en-US" dirty="0">
              <a:solidFill>
                <a:srgbClr val="00B0F0"/>
              </a:solidFill>
            </a:endParaRPr>
          </a:p>
        </p:txBody>
      </p:sp>
      <p:sp>
        <p:nvSpPr>
          <p:cNvPr id="55" name="TextBox 54"/>
          <p:cNvSpPr txBox="1"/>
          <p:nvPr/>
        </p:nvSpPr>
        <p:spPr>
          <a:xfrm>
            <a:off x="2402929" y="893641"/>
            <a:ext cx="5438220" cy="369332"/>
          </a:xfrm>
          <a:prstGeom prst="rect">
            <a:avLst/>
          </a:prstGeom>
          <a:noFill/>
        </p:spPr>
        <p:txBody>
          <a:bodyPr wrap="none" rtlCol="0">
            <a:spAutoFit/>
          </a:bodyPr>
          <a:lstStyle/>
          <a:p>
            <a:r>
              <a:rPr lang="en-US" sz="1800" b="1" u="sng" dirty="0" smtClean="0">
                <a:solidFill>
                  <a:schemeClr val="bg1"/>
                </a:solidFill>
              </a:rPr>
              <a:t>Semantic Technology Knowledgebase Product</a:t>
            </a:r>
            <a:endParaRPr lang="en-US" sz="1800" b="1" u="sng" dirty="0">
              <a:solidFill>
                <a:schemeClr val="bg1"/>
              </a:solidFill>
            </a:endParaRPr>
          </a:p>
        </p:txBody>
      </p:sp>
      <p:graphicFrame>
        <p:nvGraphicFramePr>
          <p:cNvPr id="57" name="Diagram 56"/>
          <p:cNvGraphicFramePr/>
          <p:nvPr/>
        </p:nvGraphicFramePr>
        <p:xfrm>
          <a:off x="3246120" y="3454400"/>
          <a:ext cx="1760220" cy="11099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8" name="AutoShape 34"/>
          <p:cNvSpPr>
            <a:spLocks noChangeArrowheads="1"/>
          </p:cNvSpPr>
          <p:nvPr/>
        </p:nvSpPr>
        <p:spPr bwMode="auto">
          <a:xfrm rot="3044775">
            <a:off x="5059550" y="3873612"/>
            <a:ext cx="1686824" cy="554904"/>
          </a:xfrm>
          <a:prstGeom prst="leftRightArrow">
            <a:avLst>
              <a:gd name="adj1" fmla="val 50000"/>
              <a:gd name="adj2" fmla="val 20000"/>
            </a:avLst>
          </a:prstGeom>
          <a:solidFill>
            <a:srgbClr val="0070C0"/>
          </a:solidFill>
          <a:ln w="9525" algn="ctr">
            <a:solidFill>
              <a:srgbClr val="000000"/>
            </a:solidFill>
            <a:miter lim="800000"/>
            <a:headEnd/>
            <a:tailEnd/>
          </a:ln>
          <a:effectLst/>
          <a:scene3d>
            <a:camera prst="orthographicFront"/>
            <a:lightRig rig="threePt" dir="t"/>
          </a:scene3d>
          <a:sp3d contourW="12700">
            <a:bevelT prst="relaxedInset"/>
            <a:contourClr>
              <a:schemeClr val="bg1">
                <a:lumMod val="50000"/>
                <a:lumOff val="50000"/>
              </a:schemeClr>
            </a:contourClr>
          </a:sp3d>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Knowledge Discovery</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28</a:t>
            </a:fld>
            <a:r>
              <a:rPr lang="en-US" smtClean="0"/>
              <a:t> </a:t>
            </a:r>
            <a:endParaRPr lang="en-US"/>
          </a:p>
        </p:txBody>
      </p:sp>
      <p:sp>
        <p:nvSpPr>
          <p:cNvPr id="6" name="TextBox 5"/>
          <p:cNvSpPr txBox="1"/>
          <p:nvPr/>
        </p:nvSpPr>
        <p:spPr>
          <a:xfrm>
            <a:off x="3970020" y="1173480"/>
            <a:ext cx="184731" cy="307777"/>
          </a:xfrm>
          <a:prstGeom prst="rect">
            <a:avLst/>
          </a:prstGeom>
          <a:noFill/>
        </p:spPr>
        <p:txBody>
          <a:bodyPr wrap="none" rtlCol="0">
            <a:spAutoFit/>
          </a:bodyPr>
          <a:lstStyle/>
          <a:p>
            <a:endParaRPr lang="en-US" dirty="0"/>
          </a:p>
        </p:txBody>
      </p:sp>
      <p:sp>
        <p:nvSpPr>
          <p:cNvPr id="7" name="TextBox 6"/>
          <p:cNvSpPr txBox="1"/>
          <p:nvPr/>
        </p:nvSpPr>
        <p:spPr>
          <a:xfrm>
            <a:off x="0" y="914400"/>
            <a:ext cx="9144000" cy="523220"/>
          </a:xfrm>
          <a:prstGeom prst="rect">
            <a:avLst/>
          </a:prstGeom>
          <a:noFill/>
        </p:spPr>
        <p:txBody>
          <a:bodyPr wrap="square" rtlCol="0">
            <a:spAutoFit/>
          </a:bodyPr>
          <a:lstStyle/>
          <a:p>
            <a:pPr algn="ctr"/>
            <a:r>
              <a:rPr lang="en-US" sz="2800" b="1" u="sng" dirty="0" smtClean="0">
                <a:solidFill>
                  <a:srgbClr val="C00000"/>
                </a:solidFill>
              </a:rPr>
              <a:t>Traditional IT vs. Web 3.0 Technology </a:t>
            </a:r>
            <a:endParaRPr lang="en-US" sz="2800" b="1" u="sng" dirty="0">
              <a:solidFill>
                <a:srgbClr val="C00000"/>
              </a:solidFill>
            </a:endParaRPr>
          </a:p>
        </p:txBody>
      </p:sp>
      <p:graphicFrame>
        <p:nvGraphicFramePr>
          <p:cNvPr id="9" name="Content Placeholder 8"/>
          <p:cNvGraphicFramePr>
            <a:graphicFrameLocks noGrp="1"/>
          </p:cNvGraphicFramePr>
          <p:nvPr>
            <p:ph idx="1"/>
          </p:nvPr>
        </p:nvGraphicFramePr>
        <p:xfrm>
          <a:off x="449451" y="1515305"/>
          <a:ext cx="8229600" cy="4394200"/>
        </p:xfrm>
        <a:graphic>
          <a:graphicData uri="http://schemas.openxmlformats.org/drawingml/2006/table">
            <a:tbl>
              <a:tblPr firstRow="1" bandRow="1">
                <a:tableStyleId>{35758FB7-9AC5-4552-8A53-C91805E547FA}</a:tableStyleId>
              </a:tblPr>
              <a:tblGrid>
                <a:gridCol w="1735810"/>
                <a:gridCol w="3339885"/>
                <a:gridCol w="3153905"/>
              </a:tblGrid>
              <a:tr h="370840">
                <a:tc>
                  <a:txBody>
                    <a:bodyPr/>
                    <a:lstStyle/>
                    <a:p>
                      <a:r>
                        <a:rPr lang="en-US" dirty="0" smtClean="0"/>
                        <a:t>Issue</a:t>
                      </a:r>
                      <a:endParaRPr lang="en-US" dirty="0"/>
                    </a:p>
                  </a:txBody>
                  <a:tcPr/>
                </a:tc>
                <a:tc>
                  <a:txBody>
                    <a:bodyPr/>
                    <a:lstStyle/>
                    <a:p>
                      <a:r>
                        <a:rPr lang="en-US" dirty="0" smtClean="0"/>
                        <a:t>Traditional</a:t>
                      </a:r>
                      <a:r>
                        <a:rPr lang="en-US" baseline="0" dirty="0" smtClean="0"/>
                        <a:t> IT</a:t>
                      </a:r>
                      <a:endParaRPr lang="en-US" dirty="0"/>
                    </a:p>
                  </a:txBody>
                  <a:tcPr/>
                </a:tc>
                <a:tc>
                  <a:txBody>
                    <a:bodyPr/>
                    <a:lstStyle/>
                    <a:p>
                      <a:r>
                        <a:rPr lang="en-US" dirty="0" smtClean="0"/>
                        <a:t>Semantic Next Gen Technology</a:t>
                      </a:r>
                      <a:endParaRPr lang="en-US" dirty="0"/>
                    </a:p>
                  </a:txBody>
                  <a:tcPr/>
                </a:tc>
              </a:tr>
              <a:tr h="251675">
                <a:tc>
                  <a:txBody>
                    <a:bodyPr/>
                    <a:lstStyle/>
                    <a:p>
                      <a:r>
                        <a:rPr lang="en-US" sz="1200" dirty="0" smtClean="0"/>
                        <a:t>Set up</a:t>
                      </a:r>
                      <a:endParaRPr lang="en-US" sz="1200" dirty="0"/>
                    </a:p>
                  </a:txBody>
                  <a:tcPr/>
                </a:tc>
                <a:tc>
                  <a:txBody>
                    <a:bodyPr/>
                    <a:lstStyle/>
                    <a:p>
                      <a:r>
                        <a:rPr lang="en-US" sz="1200" dirty="0" smtClean="0"/>
                        <a:t>Huge initial effort</a:t>
                      </a:r>
                    </a:p>
                    <a:p>
                      <a:r>
                        <a:rPr lang="en-US" sz="1200" dirty="0" smtClean="0"/>
                        <a:t>     - meaning</a:t>
                      </a:r>
                      <a:r>
                        <a:rPr lang="en-US" sz="1200" baseline="0" dirty="0" smtClean="0"/>
                        <a:t> and relationships must be redefined </a:t>
                      </a:r>
                    </a:p>
                    <a:p>
                      <a:r>
                        <a:rPr lang="en-US" sz="1200" baseline="0" dirty="0" smtClean="0"/>
                        <a:t>     and “hard wired” into data formats and</a:t>
                      </a:r>
                    </a:p>
                    <a:p>
                      <a:r>
                        <a:rPr lang="en-US" sz="1200" baseline="0" dirty="0" smtClean="0"/>
                        <a:t>     application code at design time</a:t>
                      </a:r>
                      <a:endParaRPr lang="en-US" sz="1200" dirty="0"/>
                    </a:p>
                  </a:txBody>
                  <a:tcPr/>
                </a:tc>
                <a:tc>
                  <a:txBody>
                    <a:bodyPr/>
                    <a:lstStyle/>
                    <a:p>
                      <a:r>
                        <a:rPr lang="en-US" sz="1200" dirty="0" smtClean="0"/>
                        <a:t>Moderate initial effort</a:t>
                      </a:r>
                    </a:p>
                    <a:p>
                      <a:r>
                        <a:rPr lang="en-US" sz="1200" dirty="0" smtClean="0"/>
                        <a:t>     - can be built on top of existing IT</a:t>
                      </a:r>
                      <a:endParaRPr lang="en-US" sz="1200" dirty="0"/>
                    </a:p>
                  </a:txBody>
                  <a:tcPr/>
                </a:tc>
              </a:tr>
              <a:tr h="217579">
                <a:tc>
                  <a:txBody>
                    <a:bodyPr/>
                    <a:lstStyle/>
                    <a:p>
                      <a:r>
                        <a:rPr lang="en-US" sz="1200" dirty="0" smtClean="0"/>
                        <a:t>Maintenance</a:t>
                      </a:r>
                      <a:endParaRPr lang="en-US" sz="1200" dirty="0"/>
                    </a:p>
                  </a:txBody>
                  <a:tcPr/>
                </a:tc>
                <a:tc>
                  <a:txBody>
                    <a:bodyPr/>
                    <a:lstStyle/>
                    <a:p>
                      <a:r>
                        <a:rPr lang="en-US" sz="1200" dirty="0" smtClean="0"/>
                        <a:t>Large  maintenance effort</a:t>
                      </a:r>
                    </a:p>
                    <a:p>
                      <a:r>
                        <a:rPr lang="en-US" sz="1200" baseline="0" dirty="0" smtClean="0"/>
                        <a:t>     </a:t>
                      </a:r>
                      <a:r>
                        <a:rPr lang="en-US" sz="1200" dirty="0" smtClean="0"/>
                        <a:t>- requires manual human intervention to make</a:t>
                      </a:r>
                    </a:p>
                    <a:p>
                      <a:r>
                        <a:rPr lang="en-US" sz="1200" dirty="0" smtClean="0"/>
                        <a:t>    </a:t>
                      </a:r>
                      <a:r>
                        <a:rPr lang="en-US" sz="1200" baseline="0" dirty="0" smtClean="0"/>
                        <a:t> changes to </a:t>
                      </a:r>
                      <a:r>
                        <a:rPr lang="en-US" sz="1200" dirty="0" smtClean="0"/>
                        <a:t>data sources or business logic </a:t>
                      </a:r>
                    </a:p>
                  </a:txBody>
                  <a:tcPr/>
                </a:tc>
                <a:tc>
                  <a:txBody>
                    <a:bodyPr/>
                    <a:lstStyle/>
                    <a:p>
                      <a:r>
                        <a:rPr lang="en-US" sz="1200" dirty="0" smtClean="0"/>
                        <a:t>Small maintenance effort</a:t>
                      </a:r>
                    </a:p>
                    <a:p>
                      <a:r>
                        <a:rPr lang="en-US" sz="1200" dirty="0" smtClean="0"/>
                        <a:t>     - Accommodates most change as easy as</a:t>
                      </a:r>
                    </a:p>
                    <a:p>
                      <a:r>
                        <a:rPr lang="en-US" sz="1200" dirty="0" smtClean="0"/>
                        <a:t>     inputting data</a:t>
                      </a:r>
                      <a:endParaRPr lang="en-US" sz="1200" dirty="0"/>
                    </a:p>
                  </a:txBody>
                  <a:tcPr/>
                </a:tc>
              </a:tr>
              <a:tr h="198981">
                <a:tc>
                  <a:txBody>
                    <a:bodyPr/>
                    <a:lstStyle/>
                    <a:p>
                      <a:r>
                        <a:rPr lang="en-US" sz="1200" dirty="0" smtClean="0"/>
                        <a:t>Data Analysis</a:t>
                      </a:r>
                      <a:endParaRPr lang="en-US" sz="1200" dirty="0"/>
                    </a:p>
                  </a:txBody>
                  <a:tcPr/>
                </a:tc>
                <a:tc>
                  <a:txBody>
                    <a:bodyPr/>
                    <a:lstStyle/>
                    <a:p>
                      <a:r>
                        <a:rPr lang="en-US" sz="1200" dirty="0" smtClean="0"/>
                        <a:t>S</a:t>
                      </a:r>
                      <a:r>
                        <a:rPr lang="en-US" sz="1200" baseline="0" dirty="0" smtClean="0"/>
                        <a:t>tatistical  analysis of mainly numeric data is the focus</a:t>
                      </a:r>
                    </a:p>
                  </a:txBody>
                  <a:tcPr/>
                </a:tc>
                <a:tc>
                  <a:txBody>
                    <a:bodyPr/>
                    <a:lstStyle/>
                    <a:p>
                      <a:r>
                        <a:rPr lang="en-US" sz="1200" dirty="0" smtClean="0"/>
                        <a:t>Easier, more in-depth data exploration</a:t>
                      </a:r>
                    </a:p>
                    <a:p>
                      <a:r>
                        <a:rPr lang="en-US" sz="1200" dirty="0" smtClean="0"/>
                        <a:t>     - Excellent at identifying relationships &amp;</a:t>
                      </a:r>
                    </a:p>
                    <a:p>
                      <a:r>
                        <a:rPr lang="en-US" sz="1200" dirty="0" smtClean="0"/>
                        <a:t>     correlations not previously</a:t>
                      </a:r>
                      <a:r>
                        <a:rPr lang="en-US" sz="1200" baseline="0" dirty="0" smtClean="0"/>
                        <a:t> </a:t>
                      </a:r>
                      <a:r>
                        <a:rPr lang="en-US" sz="1200" dirty="0" smtClean="0"/>
                        <a:t>identifiable</a:t>
                      </a:r>
                    </a:p>
                  </a:txBody>
                  <a:tcPr/>
                </a:tc>
              </a:tr>
              <a:tr h="157136">
                <a:tc>
                  <a:txBody>
                    <a:bodyPr/>
                    <a:lstStyle/>
                    <a:p>
                      <a:r>
                        <a:rPr lang="en-US" sz="1200" dirty="0" smtClean="0"/>
                        <a:t>Structured, semi-structured</a:t>
                      </a:r>
                      <a:r>
                        <a:rPr lang="en-US" sz="1200" baseline="0" dirty="0" smtClean="0"/>
                        <a:t> and unstructured data</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Limited ability to extract knowledge from heterogeneous data</a:t>
                      </a:r>
                      <a:endParaRPr lang="en-US" sz="1200" dirty="0"/>
                    </a:p>
                  </a:txBody>
                  <a:tcPr/>
                </a:tc>
                <a:tc>
                  <a:txBody>
                    <a:bodyPr/>
                    <a:lstStyle/>
                    <a:p>
                      <a:r>
                        <a:rPr lang="en-US" sz="1200" dirty="0" smtClean="0"/>
                        <a:t>Easy data integration enhances</a:t>
                      </a:r>
                      <a:r>
                        <a:rPr lang="en-US" sz="1200" baseline="0" dirty="0" smtClean="0"/>
                        <a:t> the ability to extract knowledge from varied data sources</a:t>
                      </a:r>
                      <a:endParaRPr lang="en-US" sz="1200" dirty="0"/>
                    </a:p>
                  </a:txBody>
                  <a:tcPr/>
                </a:tc>
              </a:tr>
              <a:tr h="157136">
                <a:tc>
                  <a:txBody>
                    <a:bodyPr/>
                    <a:lstStyle/>
                    <a:p>
                      <a:r>
                        <a:rPr lang="en-US" sz="1200" dirty="0" smtClean="0"/>
                        <a:t>Data and System</a:t>
                      </a:r>
                      <a:r>
                        <a:rPr lang="en-US" sz="1200" baseline="0" dirty="0" smtClean="0"/>
                        <a:t> Integration</a:t>
                      </a:r>
                      <a:endParaRPr lang="en-US" sz="1200" dirty="0"/>
                    </a:p>
                  </a:txBody>
                  <a:tcPr/>
                </a:tc>
                <a:tc>
                  <a:txBody>
                    <a:bodyPr/>
                    <a:lstStyle/>
                    <a:p>
                      <a:r>
                        <a:rPr lang="en-US" sz="1200" dirty="0" smtClean="0"/>
                        <a:t>Complexity</a:t>
                      </a:r>
                      <a:r>
                        <a:rPr lang="en-US" sz="1200" baseline="0" dirty="0" smtClean="0"/>
                        <a:t> grows fast when adding data sources </a:t>
                      </a:r>
                    </a:p>
                    <a:p>
                      <a:r>
                        <a:rPr lang="en-US" sz="1200" baseline="0" dirty="0" smtClean="0"/>
                        <a:t>     – mapping new data sources to services and   </a:t>
                      </a:r>
                    </a:p>
                    <a:p>
                      <a:r>
                        <a:rPr lang="en-US" sz="1200" baseline="0" dirty="0" smtClean="0"/>
                        <a:t>    conforming to centralized control is a huge effort</a:t>
                      </a:r>
                    </a:p>
                    <a:p>
                      <a:endParaRPr lang="en-US" sz="1200" baseline="0" dirty="0" smtClean="0"/>
                    </a:p>
                  </a:txBody>
                  <a:tcPr/>
                </a:tc>
                <a:tc>
                  <a:txBody>
                    <a:bodyPr/>
                    <a:lstStyle/>
                    <a:p>
                      <a:r>
                        <a:rPr lang="en-US" sz="1200" dirty="0" smtClean="0"/>
                        <a:t>Data</a:t>
                      </a:r>
                      <a:r>
                        <a:rPr lang="en-US" sz="1200" baseline="0" dirty="0" smtClean="0"/>
                        <a:t> integration is quick and seamless</a:t>
                      </a:r>
                    </a:p>
                    <a:p>
                      <a:r>
                        <a:rPr lang="en-US" sz="1200" baseline="0" dirty="0" smtClean="0"/>
                        <a:t>     - More efficient, faster and cheaper</a:t>
                      </a:r>
                    </a:p>
                    <a:p>
                      <a:r>
                        <a:rPr lang="en-US" sz="1200" baseline="0" dirty="0" smtClean="0"/>
                        <a:t>     - New data sources can be used easily  </a:t>
                      </a:r>
                    </a:p>
                    <a:p>
                      <a:r>
                        <a:rPr lang="en-US" sz="1200" baseline="0" dirty="0" smtClean="0"/>
                        <a:t>     without the need for centralized control</a:t>
                      </a:r>
                      <a:endParaRPr lang="en-US" sz="1200" dirty="0"/>
                    </a:p>
                  </a:txBody>
                  <a:tcPr/>
                </a:tc>
              </a:tr>
              <a:tr h="154036">
                <a:tc>
                  <a:txBody>
                    <a:bodyPr/>
                    <a:lstStyle/>
                    <a:p>
                      <a:r>
                        <a:rPr lang="en-US" sz="1200" dirty="0" smtClean="0"/>
                        <a:t>Scalability</a:t>
                      </a:r>
                      <a:endParaRPr lang="en-US" sz="1200" dirty="0"/>
                    </a:p>
                  </a:txBody>
                  <a:tcPr/>
                </a:tc>
                <a:tc>
                  <a:txBody>
                    <a:bodyPr/>
                    <a:lstStyle/>
                    <a:p>
                      <a:r>
                        <a:rPr lang="en-US" sz="1200" dirty="0" smtClean="0"/>
                        <a:t>The</a:t>
                      </a:r>
                      <a:r>
                        <a:rPr lang="en-US" sz="1200" baseline="0" dirty="0" smtClean="0"/>
                        <a:t> hardware controls the type of queries that can be asked</a:t>
                      </a:r>
                      <a:endParaRPr lang="en-US" sz="1200" dirty="0"/>
                    </a:p>
                  </a:txBody>
                  <a:tcPr/>
                </a:tc>
                <a:tc>
                  <a:txBody>
                    <a:bodyPr/>
                    <a:lstStyle/>
                    <a:p>
                      <a:r>
                        <a:rPr lang="en-US" sz="1200" dirty="0" smtClean="0"/>
                        <a:t>Flexible querying</a:t>
                      </a:r>
                      <a:r>
                        <a:rPr lang="en-US" sz="1200" baseline="0" dirty="0" smtClean="0"/>
                        <a:t> against multi-schema datasets can be done naturally</a:t>
                      </a:r>
                      <a:endParaRPr lang="en-US" sz="12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idx="4294967295"/>
          </p:nvPr>
        </p:nvSpPr>
        <p:spPr>
          <a:xfrm>
            <a:off x="0" y="587375"/>
            <a:ext cx="3409950" cy="1143000"/>
          </a:xfrm>
        </p:spPr>
        <p:txBody>
          <a:bodyPr/>
          <a:lstStyle/>
          <a:p>
            <a:pPr algn="ctr" eaLnBrk="1" hangingPunct="1">
              <a:lnSpc>
                <a:spcPct val="80000"/>
              </a:lnSpc>
            </a:pPr>
            <a:r>
              <a:rPr lang="en-US" sz="4400" smtClean="0">
                <a:solidFill>
                  <a:srgbClr val="1A228C"/>
                </a:solidFill>
              </a:rPr>
              <a:t>Thank You!</a:t>
            </a:r>
          </a:p>
        </p:txBody>
      </p:sp>
      <p:sp>
        <p:nvSpPr>
          <p:cNvPr id="5" name="Rectangle 2"/>
          <p:cNvSpPr txBox="1">
            <a:spLocks noChangeArrowheads="1"/>
          </p:cNvSpPr>
          <p:nvPr/>
        </p:nvSpPr>
        <p:spPr bwMode="auto">
          <a:xfrm>
            <a:off x="3454999" y="5419382"/>
            <a:ext cx="340995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1A228C"/>
                </a:solidFill>
                <a:effectLst/>
                <a:uLnTx/>
                <a:uFillTx/>
                <a:latin typeface="+mj-lt"/>
                <a:ea typeface="+mj-ea"/>
                <a:cs typeface="+mj-cs"/>
              </a:rPr>
              <a:t>Questions?</a:t>
            </a:r>
          </a:p>
        </p:txBody>
      </p:sp>
      <p:pic>
        <p:nvPicPr>
          <p:cNvPr id="6" name="Picture 5" descr="cray_wave copy"/>
          <p:cNvPicPr>
            <a:picLocks noChangeAspect="1" noChangeArrowheads="1"/>
          </p:cNvPicPr>
          <p:nvPr/>
        </p:nvPicPr>
        <p:blipFill>
          <a:blip r:embed="rId3"/>
          <a:stretch>
            <a:fillRect/>
          </a:stretch>
        </p:blipFill>
        <p:spPr bwMode="auto">
          <a:xfrm>
            <a:off x="0" y="1492958"/>
            <a:ext cx="9144000" cy="3589233"/>
          </a:xfrm>
          <a:prstGeom prst="rect">
            <a:avLst/>
          </a:prstGeom>
          <a:noFill/>
        </p:spPr>
      </p:pic>
      <p:sp>
        <p:nvSpPr>
          <p:cNvPr id="8" name="Slide Number Placeholder 7"/>
          <p:cNvSpPr>
            <a:spLocks noGrp="1"/>
          </p:cNvSpPr>
          <p:nvPr>
            <p:ph type="sldNum" sz="quarter" idx="12"/>
          </p:nvPr>
        </p:nvSpPr>
        <p:spPr/>
        <p:txBody>
          <a:bodyPr/>
          <a:lstStyle/>
          <a:p>
            <a:pPr>
              <a:defRPr/>
            </a:pPr>
            <a:r>
              <a:rPr lang="en-US" smtClean="0"/>
              <a:t>Slide </a:t>
            </a:r>
            <a:fld id="{2F79826B-5752-43AE-BFF8-D78AC741C6CD}" type="slidenum">
              <a:rPr lang="en-US" smtClean="0"/>
              <a:pPr>
                <a:defRPr/>
              </a:pPr>
              <a:t>29</a:t>
            </a:fld>
            <a:r>
              <a:rPr lang="en-US" smtClean="0"/>
              <a:t> </a:t>
            </a: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924800" y="3581400"/>
            <a:ext cx="1066800" cy="335280"/>
          </a:xfrm>
          <a:prstGeom prst="rect">
            <a:avLst/>
          </a:prstGeom>
          <a:solidFill>
            <a:srgbClr val="D353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3" name="Title 2"/>
          <p:cNvSpPr>
            <a:spLocks noGrp="1"/>
          </p:cNvSpPr>
          <p:nvPr>
            <p:ph type="title"/>
          </p:nvPr>
        </p:nvSpPr>
        <p:spPr/>
        <p:txBody>
          <a:bodyPr>
            <a:normAutofit/>
          </a:bodyPr>
          <a:lstStyle/>
          <a:p>
            <a:r>
              <a:rPr smtClean="0">
                <a:latin typeface="Calibri"/>
                <a:cs typeface="Calibri"/>
              </a:rPr>
              <a:t>Cray Customer Base</a:t>
            </a:r>
            <a:endParaRPr lang="en-US" dirty="0">
              <a:latin typeface="Calibri"/>
              <a:cs typeface="Calibri"/>
            </a:endParaRPr>
          </a:p>
        </p:txBody>
      </p:sp>
      <p:pic>
        <p:nvPicPr>
          <p:cNvPr id="5" name="Picture 4"/>
          <p:cNvPicPr>
            <a:picLocks noChangeAspect="1"/>
          </p:cNvPicPr>
          <p:nvPr/>
        </p:nvPicPr>
        <p:blipFill>
          <a:blip r:embed="rId3" cstate="screen"/>
          <a:stretch>
            <a:fillRect/>
          </a:stretch>
        </p:blipFill>
        <p:spPr>
          <a:xfrm>
            <a:off x="1600200" y="744624"/>
            <a:ext cx="1844675" cy="779376"/>
          </a:xfrm>
          <a:prstGeom prst="rect">
            <a:avLst/>
          </a:prstGeom>
        </p:spPr>
      </p:pic>
      <p:pic>
        <p:nvPicPr>
          <p:cNvPr id="6" name="Picture 5"/>
          <p:cNvPicPr>
            <a:picLocks noChangeAspect="1"/>
          </p:cNvPicPr>
          <p:nvPr/>
        </p:nvPicPr>
        <p:blipFill>
          <a:blip r:embed="rId4" cstate="screen"/>
          <a:stretch>
            <a:fillRect/>
          </a:stretch>
        </p:blipFill>
        <p:spPr>
          <a:xfrm>
            <a:off x="5532120" y="2644140"/>
            <a:ext cx="950686" cy="1117600"/>
          </a:xfrm>
          <a:prstGeom prst="rect">
            <a:avLst/>
          </a:prstGeom>
        </p:spPr>
      </p:pic>
      <p:pic>
        <p:nvPicPr>
          <p:cNvPr id="7" name="Picture 6"/>
          <p:cNvPicPr>
            <a:picLocks noChangeAspect="1"/>
          </p:cNvPicPr>
          <p:nvPr/>
        </p:nvPicPr>
        <p:blipFill>
          <a:blip r:embed="rId5" cstate="screen"/>
          <a:stretch>
            <a:fillRect/>
          </a:stretch>
        </p:blipFill>
        <p:spPr>
          <a:xfrm flipH="1">
            <a:off x="8082232" y="5097780"/>
            <a:ext cx="909367" cy="860118"/>
          </a:xfrm>
          <a:prstGeom prst="rect">
            <a:avLst/>
          </a:prstGeom>
        </p:spPr>
      </p:pic>
      <p:pic>
        <p:nvPicPr>
          <p:cNvPr id="8" name="Picture 7"/>
          <p:cNvPicPr>
            <a:picLocks noChangeAspect="1"/>
          </p:cNvPicPr>
          <p:nvPr/>
        </p:nvPicPr>
        <p:blipFill>
          <a:blip r:embed="rId6" cstate="print"/>
          <a:stretch>
            <a:fillRect/>
          </a:stretch>
        </p:blipFill>
        <p:spPr>
          <a:xfrm>
            <a:off x="8122920" y="3634741"/>
            <a:ext cx="726440" cy="239395"/>
          </a:xfrm>
          <a:prstGeom prst="rect">
            <a:avLst/>
          </a:prstGeom>
        </p:spPr>
      </p:pic>
      <p:pic>
        <p:nvPicPr>
          <p:cNvPr id="10" name="Picture 9"/>
          <p:cNvPicPr>
            <a:picLocks noChangeAspect="1"/>
          </p:cNvPicPr>
          <p:nvPr/>
        </p:nvPicPr>
        <p:blipFill>
          <a:blip r:embed="rId7" cstate="screen"/>
          <a:stretch>
            <a:fillRect/>
          </a:stretch>
        </p:blipFill>
        <p:spPr>
          <a:xfrm>
            <a:off x="1188720" y="1859280"/>
            <a:ext cx="861060" cy="861060"/>
          </a:xfrm>
          <a:prstGeom prst="rect">
            <a:avLst/>
          </a:prstGeom>
        </p:spPr>
      </p:pic>
      <p:pic>
        <p:nvPicPr>
          <p:cNvPr id="11" name="Picture 10"/>
          <p:cNvPicPr>
            <a:picLocks noChangeAspect="1"/>
          </p:cNvPicPr>
          <p:nvPr/>
        </p:nvPicPr>
        <p:blipFill>
          <a:blip r:embed="rId8" cstate="print"/>
          <a:stretch>
            <a:fillRect/>
          </a:stretch>
        </p:blipFill>
        <p:spPr>
          <a:xfrm>
            <a:off x="5867400" y="782880"/>
            <a:ext cx="1905000" cy="858902"/>
          </a:xfrm>
          <a:prstGeom prst="rect">
            <a:avLst/>
          </a:prstGeom>
        </p:spPr>
      </p:pic>
      <p:pic>
        <p:nvPicPr>
          <p:cNvPr id="12" name="Picture 11"/>
          <p:cNvPicPr>
            <a:picLocks noChangeAspect="1"/>
          </p:cNvPicPr>
          <p:nvPr/>
        </p:nvPicPr>
        <p:blipFill>
          <a:blip r:embed="rId9" cstate="screen"/>
          <a:stretch>
            <a:fillRect/>
          </a:stretch>
        </p:blipFill>
        <p:spPr>
          <a:xfrm>
            <a:off x="2844800" y="2582769"/>
            <a:ext cx="920685" cy="1013871"/>
          </a:xfrm>
          <a:prstGeom prst="rect">
            <a:avLst/>
          </a:prstGeom>
        </p:spPr>
      </p:pic>
      <p:pic>
        <p:nvPicPr>
          <p:cNvPr id="13" name="Picture 12"/>
          <p:cNvPicPr>
            <a:picLocks noChangeAspect="1"/>
          </p:cNvPicPr>
          <p:nvPr/>
        </p:nvPicPr>
        <p:blipFill>
          <a:blip r:embed="rId10" cstate="screen"/>
          <a:stretch>
            <a:fillRect/>
          </a:stretch>
        </p:blipFill>
        <p:spPr>
          <a:xfrm>
            <a:off x="5524500" y="1701800"/>
            <a:ext cx="812800" cy="812800"/>
          </a:xfrm>
          <a:prstGeom prst="rect">
            <a:avLst/>
          </a:prstGeom>
        </p:spPr>
      </p:pic>
      <p:pic>
        <p:nvPicPr>
          <p:cNvPr id="14" name="Picture 13"/>
          <p:cNvPicPr>
            <a:picLocks noChangeAspect="1"/>
          </p:cNvPicPr>
          <p:nvPr/>
        </p:nvPicPr>
        <p:blipFill>
          <a:blip r:embed="rId11" cstate="screen"/>
          <a:stretch>
            <a:fillRect/>
          </a:stretch>
        </p:blipFill>
        <p:spPr>
          <a:xfrm>
            <a:off x="6305550" y="4953000"/>
            <a:ext cx="1238250" cy="990600"/>
          </a:xfrm>
          <a:prstGeom prst="rect">
            <a:avLst/>
          </a:prstGeom>
        </p:spPr>
      </p:pic>
      <p:pic>
        <p:nvPicPr>
          <p:cNvPr id="15" name="Picture 14"/>
          <p:cNvPicPr>
            <a:picLocks noChangeAspect="1"/>
          </p:cNvPicPr>
          <p:nvPr/>
        </p:nvPicPr>
        <p:blipFill>
          <a:blip r:embed="rId12" cstate="print"/>
          <a:stretch>
            <a:fillRect/>
          </a:stretch>
        </p:blipFill>
        <p:spPr>
          <a:xfrm>
            <a:off x="3002280" y="5996269"/>
            <a:ext cx="2811780" cy="341824"/>
          </a:xfrm>
          <a:prstGeom prst="rect">
            <a:avLst/>
          </a:prstGeom>
        </p:spPr>
      </p:pic>
      <p:pic>
        <p:nvPicPr>
          <p:cNvPr id="16" name="Picture 15"/>
          <p:cNvPicPr>
            <a:picLocks noChangeAspect="1"/>
          </p:cNvPicPr>
          <p:nvPr/>
        </p:nvPicPr>
        <p:blipFill>
          <a:blip r:embed="rId13" cstate="screen"/>
          <a:stretch>
            <a:fillRect/>
          </a:stretch>
        </p:blipFill>
        <p:spPr>
          <a:xfrm>
            <a:off x="228600" y="2057400"/>
            <a:ext cx="828675" cy="1132523"/>
          </a:xfrm>
          <a:prstGeom prst="rect">
            <a:avLst/>
          </a:prstGeom>
        </p:spPr>
      </p:pic>
      <p:pic>
        <p:nvPicPr>
          <p:cNvPr id="17" name="Picture 16"/>
          <p:cNvPicPr>
            <a:picLocks noChangeAspect="1"/>
          </p:cNvPicPr>
          <p:nvPr/>
        </p:nvPicPr>
        <p:blipFill>
          <a:blip r:embed="rId14" cstate="print"/>
          <a:stretch>
            <a:fillRect/>
          </a:stretch>
        </p:blipFill>
        <p:spPr>
          <a:xfrm>
            <a:off x="5855426" y="5989320"/>
            <a:ext cx="3090454" cy="350808"/>
          </a:xfrm>
          <a:prstGeom prst="rect">
            <a:avLst/>
          </a:prstGeom>
        </p:spPr>
      </p:pic>
      <p:pic>
        <p:nvPicPr>
          <p:cNvPr id="18" name="Picture 17"/>
          <p:cNvPicPr>
            <a:picLocks noChangeAspect="1"/>
          </p:cNvPicPr>
          <p:nvPr/>
        </p:nvPicPr>
        <p:blipFill>
          <a:blip r:embed="rId15" cstate="print"/>
          <a:stretch>
            <a:fillRect/>
          </a:stretch>
        </p:blipFill>
        <p:spPr>
          <a:xfrm>
            <a:off x="5204460" y="6370321"/>
            <a:ext cx="3779520" cy="290732"/>
          </a:xfrm>
          <a:prstGeom prst="rect">
            <a:avLst/>
          </a:prstGeom>
        </p:spPr>
      </p:pic>
      <p:pic>
        <p:nvPicPr>
          <p:cNvPr id="20" name="Picture 19"/>
          <p:cNvPicPr>
            <a:picLocks noChangeAspect="1"/>
          </p:cNvPicPr>
          <p:nvPr/>
        </p:nvPicPr>
        <p:blipFill>
          <a:blip r:embed="rId16" cstate="print"/>
          <a:stretch>
            <a:fillRect/>
          </a:stretch>
        </p:blipFill>
        <p:spPr>
          <a:xfrm>
            <a:off x="7734300" y="990600"/>
            <a:ext cx="1409700" cy="341745"/>
          </a:xfrm>
          <a:prstGeom prst="rect">
            <a:avLst/>
          </a:prstGeom>
        </p:spPr>
      </p:pic>
      <p:pic>
        <p:nvPicPr>
          <p:cNvPr id="19" name="Picture 18"/>
          <p:cNvPicPr>
            <a:picLocks noChangeAspect="1"/>
          </p:cNvPicPr>
          <p:nvPr/>
        </p:nvPicPr>
        <p:blipFill>
          <a:blip r:embed="rId17" cstate="print"/>
          <a:stretch>
            <a:fillRect/>
          </a:stretch>
        </p:blipFill>
        <p:spPr>
          <a:xfrm>
            <a:off x="2537460" y="6379229"/>
            <a:ext cx="2636520" cy="478771"/>
          </a:xfrm>
          <a:prstGeom prst="rect">
            <a:avLst/>
          </a:prstGeom>
        </p:spPr>
      </p:pic>
      <p:pic>
        <p:nvPicPr>
          <p:cNvPr id="21" name="Picture 20"/>
          <p:cNvPicPr>
            <a:picLocks noChangeAspect="1"/>
          </p:cNvPicPr>
          <p:nvPr/>
        </p:nvPicPr>
        <p:blipFill>
          <a:blip r:embed="rId18" cstate="print"/>
          <a:stretch>
            <a:fillRect/>
          </a:stretch>
        </p:blipFill>
        <p:spPr>
          <a:xfrm>
            <a:off x="228600" y="762000"/>
            <a:ext cx="1115786" cy="952500"/>
          </a:xfrm>
          <a:prstGeom prst="rect">
            <a:avLst/>
          </a:prstGeom>
        </p:spPr>
      </p:pic>
      <p:pic>
        <p:nvPicPr>
          <p:cNvPr id="22" name="Picture 21"/>
          <p:cNvPicPr>
            <a:picLocks noChangeAspect="1"/>
          </p:cNvPicPr>
          <p:nvPr/>
        </p:nvPicPr>
        <p:blipFill>
          <a:blip r:embed="rId19" cstate="print"/>
          <a:stretch>
            <a:fillRect/>
          </a:stretch>
        </p:blipFill>
        <p:spPr>
          <a:xfrm>
            <a:off x="8130540" y="2466340"/>
            <a:ext cx="914400" cy="914400"/>
          </a:xfrm>
          <a:prstGeom prst="rect">
            <a:avLst/>
          </a:prstGeom>
        </p:spPr>
      </p:pic>
      <p:pic>
        <p:nvPicPr>
          <p:cNvPr id="23" name="Picture 22"/>
          <p:cNvPicPr>
            <a:picLocks noChangeAspect="1"/>
          </p:cNvPicPr>
          <p:nvPr/>
        </p:nvPicPr>
        <p:blipFill>
          <a:blip r:embed="rId20" cstate="print"/>
          <a:stretch>
            <a:fillRect/>
          </a:stretch>
        </p:blipFill>
        <p:spPr>
          <a:xfrm>
            <a:off x="3733800" y="762000"/>
            <a:ext cx="1866900" cy="706680"/>
          </a:xfrm>
          <a:prstGeom prst="rect">
            <a:avLst/>
          </a:prstGeom>
        </p:spPr>
      </p:pic>
      <p:pic>
        <p:nvPicPr>
          <p:cNvPr id="24" name="Picture 23"/>
          <p:cNvPicPr>
            <a:picLocks noChangeAspect="1"/>
          </p:cNvPicPr>
          <p:nvPr/>
        </p:nvPicPr>
        <p:blipFill>
          <a:blip r:embed="rId21" cstate="print"/>
          <a:stretch>
            <a:fillRect/>
          </a:stretch>
        </p:blipFill>
        <p:spPr>
          <a:xfrm>
            <a:off x="5739512" y="4160520"/>
            <a:ext cx="607948" cy="655320"/>
          </a:xfrm>
          <a:prstGeom prst="rect">
            <a:avLst/>
          </a:prstGeom>
        </p:spPr>
      </p:pic>
      <p:pic>
        <p:nvPicPr>
          <p:cNvPr id="25" name="Picture 24"/>
          <p:cNvPicPr>
            <a:picLocks noChangeAspect="1"/>
          </p:cNvPicPr>
          <p:nvPr/>
        </p:nvPicPr>
        <p:blipFill>
          <a:blip r:embed="rId22" cstate="print"/>
          <a:stretch>
            <a:fillRect/>
          </a:stretch>
        </p:blipFill>
        <p:spPr>
          <a:xfrm>
            <a:off x="7063740" y="1905000"/>
            <a:ext cx="1961554" cy="289506"/>
          </a:xfrm>
          <a:prstGeom prst="rect">
            <a:avLst/>
          </a:prstGeom>
        </p:spPr>
      </p:pic>
      <p:pic>
        <p:nvPicPr>
          <p:cNvPr id="26" name="Picture 3" descr="C:\work\LOGOS\hector-logo.png"/>
          <p:cNvPicPr>
            <a:picLocks noChangeAspect="1" noChangeArrowheads="1"/>
          </p:cNvPicPr>
          <p:nvPr/>
        </p:nvPicPr>
        <p:blipFill>
          <a:blip r:embed="rId23" cstate="print"/>
          <a:srcRect/>
          <a:stretch>
            <a:fillRect/>
          </a:stretch>
        </p:blipFill>
        <p:spPr bwMode="auto">
          <a:xfrm>
            <a:off x="6708630" y="3561003"/>
            <a:ext cx="640709" cy="770290"/>
          </a:xfrm>
          <a:prstGeom prst="roundRect">
            <a:avLst/>
          </a:prstGeom>
          <a:noFill/>
        </p:spPr>
      </p:pic>
      <p:pic>
        <p:nvPicPr>
          <p:cNvPr id="27" name="Picture 14" descr="C:\Documents and Settings\jcissell\Desktop\hlrIs-logo.png"/>
          <p:cNvPicPr>
            <a:picLocks noChangeAspect="1" noChangeArrowheads="1"/>
          </p:cNvPicPr>
          <p:nvPr/>
        </p:nvPicPr>
        <p:blipFill>
          <a:blip r:embed="rId24" cstate="print"/>
          <a:srcRect/>
          <a:stretch>
            <a:fillRect/>
          </a:stretch>
        </p:blipFill>
        <p:spPr bwMode="auto">
          <a:xfrm>
            <a:off x="7060372" y="4596260"/>
            <a:ext cx="1804890" cy="283325"/>
          </a:xfrm>
          <a:prstGeom prst="rect">
            <a:avLst/>
          </a:prstGeom>
          <a:noFill/>
        </p:spPr>
      </p:pic>
      <p:pic>
        <p:nvPicPr>
          <p:cNvPr id="28" name="Picture 2" descr="C:\work\LOGOS\cscs.png"/>
          <p:cNvPicPr>
            <a:picLocks noChangeAspect="1" noChangeArrowheads="1"/>
          </p:cNvPicPr>
          <p:nvPr/>
        </p:nvPicPr>
        <p:blipFill>
          <a:blip r:embed="rId25" cstate="print"/>
          <a:srcRect/>
          <a:stretch>
            <a:fillRect/>
          </a:stretch>
        </p:blipFill>
        <p:spPr bwMode="auto">
          <a:xfrm>
            <a:off x="4773297" y="5448547"/>
            <a:ext cx="1191106" cy="250477"/>
          </a:xfrm>
          <a:prstGeom prst="rect">
            <a:avLst/>
          </a:prstGeom>
          <a:noFill/>
        </p:spPr>
      </p:pic>
      <p:pic>
        <p:nvPicPr>
          <p:cNvPr id="29" name="Picture 4"/>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3006490" y="5200521"/>
            <a:ext cx="1060157" cy="718218"/>
          </a:xfrm>
          <a:prstGeom prst="rect">
            <a:avLst/>
          </a:prstGeom>
          <a:noFill/>
          <a:ln w="9525">
            <a:noFill/>
            <a:miter lim="800000"/>
            <a:headEnd/>
            <a:tailEnd/>
          </a:ln>
        </p:spPr>
      </p:pic>
      <p:pic>
        <p:nvPicPr>
          <p:cNvPr id="30" name="Picture 1" descr="\\inside.us.cray.com\depts\marketing\Cray Image Library\Cray Clip Art\logos non cray\NOAA-logo-600-pixels-wide.png"/>
          <p:cNvPicPr>
            <a:picLocks noChangeAspect="1" noChangeArrowheads="1"/>
          </p:cNvPicPr>
          <p:nvPr/>
        </p:nvPicPr>
        <p:blipFill>
          <a:blip r:embed="rId27" cstate="print"/>
          <a:srcRect/>
          <a:stretch>
            <a:fillRect/>
          </a:stretch>
        </p:blipFill>
        <p:spPr bwMode="auto">
          <a:xfrm>
            <a:off x="237341" y="3309988"/>
            <a:ext cx="717830" cy="733979"/>
          </a:xfrm>
          <a:prstGeom prst="rect">
            <a:avLst/>
          </a:prstGeom>
          <a:noFill/>
        </p:spPr>
      </p:pic>
      <p:pic>
        <p:nvPicPr>
          <p:cNvPr id="31" name="Picture 5" descr="C:\work\LOGOS\OAKRIDGE NL\ORNL.png"/>
          <p:cNvPicPr>
            <a:picLocks noChangeAspect="1" noChangeArrowheads="1"/>
          </p:cNvPicPr>
          <p:nvPr/>
        </p:nvPicPr>
        <p:blipFill>
          <a:blip r:embed="rId28" cstate="print"/>
          <a:srcRect/>
          <a:stretch>
            <a:fillRect/>
          </a:stretch>
        </p:blipFill>
        <p:spPr bwMode="auto">
          <a:xfrm>
            <a:off x="3793476" y="1965960"/>
            <a:ext cx="1528947" cy="784860"/>
          </a:xfrm>
          <a:prstGeom prst="rect">
            <a:avLst/>
          </a:prstGeom>
          <a:noFill/>
        </p:spPr>
      </p:pic>
      <p:pic>
        <p:nvPicPr>
          <p:cNvPr id="32" name="Picture 8" descr="\\inside.us.cray.com\depts\marketing\Cray Image Library\Cray Clip Art\logos non cray\los-alamos_logo.png"/>
          <p:cNvPicPr>
            <a:picLocks noChangeAspect="1" noChangeArrowheads="1"/>
          </p:cNvPicPr>
          <p:nvPr/>
        </p:nvPicPr>
        <p:blipFill>
          <a:blip r:embed="rId29" cstate="print"/>
          <a:srcRect/>
          <a:stretch>
            <a:fillRect/>
          </a:stretch>
        </p:blipFill>
        <p:spPr bwMode="auto">
          <a:xfrm>
            <a:off x="1324403" y="2933615"/>
            <a:ext cx="1399652" cy="733185"/>
          </a:xfrm>
          <a:prstGeom prst="rect">
            <a:avLst/>
          </a:prstGeom>
          <a:noFill/>
        </p:spPr>
      </p:pic>
      <p:pic>
        <p:nvPicPr>
          <p:cNvPr id="33" name="Picture 2" descr="\\inside.us.cray.com\depts\marketing\Cray Image Library\Cray Clip Art\logos non cray\NERSC_logo.gif"/>
          <p:cNvPicPr>
            <a:picLocks noChangeAspect="1" noChangeArrowheads="1"/>
          </p:cNvPicPr>
          <p:nvPr/>
        </p:nvPicPr>
        <p:blipFill>
          <a:blip r:embed="rId30" cstate="print"/>
          <a:srcRect/>
          <a:stretch>
            <a:fillRect/>
          </a:stretch>
        </p:blipFill>
        <p:spPr bwMode="auto">
          <a:xfrm>
            <a:off x="905665" y="3740988"/>
            <a:ext cx="1208606" cy="736822"/>
          </a:xfrm>
          <a:prstGeom prst="rect">
            <a:avLst/>
          </a:prstGeom>
          <a:noFill/>
        </p:spPr>
      </p:pic>
      <p:pic>
        <p:nvPicPr>
          <p:cNvPr id="34" name="Picture 2" descr="C:\Users\jcissell\Desktop\images for ppt\dod-logo-600dpi.png"/>
          <p:cNvPicPr>
            <a:picLocks noChangeAspect="1" noChangeArrowheads="1"/>
          </p:cNvPicPr>
          <p:nvPr/>
        </p:nvPicPr>
        <p:blipFill>
          <a:blip r:embed="rId31" cstate="print"/>
          <a:srcRect/>
          <a:stretch>
            <a:fillRect/>
          </a:stretch>
        </p:blipFill>
        <p:spPr bwMode="auto">
          <a:xfrm>
            <a:off x="3454294" y="3293491"/>
            <a:ext cx="1986386" cy="2020969"/>
          </a:xfrm>
          <a:prstGeom prst="rect">
            <a:avLst/>
          </a:prstGeom>
          <a:noFill/>
        </p:spPr>
      </p:pic>
      <p:sp>
        <p:nvSpPr>
          <p:cNvPr id="35" name="TextBox 34"/>
          <p:cNvSpPr txBox="1"/>
          <p:nvPr/>
        </p:nvSpPr>
        <p:spPr>
          <a:xfrm>
            <a:off x="0" y="5657671"/>
            <a:ext cx="3451770" cy="1200329"/>
          </a:xfrm>
          <a:prstGeom prst="rect">
            <a:avLst/>
          </a:prstGeom>
          <a:noFill/>
        </p:spPr>
        <p:txBody>
          <a:bodyPr wrap="square" rtlCol="0">
            <a:spAutoFit/>
          </a:bodyPr>
          <a:lstStyle/>
          <a:p>
            <a:pPr>
              <a:buFont typeface="Arial" pitchFamily="34" charset="0"/>
              <a:buChar char="•"/>
            </a:pPr>
            <a:r>
              <a:rPr lang="en-US" b="1" i="1" dirty="0" smtClean="0">
                <a:ln w="3175">
                  <a:solidFill>
                    <a:schemeClr val="tx1">
                      <a:lumMod val="50000"/>
                    </a:schemeClr>
                  </a:solidFill>
                </a:ln>
                <a:solidFill>
                  <a:srgbClr val="002060"/>
                </a:solidFill>
                <a:effectLst>
                  <a:outerShdw blurRad="38100" dist="38100" dir="2700000" algn="tl">
                    <a:srgbClr val="000000">
                      <a:alpha val="43137"/>
                    </a:srgbClr>
                  </a:outerShdw>
                </a:effectLst>
              </a:rPr>
              <a:t>Unmatched performance</a:t>
            </a:r>
          </a:p>
          <a:p>
            <a:pPr>
              <a:buFont typeface="Arial" pitchFamily="34" charset="0"/>
              <a:buChar char="•"/>
            </a:pPr>
            <a:r>
              <a:rPr lang="en-US" b="1" i="1" dirty="0" smtClean="0">
                <a:ln w="3175">
                  <a:solidFill>
                    <a:schemeClr val="tx1">
                      <a:lumMod val="50000"/>
                    </a:schemeClr>
                  </a:solidFill>
                </a:ln>
                <a:solidFill>
                  <a:srgbClr val="002060"/>
                </a:solidFill>
                <a:effectLst>
                  <a:outerShdw blurRad="38100" dist="38100" dir="2700000" algn="tl">
                    <a:srgbClr val="000000">
                      <a:alpha val="43137"/>
                    </a:srgbClr>
                  </a:outerShdw>
                </a:effectLst>
              </a:rPr>
              <a:t>Production Reliability</a:t>
            </a:r>
          </a:p>
          <a:p>
            <a:pPr>
              <a:buFont typeface="Arial" pitchFamily="34" charset="0"/>
              <a:buChar char="•"/>
            </a:pPr>
            <a:r>
              <a:rPr lang="en-US" b="1" i="1" dirty="0" smtClean="0">
                <a:ln w="3175">
                  <a:solidFill>
                    <a:schemeClr val="tx1">
                      <a:lumMod val="50000"/>
                    </a:schemeClr>
                  </a:solidFill>
                </a:ln>
                <a:solidFill>
                  <a:srgbClr val="002060"/>
                </a:solidFill>
                <a:effectLst>
                  <a:outerShdw blurRad="38100" dist="38100" dir="2700000" algn="tl">
                    <a:srgbClr val="000000">
                      <a:alpha val="43137"/>
                    </a:srgbClr>
                  </a:outerShdw>
                </a:effectLst>
              </a:rPr>
              <a:t>Power/cooling efficient</a:t>
            </a:r>
          </a:p>
          <a:p>
            <a:pPr>
              <a:buFont typeface="Arial" pitchFamily="34" charset="0"/>
              <a:buChar char="•"/>
            </a:pPr>
            <a:r>
              <a:rPr lang="en-US" b="1" i="1" dirty="0" smtClean="0">
                <a:ln w="3175">
                  <a:solidFill>
                    <a:schemeClr val="tx1">
                      <a:lumMod val="50000"/>
                    </a:schemeClr>
                  </a:solidFill>
                </a:ln>
                <a:solidFill>
                  <a:srgbClr val="002060"/>
                </a:solidFill>
                <a:effectLst>
                  <a:outerShdw blurRad="38100" dist="38100" dir="2700000" algn="tl">
                    <a:srgbClr val="000000">
                      <a:alpha val="43137"/>
                    </a:srgbClr>
                  </a:outerShdw>
                </a:effectLst>
              </a:rPr>
              <a:t>Adaptive Supercomputing</a:t>
            </a:r>
          </a:p>
          <a:p>
            <a:pPr>
              <a:buFont typeface="Arial" pitchFamily="34" charset="0"/>
              <a:buChar char="•"/>
            </a:pPr>
            <a:endParaRPr lang="en-US" sz="1600" b="1" i="1" dirty="0" smtClean="0">
              <a:ln w="3175">
                <a:solidFill>
                  <a:schemeClr val="tx1">
                    <a:lumMod val="50000"/>
                  </a:schemeClr>
                </a:solidFill>
              </a:ln>
              <a:solidFill>
                <a:srgbClr val="002060"/>
              </a:solidFill>
              <a:effectLst>
                <a:outerShdw blurRad="38100" dist="38100" dir="2700000" algn="tl">
                  <a:srgbClr val="000000">
                    <a:alpha val="43137"/>
                  </a:srgbClr>
                </a:outerShdw>
              </a:effectLst>
            </a:endParaRPr>
          </a:p>
        </p:txBody>
      </p:sp>
      <p:pic>
        <p:nvPicPr>
          <p:cNvPr id="36" name="Picture 1"/>
          <p:cNvPicPr>
            <a:picLocks noChangeAspect="1" noChangeArrowheads="1"/>
          </p:cNvPicPr>
          <p:nvPr/>
        </p:nvPicPr>
        <p:blipFill>
          <a:blip r:embed="rId32">
            <a:clrChange>
              <a:clrFrom>
                <a:srgbClr val="FFFFFF"/>
              </a:clrFrom>
              <a:clrTo>
                <a:srgbClr val="FFFFFF">
                  <a:alpha val="0"/>
                </a:srgbClr>
              </a:clrTo>
            </a:clrChange>
          </a:blip>
          <a:srcRect b="20000"/>
          <a:stretch>
            <a:fillRect/>
          </a:stretch>
        </p:blipFill>
        <p:spPr bwMode="auto">
          <a:xfrm>
            <a:off x="2205936" y="3834837"/>
            <a:ext cx="1214648" cy="971718"/>
          </a:xfrm>
          <a:prstGeom prst="rect">
            <a:avLst/>
          </a:prstGeom>
          <a:noFill/>
          <a:ln w="9525">
            <a:noFill/>
            <a:miter lim="800000"/>
            <a:headEnd/>
            <a:tailEnd/>
          </a:ln>
        </p:spPr>
      </p:pic>
      <p:pic>
        <p:nvPicPr>
          <p:cNvPr id="37" name="Picture 90" descr="http://tbn0.google.com/images?q=tbn:eE--fMgGtH27SM:http://biology4.wustl.edu/olsen/images/NSF_logo.jpg">
            <a:hlinkClick r:id="rId33"/>
          </p:cNvPr>
          <p:cNvPicPr>
            <a:picLocks noChangeAspect="1" noChangeArrowheads="1"/>
          </p:cNvPicPr>
          <p:nvPr/>
        </p:nvPicPr>
        <p:blipFill>
          <a:blip r:embed="rId34" cstate="print">
            <a:clrChange>
              <a:clrFrom>
                <a:srgbClr val="FEFEFE"/>
              </a:clrFrom>
              <a:clrTo>
                <a:srgbClr val="FEFEFE">
                  <a:alpha val="0"/>
                </a:srgbClr>
              </a:clrTo>
            </a:clrChange>
          </a:blip>
          <a:srcRect/>
          <a:stretch>
            <a:fillRect/>
          </a:stretch>
        </p:blipFill>
        <p:spPr bwMode="auto">
          <a:xfrm>
            <a:off x="2204402" y="1693545"/>
            <a:ext cx="950277" cy="950279"/>
          </a:xfrm>
          <a:prstGeom prst="rect">
            <a:avLst/>
          </a:prstGeom>
          <a:noFill/>
          <a:ln w="9525">
            <a:noFill/>
            <a:miter lim="800000"/>
            <a:headEnd/>
            <a:tailEnd/>
          </a:ln>
        </p:spPr>
      </p:pic>
      <p:pic>
        <p:nvPicPr>
          <p:cNvPr id="41" name="Picture 40" descr="DOE.jpg"/>
          <p:cNvPicPr>
            <a:picLocks noChangeAspect="1"/>
          </p:cNvPicPr>
          <p:nvPr/>
        </p:nvPicPr>
        <p:blipFill>
          <a:blip r:embed="rId35"/>
          <a:stretch>
            <a:fillRect/>
          </a:stretch>
        </p:blipFill>
        <p:spPr>
          <a:xfrm>
            <a:off x="348442" y="4892040"/>
            <a:ext cx="2234738" cy="569031"/>
          </a:xfrm>
          <a:prstGeom prst="rect">
            <a:avLst/>
          </a:prstGeom>
        </p:spPr>
      </p:pic>
      <p:pic>
        <p:nvPicPr>
          <p:cNvPr id="42" name="Picture 41" descr="NASA.gif"/>
          <p:cNvPicPr>
            <a:picLocks noChangeAspect="1"/>
          </p:cNvPicPr>
          <p:nvPr/>
        </p:nvPicPr>
        <p:blipFill>
          <a:blip r:embed="rId36"/>
          <a:stretch>
            <a:fillRect/>
          </a:stretch>
        </p:blipFill>
        <p:spPr>
          <a:xfrm>
            <a:off x="7059930" y="2137410"/>
            <a:ext cx="1024890" cy="926892"/>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010400" cy="771525"/>
          </a:xfrm>
        </p:spPr>
        <p:txBody>
          <a:bodyPr/>
          <a:lstStyle/>
          <a:p>
            <a:r>
              <a:rPr lang="en-US" dirty="0" smtClean="0"/>
              <a:t>Web 3.0: Next Generation IT</a:t>
            </a:r>
            <a:endParaRPr lang="en-US" dirty="0"/>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4</a:t>
            </a:fld>
            <a:r>
              <a:rPr lang="en-US" smtClean="0"/>
              <a:t> </a:t>
            </a:r>
            <a:endParaRPr lang="en-US"/>
          </a:p>
        </p:txBody>
      </p:sp>
      <p:pic>
        <p:nvPicPr>
          <p:cNvPr id="1026" name="Picture 2"/>
          <p:cNvPicPr>
            <a:picLocks noChangeAspect="1" noChangeArrowheads="1"/>
          </p:cNvPicPr>
          <p:nvPr/>
        </p:nvPicPr>
        <p:blipFill>
          <a:blip r:embed="rId2"/>
          <a:srcRect/>
          <a:stretch>
            <a:fillRect/>
          </a:stretch>
        </p:blipFill>
        <p:spPr bwMode="auto">
          <a:xfrm>
            <a:off x="101600" y="947027"/>
            <a:ext cx="8466959" cy="563076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957" y="1523999"/>
            <a:ext cx="8805043" cy="5021179"/>
          </a:xfrm>
        </p:spPr>
        <p:txBody>
          <a:bodyPr/>
          <a:lstStyle/>
          <a:p>
            <a:r>
              <a:rPr lang="en-US" dirty="0" smtClean="0"/>
              <a:t>Encodes meaning separately from data &amp; application code</a:t>
            </a:r>
            <a:endParaRPr lang="en-US" b="1" i="1" dirty="0" smtClean="0"/>
          </a:p>
          <a:p>
            <a:pPr lvl="1"/>
            <a:endParaRPr lang="en-US" sz="1000" b="1" i="1" dirty="0" smtClean="0"/>
          </a:p>
          <a:p>
            <a:pPr lvl="1"/>
            <a:r>
              <a:rPr lang="en-US" b="1" i="1" dirty="0" smtClean="0"/>
              <a:t>Data Integration </a:t>
            </a:r>
            <a:r>
              <a:rPr lang="en-US" dirty="0" smtClean="0">
                <a:sym typeface="Wingdings" pitchFamily="2" charset="2"/>
              </a:rPr>
              <a:t></a:t>
            </a:r>
            <a:r>
              <a:rPr lang="en-US" dirty="0" smtClean="0"/>
              <a:t>Can provide a comprehensive (virtual) view of your data, by connecting data, content &amp; processes across internal data silos &amp; the external world</a:t>
            </a:r>
          </a:p>
          <a:p>
            <a:pPr lvl="2"/>
            <a:r>
              <a:rPr lang="en-US" dirty="0" smtClean="0"/>
              <a:t>Facilitates an abstraction (virtual) layer above existing IT infrastructure </a:t>
            </a:r>
            <a:endParaRPr lang="en-US" sz="1000" dirty="0" smtClean="0"/>
          </a:p>
          <a:p>
            <a:pPr lvl="1"/>
            <a:r>
              <a:rPr lang="en-US" b="1" i="1" dirty="0" smtClean="0"/>
              <a:t>Automated Reasoning </a:t>
            </a:r>
            <a:r>
              <a:rPr lang="en-US" dirty="0" smtClean="0">
                <a:sym typeface="Wingdings" pitchFamily="2" charset="2"/>
              </a:rPr>
              <a:t></a:t>
            </a:r>
            <a:r>
              <a:rPr lang="en-US" dirty="0" smtClean="0"/>
              <a:t>Can enable machines &amp; people to understand, share &amp; reason with data at runtime </a:t>
            </a:r>
            <a:endParaRPr lang="en-US" sz="2000" dirty="0" smtClean="0"/>
          </a:p>
          <a:p>
            <a:pPr lvl="1"/>
            <a:r>
              <a:rPr lang="en-US" b="1" i="1" dirty="0" smtClean="0"/>
              <a:t>Highly Adaptable to Change </a:t>
            </a:r>
            <a:r>
              <a:rPr lang="en-US" dirty="0" smtClean="0">
                <a:sym typeface="Wingdings" pitchFamily="2" charset="2"/>
              </a:rPr>
              <a:t> </a:t>
            </a:r>
            <a:r>
              <a:rPr lang="en-US" dirty="0" smtClean="0"/>
              <a:t>Can add, change and implement new relationships in data faster, easier and cheaper</a:t>
            </a:r>
          </a:p>
          <a:p>
            <a:pPr lvl="2"/>
            <a:r>
              <a:rPr lang="en-US" dirty="0" smtClean="0"/>
              <a:t>Accommodates most change as easy as inputting data</a:t>
            </a:r>
          </a:p>
          <a:p>
            <a:pPr lvl="1"/>
            <a:r>
              <a:rPr lang="en-US" b="1" i="1" dirty="0" smtClean="0"/>
              <a:t>Interactive Analytics </a:t>
            </a:r>
            <a:r>
              <a:rPr lang="en-US" dirty="0" smtClean="0">
                <a:sym typeface="Wingdings" pitchFamily="2" charset="2"/>
              </a:rPr>
              <a:t> </a:t>
            </a:r>
            <a:r>
              <a:rPr lang="en-US" dirty="0" smtClean="0"/>
              <a:t>Can directly search topics, concepts and associations that span a vast number of sources in real-time </a:t>
            </a:r>
          </a:p>
          <a:p>
            <a:pPr lvl="1"/>
            <a:r>
              <a:rPr lang="en-US" b="1" i="1" dirty="0" smtClean="0"/>
              <a:t>Richer, more intelligent Analysis </a:t>
            </a:r>
            <a:r>
              <a:rPr lang="en-US" dirty="0" smtClean="0">
                <a:sym typeface="Wingdings" pitchFamily="2" charset="2"/>
              </a:rPr>
              <a:t></a:t>
            </a:r>
            <a:r>
              <a:rPr lang="en-US" dirty="0" smtClean="0"/>
              <a:t>Can foster deeper, more complex analysis, extracting better knowledge from greater amounts of external with internal data, to:</a:t>
            </a:r>
          </a:p>
          <a:p>
            <a:pPr lvl="3"/>
            <a:r>
              <a:rPr lang="en-US" dirty="0" smtClean="0"/>
              <a:t>Test new ideas, do more what-if analyses</a:t>
            </a:r>
          </a:p>
          <a:p>
            <a:pPr lvl="3"/>
            <a:r>
              <a:rPr lang="en-US" dirty="0" smtClean="0"/>
              <a:t>Assess strategies and risks</a:t>
            </a:r>
          </a:p>
          <a:p>
            <a:pPr lvl="3"/>
            <a:r>
              <a:rPr lang="en-US" dirty="0" smtClean="0"/>
              <a:t>Add relationship and correlational capability to today’s statistical focused business intelligence</a:t>
            </a:r>
          </a:p>
          <a:p>
            <a:pPr lvl="3"/>
            <a:r>
              <a:rPr lang="en-US" dirty="0" smtClean="0"/>
              <a:t>Make business intelligence friendlier and more natural to decision makers</a:t>
            </a:r>
          </a:p>
          <a:p>
            <a:endParaRPr lang="en-US" sz="800" dirty="0" smtClean="0"/>
          </a:p>
          <a:p>
            <a:r>
              <a:rPr lang="en-US" dirty="0" smtClean="0"/>
              <a:t>Uses standardized technologies </a:t>
            </a:r>
            <a:r>
              <a:rPr lang="en-US" sz="1400" dirty="0" smtClean="0"/>
              <a:t>(created by the World Wide Web Consortium)</a:t>
            </a:r>
          </a:p>
          <a:p>
            <a:pPr lvl="1"/>
            <a:r>
              <a:rPr lang="en-US" dirty="0" smtClean="0"/>
              <a:t>Resource Description Framework (RDF)</a:t>
            </a:r>
            <a:endParaRPr lang="en-US" sz="1400" dirty="0" smtClean="0"/>
          </a:p>
          <a:p>
            <a:pPr lvl="1"/>
            <a:r>
              <a:rPr lang="en-US" dirty="0" smtClean="0"/>
              <a:t>Web Ontology Language (OWL)</a:t>
            </a:r>
            <a:endParaRPr lang="en-US" sz="1400" dirty="0" smtClean="0"/>
          </a:p>
          <a:p>
            <a:pPr lvl="1"/>
            <a:r>
              <a:rPr lang="en-US" dirty="0" smtClean="0"/>
              <a:t>SPARQL Protocol and RDF Query Language (SPARQL)</a:t>
            </a:r>
          </a:p>
          <a:p>
            <a:pPr lvl="1"/>
            <a:r>
              <a:rPr lang="en-US" sz="1400" dirty="0" smtClean="0"/>
              <a:t>Open Source Orientation</a:t>
            </a:r>
          </a:p>
          <a:p>
            <a:pPr marL="347663" indent="-347663">
              <a:spcBef>
                <a:spcPct val="20000"/>
              </a:spcBef>
              <a:buSzPct val="100000"/>
            </a:pPr>
            <a:endParaRPr lang="en-US" dirty="0" smtClean="0"/>
          </a:p>
          <a:p>
            <a:pPr marL="347663" indent="-347663">
              <a:spcBef>
                <a:spcPct val="20000"/>
              </a:spcBef>
              <a:buSzPct val="100000"/>
            </a:pPr>
            <a:endParaRPr lang="en-US" dirty="0" smtClean="0"/>
          </a:p>
          <a:p>
            <a:pPr marL="714376" lvl="1" indent="-347663">
              <a:spcBef>
                <a:spcPct val="20000"/>
              </a:spcBef>
              <a:buSzPct val="100000"/>
            </a:pPr>
            <a:endParaRPr lang="en-US" dirty="0" smtClean="0"/>
          </a:p>
          <a:p>
            <a:pPr lvl="0">
              <a:buNone/>
            </a:pPr>
            <a:endParaRPr lang="en-US" dirty="0" smtClean="0"/>
          </a:p>
          <a:p>
            <a:pPr marL="347663" indent="-347663">
              <a:spcBef>
                <a:spcPct val="20000"/>
              </a:spcBef>
              <a:buClr>
                <a:schemeClr val="bg1">
                  <a:lumMod val="65000"/>
                  <a:lumOff val="35000"/>
                </a:schemeClr>
              </a:buClr>
              <a:buSzPct val="100000"/>
              <a:buFont typeface="Wingdings" pitchFamily="2" charset="2"/>
              <a:buChar char="v"/>
            </a:pPr>
            <a:endParaRPr lang="en-US" dirty="0" smtClean="0">
              <a:solidFill>
                <a:schemeClr val="bg1">
                  <a:lumMod val="65000"/>
                  <a:lumOff val="35000"/>
                </a:schemeClr>
              </a:solidFill>
            </a:endParaRPr>
          </a:p>
          <a:p>
            <a:pPr lvl="0">
              <a:buNone/>
            </a:pPr>
            <a:endParaRPr lang="en-US" dirty="0" smtClean="0"/>
          </a:p>
          <a:p>
            <a:pPr marL="714376" lvl="1" indent="-347663">
              <a:spcBef>
                <a:spcPct val="20000"/>
              </a:spcBef>
              <a:buClr>
                <a:srgbClr val="C00000"/>
              </a:buClr>
              <a:buSzPct val="100000"/>
              <a:buFont typeface="Wingdings" pitchFamily="2" charset="2"/>
              <a:buChar char="Ø"/>
            </a:pPr>
            <a:endParaRPr lang="en-US" dirty="0" smtClean="0"/>
          </a:p>
        </p:txBody>
      </p:sp>
      <p:sp>
        <p:nvSpPr>
          <p:cNvPr id="3" name="Title 2"/>
          <p:cNvSpPr>
            <a:spLocks noGrp="1"/>
          </p:cNvSpPr>
          <p:nvPr>
            <p:ph type="title"/>
          </p:nvPr>
        </p:nvSpPr>
        <p:spPr/>
        <p:txBody>
          <a:bodyPr/>
          <a:lstStyle/>
          <a:p>
            <a:r>
              <a:rPr lang="en-US" dirty="0" smtClean="0"/>
              <a:t>Web 3.0: Next Generation IT</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5</a:t>
            </a:fld>
            <a:r>
              <a:rPr lang="en-US" smtClean="0"/>
              <a:t> </a:t>
            </a:r>
            <a:endParaRPr lang="en-US"/>
          </a:p>
        </p:txBody>
      </p:sp>
      <p:sp>
        <p:nvSpPr>
          <p:cNvPr id="6" name="TextBox 5"/>
          <p:cNvSpPr txBox="1"/>
          <p:nvPr/>
        </p:nvSpPr>
        <p:spPr>
          <a:xfrm>
            <a:off x="3970020" y="1173480"/>
            <a:ext cx="184731" cy="307777"/>
          </a:xfrm>
          <a:prstGeom prst="rect">
            <a:avLst/>
          </a:prstGeom>
          <a:noFill/>
        </p:spPr>
        <p:txBody>
          <a:bodyPr wrap="none" rtlCol="0">
            <a:spAutoFit/>
          </a:bodyPr>
          <a:lstStyle/>
          <a:p>
            <a:endParaRPr lang="en-US" dirty="0"/>
          </a:p>
        </p:txBody>
      </p:sp>
      <p:sp>
        <p:nvSpPr>
          <p:cNvPr id="7" name="TextBox 6"/>
          <p:cNvSpPr txBox="1"/>
          <p:nvPr/>
        </p:nvSpPr>
        <p:spPr>
          <a:xfrm>
            <a:off x="0" y="914400"/>
            <a:ext cx="9144000" cy="523220"/>
          </a:xfrm>
          <a:prstGeom prst="rect">
            <a:avLst/>
          </a:prstGeom>
          <a:noFill/>
        </p:spPr>
        <p:txBody>
          <a:bodyPr wrap="square" rtlCol="0">
            <a:spAutoFit/>
          </a:bodyPr>
          <a:lstStyle/>
          <a:p>
            <a:pPr algn="ctr"/>
            <a:r>
              <a:rPr lang="en-US" sz="2800" b="1" u="sng" dirty="0" smtClean="0">
                <a:solidFill>
                  <a:srgbClr val="C00000"/>
                </a:solidFill>
              </a:rPr>
              <a:t>Characteristics </a:t>
            </a:r>
            <a:endParaRPr lang="en-US" sz="2800" b="1" u="sng"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smtClean="0"/>
              <a:t>Web 3.0: Next Generation IT</a:t>
            </a:r>
          </a:p>
        </p:txBody>
      </p:sp>
      <p:grpSp>
        <p:nvGrpSpPr>
          <p:cNvPr id="2" name="Group 27"/>
          <p:cNvGrpSpPr>
            <a:grpSpLocks/>
          </p:cNvGrpSpPr>
          <p:nvPr/>
        </p:nvGrpSpPr>
        <p:grpSpPr bwMode="auto">
          <a:xfrm>
            <a:off x="4649653" y="1921790"/>
            <a:ext cx="3448212" cy="871834"/>
            <a:chOff x="1076325" y="3160713"/>
            <a:chExt cx="7019924" cy="1012825"/>
          </a:xfrm>
        </p:grpSpPr>
        <p:sp>
          <p:nvSpPr>
            <p:cNvPr id="4" name="Rectangle 3"/>
            <p:cNvSpPr/>
            <p:nvPr/>
          </p:nvSpPr>
          <p:spPr>
            <a:xfrm>
              <a:off x="1089025" y="3482976"/>
              <a:ext cx="7004050" cy="690562"/>
            </a:xfrm>
            <a:prstGeom prst="rect">
              <a:avLst/>
            </a:prstGeom>
            <a:solidFill>
              <a:srgbClr val="AAAAFC">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sz="1400" kern="1200" dirty="0">
                <a:solidFill>
                  <a:srgbClr val="FFFFFF"/>
                </a:solidFill>
                <a:latin typeface="Arial"/>
                <a:ea typeface="+mn-ea"/>
                <a:cs typeface="+mn-cs"/>
              </a:endParaRPr>
            </a:p>
          </p:txBody>
        </p:sp>
        <p:cxnSp>
          <p:nvCxnSpPr>
            <p:cNvPr id="6" name="Straight Connector 5"/>
            <p:cNvCxnSpPr/>
            <p:nvPr/>
          </p:nvCxnSpPr>
          <p:spPr>
            <a:xfrm rot="5400000">
              <a:off x="2392363" y="3813176"/>
              <a:ext cx="681037" cy="15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505450" y="3832226"/>
              <a:ext cx="681037"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335" name="TextBox 8"/>
            <p:cNvSpPr txBox="1">
              <a:spLocks noChangeArrowheads="1"/>
            </p:cNvSpPr>
            <p:nvPr/>
          </p:nvSpPr>
          <p:spPr bwMode="auto">
            <a:xfrm>
              <a:off x="1095375" y="3160713"/>
              <a:ext cx="1638299" cy="307777"/>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400" kern="1200" dirty="0">
                  <a:solidFill>
                    <a:srgbClr val="000000"/>
                  </a:solidFill>
                  <a:latin typeface="Arial" charset="0"/>
                  <a:ea typeface="+mn-ea"/>
                  <a:cs typeface="Arial Unicode MS" pitchFamily="-108" charset="0"/>
                </a:rPr>
                <a:t>subject</a:t>
              </a:r>
            </a:p>
          </p:txBody>
        </p:sp>
        <p:sp>
          <p:nvSpPr>
            <p:cNvPr id="55336" name="TextBox 10"/>
            <p:cNvSpPr txBox="1">
              <a:spLocks noChangeArrowheads="1"/>
            </p:cNvSpPr>
            <p:nvPr/>
          </p:nvSpPr>
          <p:spPr bwMode="auto">
            <a:xfrm>
              <a:off x="2733675" y="3160713"/>
              <a:ext cx="3114675" cy="307777"/>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400" kern="1200" dirty="0">
                  <a:solidFill>
                    <a:srgbClr val="000000"/>
                  </a:solidFill>
                  <a:latin typeface="Arial" charset="0"/>
                  <a:ea typeface="+mn-ea"/>
                  <a:cs typeface="Arial Unicode MS" pitchFamily="-108" charset="0"/>
                </a:rPr>
                <a:t>predicate</a:t>
              </a:r>
            </a:p>
          </p:txBody>
        </p:sp>
        <p:sp>
          <p:nvSpPr>
            <p:cNvPr id="55337" name="TextBox 12"/>
            <p:cNvSpPr txBox="1">
              <a:spLocks noChangeArrowheads="1"/>
            </p:cNvSpPr>
            <p:nvPr/>
          </p:nvSpPr>
          <p:spPr bwMode="auto">
            <a:xfrm>
              <a:off x="5838824" y="3160713"/>
              <a:ext cx="2257425" cy="307777"/>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400" kern="1200" dirty="0">
                  <a:solidFill>
                    <a:srgbClr val="000000"/>
                  </a:solidFill>
                  <a:latin typeface="Arial" charset="0"/>
                  <a:ea typeface="+mn-ea"/>
                  <a:cs typeface="Arial Unicode MS" pitchFamily="-108" charset="0"/>
                </a:rPr>
                <a:t>object</a:t>
              </a:r>
            </a:p>
          </p:txBody>
        </p:sp>
        <p:sp>
          <p:nvSpPr>
            <p:cNvPr id="55338" name="TextBox 13"/>
            <p:cNvSpPr txBox="1">
              <a:spLocks noChangeArrowheads="1"/>
            </p:cNvSpPr>
            <p:nvPr/>
          </p:nvSpPr>
          <p:spPr bwMode="auto">
            <a:xfrm>
              <a:off x="1076325" y="3667125"/>
              <a:ext cx="1647825" cy="307777"/>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400" kern="1200" dirty="0">
                  <a:solidFill>
                    <a:srgbClr val="000000"/>
                  </a:solidFill>
                  <a:latin typeface="Bodoni MT Black" pitchFamily="18" charset="0"/>
                  <a:ea typeface="+mn-ea"/>
                  <a:cs typeface="Arial Unicode MS" pitchFamily="-108" charset="0"/>
                </a:rPr>
                <a:t>Cathy</a:t>
              </a:r>
            </a:p>
          </p:txBody>
        </p:sp>
        <p:sp>
          <p:nvSpPr>
            <p:cNvPr id="55339" name="TextBox 14"/>
            <p:cNvSpPr txBox="1">
              <a:spLocks noChangeArrowheads="1"/>
            </p:cNvSpPr>
            <p:nvPr/>
          </p:nvSpPr>
          <p:spPr bwMode="auto">
            <a:xfrm>
              <a:off x="2736850" y="3697288"/>
              <a:ext cx="3111500" cy="306387"/>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400" kern="1200" dirty="0">
                  <a:solidFill>
                    <a:srgbClr val="000000"/>
                  </a:solidFill>
                  <a:latin typeface="Bodoni MT Black" pitchFamily="18" charset="0"/>
                  <a:ea typeface="+mn-ea"/>
                  <a:cs typeface="Arial Unicode MS" pitchFamily="-108" charset="0"/>
                </a:rPr>
                <a:t>purchased</a:t>
              </a:r>
            </a:p>
          </p:txBody>
        </p:sp>
        <p:sp>
          <p:nvSpPr>
            <p:cNvPr id="55340" name="TextBox 21"/>
            <p:cNvSpPr txBox="1">
              <a:spLocks noChangeArrowheads="1"/>
            </p:cNvSpPr>
            <p:nvPr/>
          </p:nvSpPr>
          <p:spPr bwMode="auto">
            <a:xfrm>
              <a:off x="5848350" y="3673475"/>
              <a:ext cx="2228850" cy="307777"/>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dirty="0" err="1" smtClean="0">
                  <a:solidFill>
                    <a:srgbClr val="000000"/>
                  </a:solidFill>
                  <a:latin typeface="Bodoni MT Black" pitchFamily="18" charset="0"/>
                  <a:ea typeface="+mn-ea"/>
                  <a:cs typeface="Arial Unicode MS" pitchFamily="-108" charset="0"/>
                </a:rPr>
                <a:t>iPad</a:t>
              </a:r>
              <a:endParaRPr lang="en-US" sz="1400" kern="1200" dirty="0">
                <a:solidFill>
                  <a:srgbClr val="000000"/>
                </a:solidFill>
                <a:latin typeface="Bodoni MT Black" pitchFamily="18" charset="0"/>
                <a:ea typeface="+mn-ea"/>
                <a:cs typeface="Arial Unicode MS" pitchFamily="-108" charset="0"/>
              </a:endParaRPr>
            </a:p>
          </p:txBody>
        </p:sp>
      </p:grpSp>
      <p:sp>
        <p:nvSpPr>
          <p:cNvPr id="55301" name="Oval 15"/>
          <p:cNvSpPr>
            <a:spLocks noChangeArrowheads="1"/>
          </p:cNvSpPr>
          <p:nvPr/>
        </p:nvSpPr>
        <p:spPr bwMode="auto">
          <a:xfrm>
            <a:off x="7237413" y="476250"/>
            <a:ext cx="1235075" cy="633413"/>
          </a:xfrm>
          <a:prstGeom prst="ellipse">
            <a:avLst/>
          </a:prstGeom>
          <a:noFill/>
          <a:ln w="9525">
            <a:noFill/>
            <a:round/>
            <a:headEnd/>
            <a:tailEnd/>
          </a:ln>
        </p:spPr>
        <p:txBody>
          <a:bodyPr wrap="none">
            <a:spAutoFit/>
          </a:bodyPr>
          <a:lstStyle/>
          <a:p>
            <a:pPr algn="l" rtl="0" eaLnBrk="0" fontAlgn="base" hangingPunct="0">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02" name="Oval 16"/>
          <p:cNvSpPr>
            <a:spLocks noChangeArrowheads="1"/>
          </p:cNvSpPr>
          <p:nvPr/>
        </p:nvSpPr>
        <p:spPr bwMode="auto">
          <a:xfrm>
            <a:off x="174625" y="6313488"/>
            <a:ext cx="798513" cy="544512"/>
          </a:xfrm>
          <a:prstGeom prst="ellipse">
            <a:avLst/>
          </a:prstGeom>
          <a:noFill/>
          <a:ln w="9525">
            <a:noFill/>
            <a:round/>
            <a:headEnd/>
            <a:tailEnd/>
          </a:ln>
        </p:spPr>
        <p:txBody>
          <a:bodyPr wrap="none">
            <a:spAutoFit/>
          </a:bodyPr>
          <a:lstStyle/>
          <a:p>
            <a:pPr algn="l" rtl="0" eaLnBrk="0" fontAlgn="base" hangingPunct="0">
              <a:spcBef>
                <a:spcPct val="0"/>
              </a:spcBef>
              <a:spcAft>
                <a:spcPct val="0"/>
              </a:spcAft>
            </a:pPr>
            <a:endParaRPr lang="en-US" sz="1400" kern="1200">
              <a:solidFill>
                <a:srgbClr val="000000"/>
              </a:solidFill>
              <a:latin typeface="Arial" charset="0"/>
              <a:ea typeface="+mn-ea"/>
              <a:cs typeface="Arial Unicode MS" pitchFamily="-108" charset="0"/>
            </a:endParaRPr>
          </a:p>
        </p:txBody>
      </p:sp>
      <p:grpSp>
        <p:nvGrpSpPr>
          <p:cNvPr id="3" name="Group 49"/>
          <p:cNvGrpSpPr/>
          <p:nvPr/>
        </p:nvGrpSpPr>
        <p:grpSpPr>
          <a:xfrm>
            <a:off x="4629026" y="3208152"/>
            <a:ext cx="3766221" cy="1437781"/>
            <a:chOff x="685239" y="4381500"/>
            <a:chExt cx="7420536" cy="1961087"/>
          </a:xfrm>
        </p:grpSpPr>
        <p:sp>
          <p:nvSpPr>
            <p:cNvPr id="55330" name="TextBox 48"/>
            <p:cNvSpPr txBox="1">
              <a:spLocks noChangeArrowheads="1"/>
            </p:cNvSpPr>
            <p:nvPr/>
          </p:nvSpPr>
          <p:spPr bwMode="auto">
            <a:xfrm rot="3992994">
              <a:off x="7457937" y="5069512"/>
              <a:ext cx="762000" cy="400049"/>
            </a:xfrm>
            <a:prstGeom prst="rect">
              <a:avLst/>
            </a:prstGeom>
            <a:noFill/>
            <a:ln w="9525">
              <a:noFill/>
              <a:miter lim="800000"/>
              <a:headEnd/>
              <a:tailEnd/>
            </a:ln>
          </p:spPr>
          <p:txBody>
            <a:bodyPr>
              <a:spAutoFit/>
            </a:bodyPr>
            <a:lstStyle/>
            <a:p>
              <a:pPr algn="l" rtl="0" fontAlgn="base">
                <a:spcBef>
                  <a:spcPct val="0"/>
                </a:spcBef>
                <a:spcAft>
                  <a:spcPct val="0"/>
                </a:spcAft>
              </a:pPr>
              <a:r>
                <a:rPr lang="en-US" sz="2000" b="1" kern="1200" dirty="0">
                  <a:solidFill>
                    <a:srgbClr val="000000"/>
                  </a:solidFill>
                  <a:latin typeface="Arial" charset="0"/>
                  <a:ea typeface="+mn-ea"/>
                  <a:cs typeface="Arial Unicode MS" pitchFamily="-108" charset="0"/>
                </a:rPr>
                <a:t>…</a:t>
              </a:r>
            </a:p>
          </p:txBody>
        </p:sp>
        <p:grpSp>
          <p:nvGrpSpPr>
            <p:cNvPr id="5" name="Group 48"/>
            <p:cNvGrpSpPr/>
            <p:nvPr/>
          </p:nvGrpSpPr>
          <p:grpSpPr>
            <a:xfrm>
              <a:off x="685239" y="4381500"/>
              <a:ext cx="7420536" cy="1961087"/>
              <a:chOff x="685239" y="4381500"/>
              <a:chExt cx="7420536" cy="1961087"/>
            </a:xfrm>
          </p:grpSpPr>
          <p:sp>
            <p:nvSpPr>
              <p:cNvPr id="55321" name="TextBox 35"/>
              <p:cNvSpPr txBox="1">
                <a:spLocks noChangeArrowheads="1"/>
              </p:cNvSpPr>
              <p:nvPr/>
            </p:nvSpPr>
            <p:spPr bwMode="auto">
              <a:xfrm rot="8921652">
                <a:off x="2245006" y="5796850"/>
                <a:ext cx="762001" cy="545737"/>
              </a:xfrm>
              <a:prstGeom prst="rect">
                <a:avLst/>
              </a:prstGeom>
              <a:noFill/>
              <a:ln w="9525">
                <a:noFill/>
                <a:miter lim="800000"/>
                <a:headEnd/>
                <a:tailEnd/>
              </a:ln>
            </p:spPr>
            <p:txBody>
              <a:bodyPr wrap="square">
                <a:spAutoFit/>
              </a:bodyPr>
              <a:lstStyle/>
              <a:p>
                <a:pPr algn="l" rtl="0" fontAlgn="base">
                  <a:spcBef>
                    <a:spcPct val="0"/>
                  </a:spcBef>
                  <a:spcAft>
                    <a:spcPct val="0"/>
                  </a:spcAft>
                </a:pPr>
                <a:r>
                  <a:rPr lang="en-US" sz="2000" b="1" kern="1200" dirty="0">
                    <a:solidFill>
                      <a:srgbClr val="000000"/>
                    </a:solidFill>
                    <a:latin typeface="Arial" charset="0"/>
                    <a:ea typeface="+mn-ea"/>
                    <a:cs typeface="Arial Unicode MS" pitchFamily="-108" charset="0"/>
                  </a:rPr>
                  <a:t>…</a:t>
                </a:r>
              </a:p>
            </p:txBody>
          </p:sp>
          <p:sp>
            <p:nvSpPr>
              <p:cNvPr id="55326" name="TextBox 44"/>
              <p:cNvSpPr txBox="1">
                <a:spLocks noChangeArrowheads="1"/>
              </p:cNvSpPr>
              <p:nvPr/>
            </p:nvSpPr>
            <p:spPr bwMode="auto">
              <a:xfrm rot="3282892">
                <a:off x="5867886" y="5458245"/>
                <a:ext cx="762000" cy="788332"/>
              </a:xfrm>
              <a:prstGeom prst="rect">
                <a:avLst/>
              </a:prstGeom>
              <a:noFill/>
              <a:ln w="9525">
                <a:noFill/>
                <a:miter lim="800000"/>
                <a:headEnd/>
                <a:tailEnd/>
              </a:ln>
            </p:spPr>
            <p:txBody>
              <a:bodyPr wrap="square">
                <a:spAutoFit/>
              </a:bodyPr>
              <a:lstStyle/>
              <a:p>
                <a:pPr algn="l" rtl="0" fontAlgn="base">
                  <a:spcBef>
                    <a:spcPct val="0"/>
                  </a:spcBef>
                  <a:spcAft>
                    <a:spcPct val="0"/>
                  </a:spcAft>
                </a:pPr>
                <a:r>
                  <a:rPr lang="en-US" sz="2000" b="1" kern="1200" dirty="0">
                    <a:solidFill>
                      <a:srgbClr val="000000"/>
                    </a:solidFill>
                    <a:latin typeface="Arial" charset="0"/>
                    <a:ea typeface="+mn-ea"/>
                    <a:cs typeface="Arial Unicode MS" pitchFamily="-108" charset="0"/>
                  </a:rPr>
                  <a:t>…</a:t>
                </a:r>
              </a:p>
            </p:txBody>
          </p:sp>
          <p:grpSp>
            <p:nvGrpSpPr>
              <p:cNvPr id="7" name="Group 47"/>
              <p:cNvGrpSpPr/>
              <p:nvPr/>
            </p:nvGrpSpPr>
            <p:grpSpPr>
              <a:xfrm>
                <a:off x="685239" y="4381500"/>
                <a:ext cx="7420536" cy="1933575"/>
                <a:chOff x="685239" y="4381500"/>
                <a:chExt cx="7420536" cy="1933575"/>
              </a:xfrm>
            </p:grpSpPr>
            <p:sp>
              <p:nvSpPr>
                <p:cNvPr id="55303" name="Oval 14"/>
                <p:cNvSpPr>
                  <a:spLocks noChangeArrowheads="1"/>
                </p:cNvSpPr>
                <p:nvPr/>
              </p:nvSpPr>
              <p:spPr bwMode="auto">
                <a:xfrm>
                  <a:off x="1751013" y="4748213"/>
                  <a:ext cx="758825" cy="669925"/>
                </a:xfrm>
                <a:prstGeom prst="ellipse">
                  <a:avLst/>
                </a:prstGeom>
                <a:noFill/>
                <a:ln w="9525">
                  <a:noFill/>
                  <a:round/>
                  <a:headEnd/>
                  <a:tailEnd/>
                </a:ln>
              </p:spPr>
              <p:txBody>
                <a:bodyPr wrap="none">
                  <a:spAutoFit/>
                </a:bodyPr>
                <a:lstStyle/>
                <a:p>
                  <a:pPr algn="l" rtl="0" eaLnBrk="0" fontAlgn="base" hangingPunct="0">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18" name="Oval 17"/>
                <p:cNvSpPr/>
                <p:nvPr/>
              </p:nvSpPr>
              <p:spPr bwMode="auto">
                <a:xfrm>
                  <a:off x="1489075" y="4883150"/>
                  <a:ext cx="1020763" cy="827088"/>
                </a:xfrm>
                <a:prstGeom prst="ellipse">
                  <a:avLst/>
                </a:prstGeom>
                <a:solidFill>
                  <a:srgbClr val="6E6EFA"/>
                </a:solidFill>
                <a:ln w="9525" cap="flat" cmpd="sng" algn="ctr">
                  <a:solidFill>
                    <a:schemeClr val="bg1"/>
                  </a:solidFill>
                  <a:prstDash val="solid"/>
                  <a:round/>
                  <a:headEnd type="none" w="med" len="med"/>
                  <a:tailEnd type="none" w="med" len="med"/>
                </a:ln>
                <a:effectLst/>
              </p:spPr>
              <p:txBody>
                <a:bodyPr wrap="none">
                  <a:spAutoFit/>
                </a:bodyPr>
                <a:lstStyle/>
                <a:p>
                  <a:pPr algn="l" rtl="0" eaLnBrk="0" fontAlgn="base" hangingPunct="0">
                    <a:spcBef>
                      <a:spcPct val="0"/>
                    </a:spcBef>
                    <a:spcAft>
                      <a:spcPct val="0"/>
                    </a:spcAft>
                    <a:defRPr/>
                  </a:pPr>
                  <a:endParaRPr lang="en-US" sz="1400" kern="1200" dirty="0">
                    <a:solidFill>
                      <a:srgbClr val="000000"/>
                    </a:solidFill>
                    <a:latin typeface="Arial" pitchFamily="34" charset="0"/>
                    <a:ea typeface="Arial Unicode MS" pitchFamily="34" charset="-128"/>
                    <a:cs typeface="Arial Unicode MS" pitchFamily="34" charset="-128"/>
                  </a:endParaRPr>
                </a:p>
              </p:txBody>
            </p:sp>
            <p:sp>
              <p:nvSpPr>
                <p:cNvPr id="55305" name="TextBox 13"/>
                <p:cNvSpPr txBox="1">
                  <a:spLocks noChangeArrowheads="1"/>
                </p:cNvSpPr>
                <p:nvPr/>
              </p:nvSpPr>
              <p:spPr bwMode="auto">
                <a:xfrm>
                  <a:off x="1262063" y="5143500"/>
                  <a:ext cx="1497012" cy="307975"/>
                </a:xfrm>
                <a:prstGeom prst="rect">
                  <a:avLst/>
                </a:prstGeom>
                <a:noFill/>
                <a:ln w="9525">
                  <a:noFill/>
                  <a:miter lim="800000"/>
                  <a:headEnd/>
                  <a:tailEnd/>
                </a:ln>
              </p:spPr>
              <p:txBody>
                <a:bodyPr>
                  <a:spAutoFit/>
                </a:bodyPr>
                <a:lstStyle/>
                <a:p>
                  <a:pPr algn="ctr" rtl="0" fontAlgn="base">
                    <a:spcBef>
                      <a:spcPct val="0"/>
                    </a:spcBef>
                    <a:spcAft>
                      <a:spcPct val="0"/>
                    </a:spcAft>
                  </a:pPr>
                  <a:r>
                    <a:rPr lang="en-US" sz="1400" kern="1200" dirty="0">
                      <a:solidFill>
                        <a:srgbClr val="000000"/>
                      </a:solidFill>
                      <a:latin typeface="Bodoni MT Black" pitchFamily="18" charset="0"/>
                      <a:ea typeface="+mn-ea"/>
                      <a:cs typeface="Arial Unicode MS" pitchFamily="-108" charset="0"/>
                    </a:rPr>
                    <a:t>Cathy</a:t>
                  </a:r>
                </a:p>
              </p:txBody>
            </p:sp>
            <p:sp>
              <p:nvSpPr>
                <p:cNvPr id="55306" name="Oval 19"/>
                <p:cNvSpPr>
                  <a:spLocks noChangeArrowheads="1"/>
                </p:cNvSpPr>
                <p:nvPr/>
              </p:nvSpPr>
              <p:spPr bwMode="auto">
                <a:xfrm>
                  <a:off x="6435725" y="4745038"/>
                  <a:ext cx="758825" cy="669925"/>
                </a:xfrm>
                <a:prstGeom prst="ellipse">
                  <a:avLst/>
                </a:prstGeom>
                <a:noFill/>
                <a:ln w="9525">
                  <a:noFill/>
                  <a:round/>
                  <a:headEnd/>
                  <a:tailEnd/>
                </a:ln>
              </p:spPr>
              <p:txBody>
                <a:bodyPr wrap="none">
                  <a:spAutoFit/>
                </a:bodyPr>
                <a:lstStyle/>
                <a:p>
                  <a:pPr algn="l" rtl="0" eaLnBrk="0" fontAlgn="base" hangingPunct="0">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21" name="Oval 20"/>
                <p:cNvSpPr/>
                <p:nvPr/>
              </p:nvSpPr>
              <p:spPr bwMode="auto">
                <a:xfrm>
                  <a:off x="6183313" y="4948238"/>
                  <a:ext cx="1020762" cy="827087"/>
                </a:xfrm>
                <a:prstGeom prst="ellipse">
                  <a:avLst/>
                </a:prstGeom>
                <a:solidFill>
                  <a:srgbClr val="6E6EFA"/>
                </a:solidFill>
                <a:ln w="9525" cap="flat" cmpd="sng" algn="ctr">
                  <a:solidFill>
                    <a:schemeClr val="tx1"/>
                  </a:solidFill>
                  <a:prstDash val="solid"/>
                  <a:round/>
                  <a:headEnd type="none" w="med" len="med"/>
                  <a:tailEnd type="none" w="med" len="med"/>
                </a:ln>
                <a:effectLst/>
              </p:spPr>
              <p:txBody>
                <a:bodyPr wrap="none">
                  <a:spAutoFit/>
                </a:bodyPr>
                <a:lstStyle/>
                <a:p>
                  <a:pPr algn="l" rtl="0" eaLnBrk="0" fontAlgn="base" hangingPunct="0">
                    <a:spcBef>
                      <a:spcPct val="0"/>
                    </a:spcBef>
                    <a:spcAft>
                      <a:spcPct val="0"/>
                    </a:spcAft>
                    <a:defRPr/>
                  </a:pPr>
                  <a:endParaRPr lang="en-US" sz="1400" kern="1200" dirty="0">
                    <a:solidFill>
                      <a:srgbClr val="000000"/>
                    </a:solidFill>
                    <a:latin typeface="Arial" pitchFamily="34" charset="0"/>
                    <a:ea typeface="Arial Unicode MS" pitchFamily="34" charset="-128"/>
                    <a:cs typeface="Arial Unicode MS" pitchFamily="34" charset="-128"/>
                  </a:endParaRPr>
                </a:p>
              </p:txBody>
            </p:sp>
            <p:sp>
              <p:nvSpPr>
                <p:cNvPr id="55308" name="TextBox 13"/>
                <p:cNvSpPr txBox="1">
                  <a:spLocks noChangeArrowheads="1"/>
                </p:cNvSpPr>
                <p:nvPr/>
              </p:nvSpPr>
              <p:spPr bwMode="auto">
                <a:xfrm>
                  <a:off x="5946775" y="5197475"/>
                  <a:ext cx="1497013" cy="307975"/>
                </a:xfrm>
                <a:prstGeom prst="rect">
                  <a:avLst/>
                </a:prstGeom>
                <a:noFill/>
                <a:ln w="9525">
                  <a:noFill/>
                  <a:miter lim="800000"/>
                  <a:headEnd/>
                  <a:tailEnd/>
                </a:ln>
              </p:spPr>
              <p:txBody>
                <a:bodyPr>
                  <a:spAutoFit/>
                </a:bodyPr>
                <a:lstStyle/>
                <a:p>
                  <a:pPr algn="ctr" rtl="0" fontAlgn="base">
                    <a:spcBef>
                      <a:spcPct val="0"/>
                    </a:spcBef>
                    <a:spcAft>
                      <a:spcPct val="0"/>
                    </a:spcAft>
                  </a:pPr>
                  <a:r>
                    <a:rPr lang="en-US" sz="1400" kern="1200" dirty="0" err="1" smtClean="0">
                      <a:solidFill>
                        <a:srgbClr val="000000"/>
                      </a:solidFill>
                      <a:latin typeface="Bodoni MT Black" pitchFamily="18" charset="0"/>
                      <a:ea typeface="+mn-ea"/>
                      <a:cs typeface="Arial Unicode MS" pitchFamily="-108" charset="0"/>
                    </a:rPr>
                    <a:t>iPad</a:t>
                  </a:r>
                  <a:endParaRPr lang="en-US" sz="1400" kern="1200" dirty="0">
                    <a:solidFill>
                      <a:srgbClr val="000000"/>
                    </a:solidFill>
                    <a:latin typeface="Bodoni MT Black" pitchFamily="18" charset="0"/>
                    <a:ea typeface="+mn-ea"/>
                    <a:cs typeface="Arial Unicode MS" pitchFamily="-108" charset="0"/>
                  </a:endParaRPr>
                </a:p>
              </p:txBody>
            </p:sp>
            <p:cxnSp>
              <p:nvCxnSpPr>
                <p:cNvPr id="55309" name="Curved Connector 23"/>
                <p:cNvCxnSpPr>
                  <a:cxnSpLocks noChangeShapeType="1"/>
                  <a:stCxn id="18" idx="7"/>
                </p:cNvCxnSpPr>
                <p:nvPr/>
              </p:nvCxnSpPr>
              <p:spPr bwMode="auto">
                <a:xfrm>
                  <a:off x="2354263" y="5000625"/>
                  <a:ext cx="914400" cy="914400"/>
                </a:xfrm>
                <a:prstGeom prst="curvedConnector3">
                  <a:avLst>
                    <a:gd name="adj1" fmla="val 50000"/>
                  </a:avLst>
                </a:prstGeom>
                <a:noFill/>
                <a:ln w="9525">
                  <a:noFill/>
                  <a:round/>
                  <a:headEnd/>
                  <a:tailEnd type="arrow" w="med" len="med"/>
                </a:ln>
              </p:spPr>
            </p:cxnSp>
            <p:sp>
              <p:nvSpPr>
                <p:cNvPr id="55310" name="Freeform 24"/>
                <p:cNvSpPr>
                  <a:spLocks noChangeArrowheads="1"/>
                </p:cNvSpPr>
                <p:nvPr/>
              </p:nvSpPr>
              <p:spPr bwMode="auto">
                <a:xfrm>
                  <a:off x="2409825" y="4765675"/>
                  <a:ext cx="3902075" cy="307975"/>
                </a:xfrm>
                <a:custGeom>
                  <a:avLst/>
                  <a:gdLst>
                    <a:gd name="T0" fmla="*/ 0 w 3900792"/>
                    <a:gd name="T1" fmla="*/ 5082 h 418289"/>
                    <a:gd name="T2" fmla="*/ 1055532 w 3900792"/>
                    <a:gd name="T3" fmla="*/ 937 h 418289"/>
                    <a:gd name="T4" fmla="*/ 2863612 w 3900792"/>
                    <a:gd name="T5" fmla="*/ 803 h 418289"/>
                    <a:gd name="T6" fmla="*/ 3919139 w 3900792"/>
                    <a:gd name="T7" fmla="*/ 5750 h 418289"/>
                    <a:gd name="T8" fmla="*/ 0 60000 65536"/>
                    <a:gd name="T9" fmla="*/ 0 60000 65536"/>
                    <a:gd name="T10" fmla="*/ 0 60000 65536"/>
                    <a:gd name="T11" fmla="*/ 0 60000 65536"/>
                    <a:gd name="T12" fmla="*/ 0 w 3900792"/>
                    <a:gd name="T13" fmla="*/ 0 h 418289"/>
                    <a:gd name="T14" fmla="*/ 3900792 w 3900792"/>
                    <a:gd name="T15" fmla="*/ 418289 h 418289"/>
                  </a:gdLst>
                  <a:ahLst/>
                  <a:cxnLst>
                    <a:cxn ang="T8">
                      <a:pos x="T0" y="T1"/>
                    </a:cxn>
                    <a:cxn ang="T9">
                      <a:pos x="T2" y="T3"/>
                    </a:cxn>
                    <a:cxn ang="T10">
                      <a:pos x="T4" y="T5"/>
                    </a:cxn>
                    <a:cxn ang="T11">
                      <a:pos x="T6" y="T7"/>
                    </a:cxn>
                  </a:cxnLst>
                  <a:rect l="T12" t="T13" r="T14" b="T15"/>
                  <a:pathLst>
                    <a:path w="3900792" h="418289">
                      <a:moveTo>
                        <a:pt x="0" y="369651"/>
                      </a:moveTo>
                      <a:cubicBezTo>
                        <a:pt x="287776" y="244812"/>
                        <a:pt x="575553" y="119974"/>
                        <a:pt x="1050587" y="68093"/>
                      </a:cubicBezTo>
                      <a:cubicBezTo>
                        <a:pt x="1525621" y="16212"/>
                        <a:pt x="2375170" y="0"/>
                        <a:pt x="2850204" y="58366"/>
                      </a:cubicBezTo>
                      <a:cubicBezTo>
                        <a:pt x="3325238" y="116732"/>
                        <a:pt x="3727268" y="306346"/>
                        <a:pt x="3900792" y="418289"/>
                      </a:cubicBezTo>
                    </a:path>
                  </a:pathLst>
                </a:custGeom>
                <a:noFill/>
                <a:ln w="9525">
                  <a:solidFill>
                    <a:schemeClr val="bg1"/>
                  </a:solidFill>
                  <a:round/>
                  <a:headEnd/>
                  <a:tailEnd type="triangle" w="lg" len="med"/>
                </a:ln>
              </p:spPr>
              <p:txBody>
                <a:bodyPr>
                  <a:spAutoFit/>
                </a:bodyPr>
                <a:lstStyle/>
                <a:p>
                  <a:pPr algn="l" rtl="0" eaLnBrk="0" fontAlgn="base" hangingPunct="0">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11" name="TextBox 25"/>
                <p:cNvSpPr txBox="1">
                  <a:spLocks noChangeArrowheads="1"/>
                </p:cNvSpPr>
                <p:nvPr/>
              </p:nvSpPr>
              <p:spPr bwMode="auto">
                <a:xfrm>
                  <a:off x="3871914" y="4781576"/>
                  <a:ext cx="1388260" cy="255451"/>
                </a:xfrm>
                <a:prstGeom prst="roundRect">
                  <a:avLst/>
                </a:prstGeom>
                <a:noFill/>
                <a:ln w="9525">
                  <a:solidFill>
                    <a:schemeClr val="bg1"/>
                  </a:solidFill>
                  <a:miter lim="800000"/>
                  <a:headEnd/>
                  <a:tailEnd/>
                </a:ln>
              </p:spPr>
              <p:txBody>
                <a:bodyPr wrap="square" lIns="0" tIns="0" rIns="0" bIns="0">
                  <a:spAutoFit/>
                </a:bodyPr>
                <a:lstStyle/>
                <a:p>
                  <a:pPr algn="ctr" rtl="0" fontAlgn="base">
                    <a:spcBef>
                      <a:spcPct val="0"/>
                    </a:spcBef>
                    <a:spcAft>
                      <a:spcPct val="0"/>
                    </a:spcAft>
                  </a:pPr>
                  <a:r>
                    <a:rPr lang="en-US" sz="1100" kern="1200" dirty="0">
                      <a:solidFill>
                        <a:srgbClr val="000000"/>
                      </a:solidFill>
                      <a:latin typeface="Arial" charset="0"/>
                      <a:ea typeface="+mn-ea"/>
                      <a:cs typeface="Arial Unicode MS" pitchFamily="-108" charset="0"/>
                    </a:rPr>
                    <a:t>purchased</a:t>
                  </a:r>
                </a:p>
              </p:txBody>
            </p:sp>
            <p:sp>
              <p:nvSpPr>
                <p:cNvPr id="55313" name="Freeform 27"/>
                <p:cNvSpPr>
                  <a:spLocks noChangeArrowheads="1"/>
                </p:cNvSpPr>
                <p:nvPr/>
              </p:nvSpPr>
              <p:spPr bwMode="auto">
                <a:xfrm>
                  <a:off x="1066800" y="4543425"/>
                  <a:ext cx="619125" cy="447675"/>
                </a:xfrm>
                <a:custGeom>
                  <a:avLst/>
                  <a:gdLst>
                    <a:gd name="T0" fmla="*/ 0 w 619125"/>
                    <a:gd name="T1" fmla="*/ 0 h 447675"/>
                    <a:gd name="T2" fmla="*/ 495300 w 619125"/>
                    <a:gd name="T3" fmla="*/ 314325 h 447675"/>
                    <a:gd name="T4" fmla="*/ 619125 w 619125"/>
                    <a:gd name="T5" fmla="*/ 447675 h 447675"/>
                    <a:gd name="T6" fmla="*/ 0 60000 65536"/>
                    <a:gd name="T7" fmla="*/ 0 60000 65536"/>
                    <a:gd name="T8" fmla="*/ 0 60000 65536"/>
                    <a:gd name="T9" fmla="*/ 0 w 619125"/>
                    <a:gd name="T10" fmla="*/ 0 h 447675"/>
                    <a:gd name="T11" fmla="*/ 619125 w 619125"/>
                    <a:gd name="T12" fmla="*/ 447675 h 447675"/>
                  </a:gdLst>
                  <a:ahLst/>
                  <a:cxnLst>
                    <a:cxn ang="T6">
                      <a:pos x="T0" y="T1"/>
                    </a:cxn>
                    <a:cxn ang="T7">
                      <a:pos x="T2" y="T3"/>
                    </a:cxn>
                    <a:cxn ang="T8">
                      <a:pos x="T4" y="T5"/>
                    </a:cxn>
                  </a:cxnLst>
                  <a:rect l="T9" t="T10" r="T11" b="T12"/>
                  <a:pathLst>
                    <a:path w="619125" h="447675">
                      <a:moveTo>
                        <a:pt x="0" y="0"/>
                      </a:moveTo>
                      <a:cubicBezTo>
                        <a:pt x="196056" y="119856"/>
                        <a:pt x="392113" y="239713"/>
                        <a:pt x="495300" y="314325"/>
                      </a:cubicBezTo>
                      <a:cubicBezTo>
                        <a:pt x="598487" y="388937"/>
                        <a:pt x="619125" y="447675"/>
                        <a:pt x="619125" y="447675"/>
                      </a:cubicBez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14" name="Freeform 28"/>
                <p:cNvSpPr>
                  <a:spLocks noChangeArrowheads="1"/>
                </p:cNvSpPr>
                <p:nvPr/>
              </p:nvSpPr>
              <p:spPr bwMode="auto">
                <a:xfrm>
                  <a:off x="904875" y="4733925"/>
                  <a:ext cx="647700" cy="352425"/>
                </a:xfrm>
                <a:custGeom>
                  <a:avLst/>
                  <a:gdLst>
                    <a:gd name="T0" fmla="*/ 0 w 647700"/>
                    <a:gd name="T1" fmla="*/ 0 h 352425"/>
                    <a:gd name="T2" fmla="*/ 647700 w 647700"/>
                    <a:gd name="T3" fmla="*/ 352425 h 352425"/>
                    <a:gd name="T4" fmla="*/ 0 60000 65536"/>
                    <a:gd name="T5" fmla="*/ 0 60000 65536"/>
                    <a:gd name="T6" fmla="*/ 0 w 647700"/>
                    <a:gd name="T7" fmla="*/ 0 h 352425"/>
                    <a:gd name="T8" fmla="*/ 647700 w 647700"/>
                    <a:gd name="T9" fmla="*/ 352425 h 352425"/>
                  </a:gdLst>
                  <a:ahLst/>
                  <a:cxnLst>
                    <a:cxn ang="T4">
                      <a:pos x="T0" y="T1"/>
                    </a:cxn>
                    <a:cxn ang="T5">
                      <a:pos x="T2" y="T3"/>
                    </a:cxn>
                  </a:cxnLst>
                  <a:rect l="T6" t="T7" r="T8" b="T9"/>
                  <a:pathLst>
                    <a:path w="647700" h="352425">
                      <a:moveTo>
                        <a:pt x="0" y="0"/>
                      </a:moveTo>
                      <a:lnTo>
                        <a:pt x="647700" y="352425"/>
                      </a:ln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15" name="Freeform 29"/>
                <p:cNvSpPr>
                  <a:spLocks noChangeArrowheads="1"/>
                </p:cNvSpPr>
                <p:nvPr/>
              </p:nvSpPr>
              <p:spPr bwMode="auto">
                <a:xfrm>
                  <a:off x="857250" y="5133975"/>
                  <a:ext cx="628650" cy="152400"/>
                </a:xfrm>
                <a:custGeom>
                  <a:avLst/>
                  <a:gdLst>
                    <a:gd name="T0" fmla="*/ 0 w 628650"/>
                    <a:gd name="T1" fmla="*/ 0 h 152400"/>
                    <a:gd name="T2" fmla="*/ 352425 w 628650"/>
                    <a:gd name="T3" fmla="*/ 123825 h 152400"/>
                    <a:gd name="T4" fmla="*/ 628650 w 628650"/>
                    <a:gd name="T5" fmla="*/ 152400 h 152400"/>
                    <a:gd name="T6" fmla="*/ 0 60000 65536"/>
                    <a:gd name="T7" fmla="*/ 0 60000 65536"/>
                    <a:gd name="T8" fmla="*/ 0 60000 65536"/>
                    <a:gd name="T9" fmla="*/ 0 w 628650"/>
                    <a:gd name="T10" fmla="*/ 0 h 152400"/>
                    <a:gd name="T11" fmla="*/ 628650 w 628650"/>
                    <a:gd name="T12" fmla="*/ 152400 h 152400"/>
                  </a:gdLst>
                  <a:ahLst/>
                  <a:cxnLst>
                    <a:cxn ang="T6">
                      <a:pos x="T0" y="T1"/>
                    </a:cxn>
                    <a:cxn ang="T7">
                      <a:pos x="T2" y="T3"/>
                    </a:cxn>
                    <a:cxn ang="T8">
                      <a:pos x="T4" y="T5"/>
                    </a:cxn>
                  </a:cxnLst>
                  <a:rect l="T9" t="T10" r="T11" b="T12"/>
                  <a:pathLst>
                    <a:path w="628650" h="152400">
                      <a:moveTo>
                        <a:pt x="0" y="0"/>
                      </a:moveTo>
                      <a:cubicBezTo>
                        <a:pt x="123825" y="49212"/>
                        <a:pt x="247650" y="98425"/>
                        <a:pt x="352425" y="123825"/>
                      </a:cubicBezTo>
                      <a:cubicBezTo>
                        <a:pt x="457200" y="149225"/>
                        <a:pt x="542925" y="150812"/>
                        <a:pt x="628650" y="152400"/>
                      </a:cubicBez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16" name="TextBox 30"/>
                <p:cNvSpPr txBox="1">
                  <a:spLocks noChangeArrowheads="1"/>
                </p:cNvSpPr>
                <p:nvPr/>
              </p:nvSpPr>
              <p:spPr bwMode="auto">
                <a:xfrm rot="14870205">
                  <a:off x="504264" y="5304255"/>
                  <a:ext cx="762000" cy="400049"/>
                </a:xfrm>
                <a:prstGeom prst="rect">
                  <a:avLst/>
                </a:prstGeom>
                <a:noFill/>
                <a:ln w="9525">
                  <a:noFill/>
                  <a:miter lim="800000"/>
                  <a:headEnd/>
                  <a:tailEnd/>
                </a:ln>
              </p:spPr>
              <p:txBody>
                <a:bodyPr>
                  <a:spAutoFit/>
                </a:bodyPr>
                <a:lstStyle/>
                <a:p>
                  <a:pPr algn="l" rtl="0" fontAlgn="base">
                    <a:spcBef>
                      <a:spcPct val="0"/>
                    </a:spcBef>
                    <a:spcAft>
                      <a:spcPct val="0"/>
                    </a:spcAft>
                  </a:pPr>
                  <a:r>
                    <a:rPr lang="en-US" sz="2000" b="1" kern="1200" dirty="0">
                      <a:solidFill>
                        <a:srgbClr val="000000"/>
                      </a:solidFill>
                      <a:latin typeface="Arial" charset="0"/>
                      <a:ea typeface="+mn-ea"/>
                      <a:cs typeface="Arial Unicode MS" pitchFamily="-108" charset="0"/>
                    </a:rPr>
                    <a:t>…</a:t>
                  </a:r>
                </a:p>
              </p:txBody>
            </p:sp>
            <p:sp>
              <p:nvSpPr>
                <p:cNvPr id="55317" name="Freeform 31"/>
                <p:cNvSpPr>
                  <a:spLocks noChangeArrowheads="1"/>
                </p:cNvSpPr>
                <p:nvPr/>
              </p:nvSpPr>
              <p:spPr bwMode="auto">
                <a:xfrm>
                  <a:off x="1076325" y="5667375"/>
                  <a:ext cx="638175" cy="257175"/>
                </a:xfrm>
                <a:custGeom>
                  <a:avLst/>
                  <a:gdLst>
                    <a:gd name="T0" fmla="*/ 0 w 638175"/>
                    <a:gd name="T1" fmla="*/ 257175 h 257175"/>
                    <a:gd name="T2" fmla="*/ 438150 w 638175"/>
                    <a:gd name="T3" fmla="*/ 123825 h 257175"/>
                    <a:gd name="T4" fmla="*/ 638175 w 638175"/>
                    <a:gd name="T5" fmla="*/ 0 h 257175"/>
                    <a:gd name="T6" fmla="*/ 0 60000 65536"/>
                    <a:gd name="T7" fmla="*/ 0 60000 65536"/>
                    <a:gd name="T8" fmla="*/ 0 60000 65536"/>
                    <a:gd name="T9" fmla="*/ 0 w 638175"/>
                    <a:gd name="T10" fmla="*/ 0 h 257175"/>
                    <a:gd name="T11" fmla="*/ 638175 w 638175"/>
                    <a:gd name="T12" fmla="*/ 257175 h 257175"/>
                  </a:gdLst>
                  <a:ahLst/>
                  <a:cxnLst>
                    <a:cxn ang="T6">
                      <a:pos x="T0" y="T1"/>
                    </a:cxn>
                    <a:cxn ang="T7">
                      <a:pos x="T2" y="T3"/>
                    </a:cxn>
                    <a:cxn ang="T8">
                      <a:pos x="T4" y="T5"/>
                    </a:cxn>
                  </a:cxnLst>
                  <a:rect l="T9" t="T10" r="T11" b="T12"/>
                  <a:pathLst>
                    <a:path w="638175" h="257175">
                      <a:moveTo>
                        <a:pt x="0" y="257175"/>
                      </a:moveTo>
                      <a:cubicBezTo>
                        <a:pt x="165894" y="211931"/>
                        <a:pt x="331788" y="166687"/>
                        <a:pt x="438150" y="123825"/>
                      </a:cubicBezTo>
                      <a:cubicBezTo>
                        <a:pt x="544512" y="80963"/>
                        <a:pt x="591343" y="40481"/>
                        <a:pt x="638175" y="0"/>
                      </a:cubicBez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18" name="Freeform 32"/>
                <p:cNvSpPr>
                  <a:spLocks noChangeArrowheads="1"/>
                </p:cNvSpPr>
                <p:nvPr/>
              </p:nvSpPr>
              <p:spPr bwMode="auto">
                <a:xfrm>
                  <a:off x="2533650" y="5305425"/>
                  <a:ext cx="962025" cy="376238"/>
                </a:xfrm>
                <a:custGeom>
                  <a:avLst/>
                  <a:gdLst>
                    <a:gd name="T0" fmla="*/ 0 w 962025"/>
                    <a:gd name="T1" fmla="*/ 0 h 376238"/>
                    <a:gd name="T2" fmla="*/ 781050 w 962025"/>
                    <a:gd name="T3" fmla="*/ 314325 h 376238"/>
                    <a:gd name="T4" fmla="*/ 962025 w 962025"/>
                    <a:gd name="T5" fmla="*/ 371475 h 376238"/>
                    <a:gd name="T6" fmla="*/ 0 60000 65536"/>
                    <a:gd name="T7" fmla="*/ 0 60000 65536"/>
                    <a:gd name="T8" fmla="*/ 0 60000 65536"/>
                    <a:gd name="T9" fmla="*/ 0 w 962025"/>
                    <a:gd name="T10" fmla="*/ 0 h 376238"/>
                    <a:gd name="T11" fmla="*/ 962025 w 962025"/>
                    <a:gd name="T12" fmla="*/ 376238 h 376238"/>
                  </a:gdLst>
                  <a:ahLst/>
                  <a:cxnLst>
                    <a:cxn ang="T6">
                      <a:pos x="T0" y="T1"/>
                    </a:cxn>
                    <a:cxn ang="T7">
                      <a:pos x="T2" y="T3"/>
                    </a:cxn>
                    <a:cxn ang="T8">
                      <a:pos x="T4" y="T5"/>
                    </a:cxn>
                  </a:cxnLst>
                  <a:rect l="T9" t="T10" r="T11" b="T12"/>
                  <a:pathLst>
                    <a:path w="962025" h="376238">
                      <a:moveTo>
                        <a:pt x="0" y="0"/>
                      </a:moveTo>
                      <a:lnTo>
                        <a:pt x="781050" y="314325"/>
                      </a:lnTo>
                      <a:cubicBezTo>
                        <a:pt x="941388" y="376238"/>
                        <a:pt x="951706" y="373856"/>
                        <a:pt x="962025" y="371475"/>
                      </a:cubicBez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19" name="Freeform 33"/>
                <p:cNvSpPr>
                  <a:spLocks noChangeArrowheads="1"/>
                </p:cNvSpPr>
                <p:nvPr/>
              </p:nvSpPr>
              <p:spPr bwMode="auto">
                <a:xfrm>
                  <a:off x="2400300" y="5581650"/>
                  <a:ext cx="457200" cy="447675"/>
                </a:xfrm>
                <a:custGeom>
                  <a:avLst/>
                  <a:gdLst>
                    <a:gd name="T0" fmla="*/ 0 w 457200"/>
                    <a:gd name="T1" fmla="*/ 0 h 447675"/>
                    <a:gd name="T2" fmla="*/ 457200 w 457200"/>
                    <a:gd name="T3" fmla="*/ 447675 h 447675"/>
                    <a:gd name="T4" fmla="*/ 0 60000 65536"/>
                    <a:gd name="T5" fmla="*/ 0 60000 65536"/>
                    <a:gd name="T6" fmla="*/ 0 w 457200"/>
                    <a:gd name="T7" fmla="*/ 0 h 447675"/>
                    <a:gd name="T8" fmla="*/ 457200 w 457200"/>
                    <a:gd name="T9" fmla="*/ 447675 h 447675"/>
                  </a:gdLst>
                  <a:ahLst/>
                  <a:cxnLst>
                    <a:cxn ang="T4">
                      <a:pos x="T0" y="T1"/>
                    </a:cxn>
                    <a:cxn ang="T5">
                      <a:pos x="T2" y="T3"/>
                    </a:cxn>
                  </a:cxnLst>
                  <a:rect l="T6" t="T7" r="T8" b="T9"/>
                  <a:pathLst>
                    <a:path w="457200" h="447675">
                      <a:moveTo>
                        <a:pt x="0" y="0"/>
                      </a:moveTo>
                      <a:lnTo>
                        <a:pt x="457200" y="447675"/>
                      </a:ln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20" name="Freeform 34"/>
                <p:cNvSpPr>
                  <a:spLocks noChangeArrowheads="1"/>
                </p:cNvSpPr>
                <p:nvPr/>
              </p:nvSpPr>
              <p:spPr bwMode="auto">
                <a:xfrm>
                  <a:off x="2495550" y="5457825"/>
                  <a:ext cx="704850" cy="438150"/>
                </a:xfrm>
                <a:custGeom>
                  <a:avLst/>
                  <a:gdLst>
                    <a:gd name="T0" fmla="*/ 0 w 704850"/>
                    <a:gd name="T1" fmla="*/ 0 h 438150"/>
                    <a:gd name="T2" fmla="*/ 285750 w 704850"/>
                    <a:gd name="T3" fmla="*/ 219075 h 438150"/>
                    <a:gd name="T4" fmla="*/ 704850 w 704850"/>
                    <a:gd name="T5" fmla="*/ 438150 h 438150"/>
                    <a:gd name="T6" fmla="*/ 0 60000 65536"/>
                    <a:gd name="T7" fmla="*/ 0 60000 65536"/>
                    <a:gd name="T8" fmla="*/ 0 60000 65536"/>
                    <a:gd name="T9" fmla="*/ 0 w 704850"/>
                    <a:gd name="T10" fmla="*/ 0 h 438150"/>
                    <a:gd name="T11" fmla="*/ 704850 w 704850"/>
                    <a:gd name="T12" fmla="*/ 438150 h 438150"/>
                  </a:gdLst>
                  <a:ahLst/>
                  <a:cxnLst>
                    <a:cxn ang="T6">
                      <a:pos x="T0" y="T1"/>
                    </a:cxn>
                    <a:cxn ang="T7">
                      <a:pos x="T2" y="T3"/>
                    </a:cxn>
                    <a:cxn ang="T8">
                      <a:pos x="T4" y="T5"/>
                    </a:cxn>
                  </a:cxnLst>
                  <a:rect l="T9" t="T10" r="T11" b="T12"/>
                  <a:pathLst>
                    <a:path w="704850" h="438150">
                      <a:moveTo>
                        <a:pt x="0" y="0"/>
                      </a:moveTo>
                      <a:cubicBezTo>
                        <a:pt x="84137" y="73025"/>
                        <a:pt x="168275" y="146050"/>
                        <a:pt x="285750" y="219075"/>
                      </a:cubicBezTo>
                      <a:cubicBezTo>
                        <a:pt x="403225" y="292100"/>
                        <a:pt x="554037" y="365125"/>
                        <a:pt x="704850" y="438150"/>
                      </a:cubicBez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22" name="Freeform 36"/>
                <p:cNvSpPr>
                  <a:spLocks noChangeArrowheads="1"/>
                </p:cNvSpPr>
                <p:nvPr/>
              </p:nvSpPr>
              <p:spPr bwMode="auto">
                <a:xfrm>
                  <a:off x="2171700" y="5695950"/>
                  <a:ext cx="171450" cy="619125"/>
                </a:xfrm>
                <a:custGeom>
                  <a:avLst/>
                  <a:gdLst>
                    <a:gd name="T0" fmla="*/ 0 w 171450"/>
                    <a:gd name="T1" fmla="*/ 0 h 619125"/>
                    <a:gd name="T2" fmla="*/ 142875 w 171450"/>
                    <a:gd name="T3" fmla="*/ 400050 h 619125"/>
                    <a:gd name="T4" fmla="*/ 171450 w 171450"/>
                    <a:gd name="T5" fmla="*/ 619125 h 619125"/>
                    <a:gd name="T6" fmla="*/ 0 60000 65536"/>
                    <a:gd name="T7" fmla="*/ 0 60000 65536"/>
                    <a:gd name="T8" fmla="*/ 0 60000 65536"/>
                    <a:gd name="T9" fmla="*/ 0 w 171450"/>
                    <a:gd name="T10" fmla="*/ 0 h 619125"/>
                    <a:gd name="T11" fmla="*/ 171450 w 171450"/>
                    <a:gd name="T12" fmla="*/ 619125 h 619125"/>
                  </a:gdLst>
                  <a:ahLst/>
                  <a:cxnLst>
                    <a:cxn ang="T6">
                      <a:pos x="T0" y="T1"/>
                    </a:cxn>
                    <a:cxn ang="T7">
                      <a:pos x="T2" y="T3"/>
                    </a:cxn>
                    <a:cxn ang="T8">
                      <a:pos x="T4" y="T5"/>
                    </a:cxn>
                  </a:cxnLst>
                  <a:rect l="T9" t="T10" r="T11" b="T12"/>
                  <a:pathLst>
                    <a:path w="171450" h="619125">
                      <a:moveTo>
                        <a:pt x="0" y="0"/>
                      </a:moveTo>
                      <a:cubicBezTo>
                        <a:pt x="57150" y="148431"/>
                        <a:pt x="114300" y="296863"/>
                        <a:pt x="142875" y="400050"/>
                      </a:cubicBezTo>
                      <a:cubicBezTo>
                        <a:pt x="171450" y="503237"/>
                        <a:pt x="171450" y="561181"/>
                        <a:pt x="171450" y="619125"/>
                      </a:cubicBez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cxnSp>
              <p:nvCxnSpPr>
                <p:cNvPr id="55323" name="Straight Arrow Connector 40"/>
                <p:cNvCxnSpPr>
                  <a:cxnSpLocks noChangeShapeType="1"/>
                  <a:endCxn id="21" idx="2"/>
                </p:cNvCxnSpPr>
                <p:nvPr/>
              </p:nvCxnSpPr>
              <p:spPr bwMode="auto">
                <a:xfrm flipV="1">
                  <a:off x="5381625" y="5362575"/>
                  <a:ext cx="801688" cy="247650"/>
                </a:xfrm>
                <a:prstGeom prst="straightConnector1">
                  <a:avLst/>
                </a:prstGeom>
                <a:noFill/>
                <a:ln w="12700">
                  <a:solidFill>
                    <a:schemeClr val="bg1"/>
                  </a:solidFill>
                  <a:round/>
                  <a:headEnd/>
                  <a:tailEnd type="triangle" w="med" len="med"/>
                </a:ln>
              </p:spPr>
            </p:cxnSp>
            <p:cxnSp>
              <p:nvCxnSpPr>
                <p:cNvPr id="55324" name="Straight Arrow Connector 42"/>
                <p:cNvCxnSpPr>
                  <a:cxnSpLocks noChangeShapeType="1"/>
                </p:cNvCxnSpPr>
                <p:nvPr/>
              </p:nvCxnSpPr>
              <p:spPr bwMode="auto">
                <a:xfrm flipV="1">
                  <a:off x="5419725" y="5524500"/>
                  <a:ext cx="809625" cy="361950"/>
                </a:xfrm>
                <a:prstGeom prst="straightConnector1">
                  <a:avLst/>
                </a:prstGeom>
                <a:noFill/>
                <a:ln w="12700">
                  <a:solidFill>
                    <a:schemeClr val="bg1"/>
                  </a:solidFill>
                  <a:round/>
                  <a:headEnd/>
                  <a:tailEnd type="triangle" w="med" len="med"/>
                </a:ln>
              </p:spPr>
            </p:cxnSp>
            <p:sp>
              <p:nvSpPr>
                <p:cNvPr id="55325" name="Freeform 43"/>
                <p:cNvSpPr>
                  <a:spLocks noChangeArrowheads="1"/>
                </p:cNvSpPr>
                <p:nvPr/>
              </p:nvSpPr>
              <p:spPr bwMode="auto">
                <a:xfrm>
                  <a:off x="5629275" y="4381500"/>
                  <a:ext cx="857250" cy="609600"/>
                </a:xfrm>
                <a:custGeom>
                  <a:avLst/>
                  <a:gdLst>
                    <a:gd name="T0" fmla="*/ 0 w 857250"/>
                    <a:gd name="T1" fmla="*/ 0 h 609600"/>
                    <a:gd name="T2" fmla="*/ 571500 w 857250"/>
                    <a:gd name="T3" fmla="*/ 228600 h 609600"/>
                    <a:gd name="T4" fmla="*/ 857250 w 857250"/>
                    <a:gd name="T5" fmla="*/ 609600 h 609600"/>
                    <a:gd name="T6" fmla="*/ 0 60000 65536"/>
                    <a:gd name="T7" fmla="*/ 0 60000 65536"/>
                    <a:gd name="T8" fmla="*/ 0 60000 65536"/>
                    <a:gd name="T9" fmla="*/ 0 w 857250"/>
                    <a:gd name="T10" fmla="*/ 0 h 609600"/>
                    <a:gd name="T11" fmla="*/ 857250 w 857250"/>
                    <a:gd name="T12" fmla="*/ 609600 h 609600"/>
                  </a:gdLst>
                  <a:ahLst/>
                  <a:cxnLst>
                    <a:cxn ang="T6">
                      <a:pos x="T0" y="T1"/>
                    </a:cxn>
                    <a:cxn ang="T7">
                      <a:pos x="T2" y="T3"/>
                    </a:cxn>
                    <a:cxn ang="T8">
                      <a:pos x="T4" y="T5"/>
                    </a:cxn>
                  </a:cxnLst>
                  <a:rect l="T9" t="T10" r="T11" b="T12"/>
                  <a:pathLst>
                    <a:path w="857250" h="609600">
                      <a:moveTo>
                        <a:pt x="0" y="0"/>
                      </a:moveTo>
                      <a:cubicBezTo>
                        <a:pt x="214312" y="63500"/>
                        <a:pt x="428625" y="127000"/>
                        <a:pt x="571500" y="228600"/>
                      </a:cubicBezTo>
                      <a:cubicBezTo>
                        <a:pt x="714375" y="330200"/>
                        <a:pt x="785812" y="469900"/>
                        <a:pt x="857250" y="609600"/>
                      </a:cubicBez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27" name="Freeform 45"/>
                <p:cNvSpPr>
                  <a:spLocks noChangeArrowheads="1"/>
                </p:cNvSpPr>
                <p:nvPr/>
              </p:nvSpPr>
              <p:spPr bwMode="auto">
                <a:xfrm>
                  <a:off x="5676900" y="5715000"/>
                  <a:ext cx="790575" cy="533400"/>
                </a:xfrm>
                <a:custGeom>
                  <a:avLst/>
                  <a:gdLst>
                    <a:gd name="T0" fmla="*/ 0 w 790575"/>
                    <a:gd name="T1" fmla="*/ 533400 h 533400"/>
                    <a:gd name="T2" fmla="*/ 628650 w 790575"/>
                    <a:gd name="T3" fmla="*/ 209550 h 533400"/>
                    <a:gd name="T4" fmla="*/ 790575 w 790575"/>
                    <a:gd name="T5" fmla="*/ 0 h 533400"/>
                    <a:gd name="T6" fmla="*/ 0 60000 65536"/>
                    <a:gd name="T7" fmla="*/ 0 60000 65536"/>
                    <a:gd name="T8" fmla="*/ 0 60000 65536"/>
                    <a:gd name="T9" fmla="*/ 0 w 790575"/>
                    <a:gd name="T10" fmla="*/ 0 h 533400"/>
                    <a:gd name="T11" fmla="*/ 790575 w 790575"/>
                    <a:gd name="T12" fmla="*/ 533400 h 533400"/>
                  </a:gdLst>
                  <a:ahLst/>
                  <a:cxnLst>
                    <a:cxn ang="T6">
                      <a:pos x="T0" y="T1"/>
                    </a:cxn>
                    <a:cxn ang="T7">
                      <a:pos x="T2" y="T3"/>
                    </a:cxn>
                    <a:cxn ang="T8">
                      <a:pos x="T4" y="T5"/>
                    </a:cxn>
                  </a:cxnLst>
                  <a:rect l="T9" t="T10" r="T11" b="T12"/>
                  <a:pathLst>
                    <a:path w="790575" h="533400">
                      <a:moveTo>
                        <a:pt x="0" y="533400"/>
                      </a:moveTo>
                      <a:cubicBezTo>
                        <a:pt x="248444" y="415925"/>
                        <a:pt x="496888" y="298450"/>
                        <a:pt x="628650" y="209550"/>
                      </a:cubicBezTo>
                      <a:cubicBezTo>
                        <a:pt x="760412" y="120650"/>
                        <a:pt x="775493" y="60325"/>
                        <a:pt x="790575" y="0"/>
                      </a:cubicBez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28" name="Freeform 46"/>
                <p:cNvSpPr>
                  <a:spLocks noChangeArrowheads="1"/>
                </p:cNvSpPr>
                <p:nvPr/>
              </p:nvSpPr>
              <p:spPr bwMode="auto">
                <a:xfrm>
                  <a:off x="6978650" y="4476750"/>
                  <a:ext cx="727075" cy="582613"/>
                </a:xfrm>
                <a:custGeom>
                  <a:avLst/>
                  <a:gdLst>
                    <a:gd name="T0" fmla="*/ 60325 w 727075"/>
                    <a:gd name="T1" fmla="*/ 571513 h 582612"/>
                    <a:gd name="T2" fmla="*/ 79375 w 727075"/>
                    <a:gd name="T3" fmla="*/ 523888 h 582612"/>
                    <a:gd name="T4" fmla="*/ 536575 w 727075"/>
                    <a:gd name="T5" fmla="*/ 219075 h 582612"/>
                    <a:gd name="T6" fmla="*/ 727075 w 727075"/>
                    <a:gd name="T7" fmla="*/ 0 h 582612"/>
                    <a:gd name="T8" fmla="*/ 0 60000 65536"/>
                    <a:gd name="T9" fmla="*/ 0 60000 65536"/>
                    <a:gd name="T10" fmla="*/ 0 60000 65536"/>
                    <a:gd name="T11" fmla="*/ 0 60000 65536"/>
                    <a:gd name="T12" fmla="*/ 0 w 727075"/>
                    <a:gd name="T13" fmla="*/ 0 h 582612"/>
                    <a:gd name="T14" fmla="*/ 727075 w 727075"/>
                    <a:gd name="T15" fmla="*/ 582612 h 582612"/>
                  </a:gdLst>
                  <a:ahLst/>
                  <a:cxnLst>
                    <a:cxn ang="T8">
                      <a:pos x="T0" y="T1"/>
                    </a:cxn>
                    <a:cxn ang="T9">
                      <a:pos x="T2" y="T3"/>
                    </a:cxn>
                    <a:cxn ang="T10">
                      <a:pos x="T4" y="T5"/>
                    </a:cxn>
                    <a:cxn ang="T11">
                      <a:pos x="T6" y="T7"/>
                    </a:cxn>
                  </a:cxnLst>
                  <a:rect l="T12" t="T13" r="T14" b="T15"/>
                  <a:pathLst>
                    <a:path w="727075" h="582612">
                      <a:moveTo>
                        <a:pt x="60325" y="571500"/>
                      </a:moveTo>
                      <a:cubicBezTo>
                        <a:pt x="30162" y="577056"/>
                        <a:pt x="0" y="582612"/>
                        <a:pt x="79375" y="523875"/>
                      </a:cubicBezTo>
                      <a:cubicBezTo>
                        <a:pt x="158750" y="465138"/>
                        <a:pt x="428625" y="306387"/>
                        <a:pt x="536575" y="219075"/>
                      </a:cubicBezTo>
                      <a:cubicBezTo>
                        <a:pt x="644525" y="131763"/>
                        <a:pt x="685800" y="65881"/>
                        <a:pt x="727075" y="0"/>
                      </a:cubicBez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29" name="Freeform 47"/>
                <p:cNvSpPr>
                  <a:spLocks noChangeArrowheads="1"/>
                </p:cNvSpPr>
                <p:nvPr/>
              </p:nvSpPr>
              <p:spPr bwMode="auto">
                <a:xfrm>
                  <a:off x="7172325" y="4876800"/>
                  <a:ext cx="685800" cy="314325"/>
                </a:xfrm>
                <a:custGeom>
                  <a:avLst/>
                  <a:gdLst>
                    <a:gd name="T0" fmla="*/ 0 w 685800"/>
                    <a:gd name="T1" fmla="*/ 314325 h 314325"/>
                    <a:gd name="T2" fmla="*/ 685800 w 685800"/>
                    <a:gd name="T3" fmla="*/ 0 h 314325"/>
                    <a:gd name="T4" fmla="*/ 0 60000 65536"/>
                    <a:gd name="T5" fmla="*/ 0 60000 65536"/>
                    <a:gd name="T6" fmla="*/ 0 w 685800"/>
                    <a:gd name="T7" fmla="*/ 0 h 314325"/>
                    <a:gd name="T8" fmla="*/ 685800 w 685800"/>
                    <a:gd name="T9" fmla="*/ 314325 h 314325"/>
                  </a:gdLst>
                  <a:ahLst/>
                  <a:cxnLst>
                    <a:cxn ang="T4">
                      <a:pos x="T0" y="T1"/>
                    </a:cxn>
                    <a:cxn ang="T5">
                      <a:pos x="T2" y="T3"/>
                    </a:cxn>
                  </a:cxnLst>
                  <a:rect l="T6" t="T7" r="T8" b="T9"/>
                  <a:pathLst>
                    <a:path w="685800" h="314325">
                      <a:moveTo>
                        <a:pt x="0" y="314325"/>
                      </a:moveTo>
                      <a:lnTo>
                        <a:pt x="685800" y="0"/>
                      </a:ln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sp>
              <p:nvSpPr>
                <p:cNvPr id="55331" name="Freeform 49"/>
                <p:cNvSpPr>
                  <a:spLocks noChangeArrowheads="1"/>
                </p:cNvSpPr>
                <p:nvPr/>
              </p:nvSpPr>
              <p:spPr bwMode="auto">
                <a:xfrm>
                  <a:off x="7181850" y="5414963"/>
                  <a:ext cx="923925" cy="109537"/>
                </a:xfrm>
                <a:custGeom>
                  <a:avLst/>
                  <a:gdLst>
                    <a:gd name="T0" fmla="*/ 0 w 923925"/>
                    <a:gd name="T1" fmla="*/ 109537 h 109537"/>
                    <a:gd name="T2" fmla="*/ 695325 w 923925"/>
                    <a:gd name="T3" fmla="*/ 14287 h 109537"/>
                    <a:gd name="T4" fmla="*/ 923925 w 923925"/>
                    <a:gd name="T5" fmla="*/ 23812 h 109537"/>
                    <a:gd name="T6" fmla="*/ 0 60000 65536"/>
                    <a:gd name="T7" fmla="*/ 0 60000 65536"/>
                    <a:gd name="T8" fmla="*/ 0 60000 65536"/>
                    <a:gd name="T9" fmla="*/ 0 w 923925"/>
                    <a:gd name="T10" fmla="*/ 0 h 109537"/>
                    <a:gd name="T11" fmla="*/ 923925 w 923925"/>
                    <a:gd name="T12" fmla="*/ 109537 h 109537"/>
                  </a:gdLst>
                  <a:ahLst/>
                  <a:cxnLst>
                    <a:cxn ang="T6">
                      <a:pos x="T0" y="T1"/>
                    </a:cxn>
                    <a:cxn ang="T7">
                      <a:pos x="T2" y="T3"/>
                    </a:cxn>
                    <a:cxn ang="T8">
                      <a:pos x="T4" y="T5"/>
                    </a:cxn>
                  </a:cxnLst>
                  <a:rect l="T9" t="T10" r="T11" b="T12"/>
                  <a:pathLst>
                    <a:path w="923925" h="109537">
                      <a:moveTo>
                        <a:pt x="0" y="109537"/>
                      </a:moveTo>
                      <a:cubicBezTo>
                        <a:pt x="270669" y="69055"/>
                        <a:pt x="541338" y="28574"/>
                        <a:pt x="695325" y="14287"/>
                      </a:cubicBezTo>
                      <a:cubicBezTo>
                        <a:pt x="849312" y="0"/>
                        <a:pt x="886618" y="11906"/>
                        <a:pt x="923925" y="23812"/>
                      </a:cubicBezTo>
                    </a:path>
                  </a:pathLst>
                </a:custGeom>
                <a:noFill/>
                <a:ln w="12700">
                  <a:solidFill>
                    <a:schemeClr val="bg1"/>
                  </a:solidFill>
                  <a:round/>
                  <a:headEnd/>
                  <a:tailEnd type="triangle" w="med" len="med"/>
                </a:ln>
              </p:spPr>
              <p:txBody>
                <a:bodyPr anchor="ctr"/>
                <a:lstStyle/>
                <a:p>
                  <a:pPr algn="ctr" rtl="0" fontAlgn="base">
                    <a:spcBef>
                      <a:spcPct val="0"/>
                    </a:spcBef>
                    <a:spcAft>
                      <a:spcPct val="0"/>
                    </a:spcAft>
                  </a:pPr>
                  <a:endParaRPr lang="en-US" sz="1400" kern="1200">
                    <a:solidFill>
                      <a:srgbClr val="000000"/>
                    </a:solidFill>
                    <a:latin typeface="Arial" charset="0"/>
                    <a:ea typeface="+mn-ea"/>
                    <a:cs typeface="Arial Unicode MS" pitchFamily="-108" charset="0"/>
                  </a:endParaRPr>
                </a:p>
              </p:txBody>
            </p:sp>
          </p:grpSp>
        </p:grpSp>
      </p:grpSp>
      <p:sp>
        <p:nvSpPr>
          <p:cNvPr id="45" name="Slide Number Placeholder 44"/>
          <p:cNvSpPr>
            <a:spLocks noGrp="1"/>
          </p:cNvSpPr>
          <p:nvPr>
            <p:ph type="sldNum" sz="quarter" idx="12"/>
          </p:nvPr>
        </p:nvSpPr>
        <p:spPr/>
        <p:txBody>
          <a:bodyPr/>
          <a:lstStyle/>
          <a:p>
            <a:pPr>
              <a:defRPr/>
            </a:pPr>
            <a:r>
              <a:rPr lang="en-US" smtClean="0">
                <a:solidFill>
                  <a:schemeClr val="bg1"/>
                </a:solidFill>
              </a:rPr>
              <a:t>Slide </a:t>
            </a:r>
            <a:fld id="{F4FA3D7D-C2E5-46B6-AF06-A41492EB88CA}" type="slidenum">
              <a:rPr lang="en-US" smtClean="0">
                <a:solidFill>
                  <a:schemeClr val="bg1"/>
                </a:solidFill>
              </a:rPr>
              <a:pPr>
                <a:defRPr/>
              </a:pPr>
              <a:t>6</a:t>
            </a:fld>
            <a:r>
              <a:rPr lang="en-US" smtClean="0">
                <a:solidFill>
                  <a:schemeClr val="bg1"/>
                </a:solidFill>
              </a:rPr>
              <a:t> </a:t>
            </a:r>
            <a:endParaRPr lang="en-US" dirty="0">
              <a:solidFill>
                <a:schemeClr val="bg1"/>
              </a:solidFill>
            </a:endParaRPr>
          </a:p>
        </p:txBody>
      </p:sp>
      <p:sp>
        <p:nvSpPr>
          <p:cNvPr id="46" name="TextBox 45"/>
          <p:cNvSpPr txBox="1"/>
          <p:nvPr/>
        </p:nvSpPr>
        <p:spPr>
          <a:xfrm>
            <a:off x="-240223" y="976393"/>
            <a:ext cx="9144000" cy="461665"/>
          </a:xfrm>
          <a:prstGeom prst="rect">
            <a:avLst/>
          </a:prstGeom>
          <a:noFill/>
        </p:spPr>
        <p:txBody>
          <a:bodyPr wrap="square" rtlCol="0">
            <a:spAutoFit/>
          </a:bodyPr>
          <a:lstStyle/>
          <a:p>
            <a:pPr algn="ctr"/>
            <a:r>
              <a:rPr lang="en-US" sz="2400" b="1" u="sng" dirty="0" smtClean="0">
                <a:solidFill>
                  <a:srgbClr val="C00000"/>
                </a:solidFill>
              </a:rPr>
              <a:t>Relational Database</a:t>
            </a:r>
            <a:r>
              <a:rPr lang="en-US" sz="2400" b="1" dirty="0" smtClean="0">
                <a:solidFill>
                  <a:srgbClr val="C00000"/>
                </a:solidFill>
              </a:rPr>
              <a:t>              </a:t>
            </a:r>
            <a:r>
              <a:rPr lang="en-US" sz="2400" b="1" u="sng" dirty="0" smtClean="0">
                <a:solidFill>
                  <a:srgbClr val="C00000"/>
                </a:solidFill>
              </a:rPr>
              <a:t>Semantic Knowledgebase</a:t>
            </a:r>
            <a:endParaRPr lang="en-US" sz="2400" b="1" u="sng" dirty="0">
              <a:solidFill>
                <a:srgbClr val="C00000"/>
              </a:solidFill>
            </a:endParaRPr>
          </a:p>
        </p:txBody>
      </p:sp>
      <p:graphicFrame>
        <p:nvGraphicFramePr>
          <p:cNvPr id="51" name="Table 50"/>
          <p:cNvGraphicFramePr>
            <a:graphicFrameLocks noGrp="1"/>
          </p:cNvGraphicFramePr>
          <p:nvPr/>
        </p:nvGraphicFramePr>
        <p:xfrm>
          <a:off x="392625" y="1883045"/>
          <a:ext cx="3048000" cy="1301856"/>
        </p:xfrm>
        <a:graphic>
          <a:graphicData uri="http://schemas.openxmlformats.org/drawingml/2006/table">
            <a:tbl>
              <a:tblPr firstRow="1" bandRow="1">
                <a:tableStyleId>{35758FB7-9AC5-4552-8A53-C91805E547FA}</a:tableStyleId>
              </a:tblPr>
              <a:tblGrid>
                <a:gridCol w="1016000"/>
                <a:gridCol w="1016000"/>
                <a:gridCol w="1016000"/>
              </a:tblGrid>
              <a:tr h="433952">
                <a:tc gridSpan="3">
                  <a:txBody>
                    <a:bodyPr/>
                    <a:lstStyle/>
                    <a:p>
                      <a:r>
                        <a:rPr lang="en-US" dirty="0" smtClean="0"/>
                        <a:t>Customer Table</a:t>
                      </a:r>
                      <a:endParaRPr lang="en-US" dirty="0"/>
                    </a:p>
                  </a:txBody>
                  <a:tcPr/>
                </a:tc>
                <a:tc hMerge="1">
                  <a:txBody>
                    <a:bodyPr/>
                    <a:lstStyle/>
                    <a:p>
                      <a:endParaRPr lang="en-US"/>
                    </a:p>
                  </a:txBody>
                  <a:tcPr/>
                </a:tc>
                <a:tc hMerge="1">
                  <a:txBody>
                    <a:bodyPr/>
                    <a:lstStyle/>
                    <a:p>
                      <a:endParaRPr lang="en-US" dirty="0"/>
                    </a:p>
                  </a:txBody>
                  <a:tcPr/>
                </a:tc>
              </a:tr>
              <a:tr h="433952">
                <a:tc>
                  <a:txBody>
                    <a:bodyPr/>
                    <a:lstStyle/>
                    <a:p>
                      <a:r>
                        <a:rPr lang="en-US" dirty="0" smtClean="0"/>
                        <a:t>Cust-ID</a:t>
                      </a:r>
                      <a:endParaRPr lang="en-US" dirty="0"/>
                    </a:p>
                  </a:txBody>
                  <a:tcPr/>
                </a:tc>
                <a:tc>
                  <a:txBody>
                    <a:bodyPr/>
                    <a:lstStyle/>
                    <a:p>
                      <a:r>
                        <a:rPr lang="en-US" dirty="0" smtClean="0"/>
                        <a:t>Name</a:t>
                      </a:r>
                      <a:endParaRPr lang="en-US" dirty="0"/>
                    </a:p>
                  </a:txBody>
                  <a:tcPr/>
                </a:tc>
                <a:tc>
                  <a:txBody>
                    <a:bodyPr/>
                    <a:lstStyle/>
                    <a:p>
                      <a:r>
                        <a:rPr lang="en-US" dirty="0" smtClean="0"/>
                        <a:t>City</a:t>
                      </a:r>
                      <a:endParaRPr lang="en-US" dirty="0"/>
                    </a:p>
                  </a:txBody>
                  <a:tcPr/>
                </a:tc>
              </a:tr>
              <a:tr h="433952">
                <a:tc>
                  <a:txBody>
                    <a:bodyPr/>
                    <a:lstStyle/>
                    <a:p>
                      <a:r>
                        <a:rPr lang="en-US" sz="1200" dirty="0" smtClean="0"/>
                        <a:t>394021-1454</a:t>
                      </a:r>
                      <a:endParaRPr lang="en-US" sz="1200" dirty="0"/>
                    </a:p>
                  </a:txBody>
                  <a:tcPr/>
                </a:tc>
                <a:tc>
                  <a:txBody>
                    <a:bodyPr/>
                    <a:lstStyle/>
                    <a:p>
                      <a:r>
                        <a:rPr lang="en-US" sz="1200" dirty="0" smtClean="0"/>
                        <a:t>Cathy</a:t>
                      </a:r>
                      <a:endParaRPr lang="en-US" sz="1200" dirty="0"/>
                    </a:p>
                  </a:txBody>
                  <a:tcPr/>
                </a:tc>
                <a:tc>
                  <a:txBody>
                    <a:bodyPr/>
                    <a:lstStyle/>
                    <a:p>
                      <a:r>
                        <a:rPr lang="en-US" sz="1200" dirty="0" smtClean="0"/>
                        <a:t>Seattle</a:t>
                      </a:r>
                      <a:endParaRPr lang="en-US" sz="1200" dirty="0"/>
                    </a:p>
                  </a:txBody>
                  <a:tcPr/>
                </a:tc>
              </a:tr>
            </a:tbl>
          </a:graphicData>
        </a:graphic>
      </p:graphicFrame>
      <p:graphicFrame>
        <p:nvGraphicFramePr>
          <p:cNvPr id="52" name="Table 51"/>
          <p:cNvGraphicFramePr>
            <a:graphicFrameLocks noGrp="1"/>
          </p:cNvGraphicFramePr>
          <p:nvPr/>
        </p:nvGraphicFramePr>
        <p:xfrm>
          <a:off x="421038" y="3359186"/>
          <a:ext cx="3035084" cy="1525362"/>
        </p:xfrm>
        <a:graphic>
          <a:graphicData uri="http://schemas.openxmlformats.org/drawingml/2006/table">
            <a:tbl>
              <a:tblPr firstRow="1" bandRow="1">
                <a:tableStyleId>{35758FB7-9AC5-4552-8A53-C91805E547FA}</a:tableStyleId>
              </a:tblPr>
              <a:tblGrid>
                <a:gridCol w="1229585"/>
                <a:gridCol w="1020605"/>
                <a:gridCol w="784894"/>
              </a:tblGrid>
              <a:tr h="428082">
                <a:tc gridSpan="3">
                  <a:txBody>
                    <a:bodyPr/>
                    <a:lstStyle/>
                    <a:p>
                      <a:r>
                        <a:rPr lang="en-US" dirty="0" smtClean="0"/>
                        <a:t>Purchased</a:t>
                      </a:r>
                      <a:r>
                        <a:rPr lang="en-US" baseline="0" dirty="0" smtClean="0"/>
                        <a:t> Items Table</a:t>
                      </a:r>
                      <a:endParaRPr lang="en-US" dirty="0"/>
                    </a:p>
                  </a:txBody>
                  <a:tcPr/>
                </a:tc>
                <a:tc hMerge="1">
                  <a:txBody>
                    <a:bodyPr/>
                    <a:lstStyle/>
                    <a:p>
                      <a:endParaRPr lang="en-US"/>
                    </a:p>
                  </a:txBody>
                  <a:tcPr/>
                </a:tc>
                <a:tc hMerge="1">
                  <a:txBody>
                    <a:bodyPr/>
                    <a:lstStyle/>
                    <a:p>
                      <a:endParaRPr lang="en-US" dirty="0"/>
                    </a:p>
                  </a:txBody>
                  <a:tcPr/>
                </a:tc>
              </a:tr>
              <a:tr h="428082">
                <a:tc>
                  <a:txBody>
                    <a:bodyPr/>
                    <a:lstStyle/>
                    <a:p>
                      <a:r>
                        <a:rPr lang="en-US" sz="1800" dirty="0" smtClean="0"/>
                        <a:t>Purchase-ID</a:t>
                      </a:r>
                      <a:endParaRPr lang="en-US" sz="1800" dirty="0"/>
                    </a:p>
                  </a:txBody>
                  <a:tcPr/>
                </a:tc>
                <a:tc>
                  <a:txBody>
                    <a:bodyPr/>
                    <a:lstStyle/>
                    <a:p>
                      <a:r>
                        <a:rPr lang="en-US" sz="1800" dirty="0" smtClean="0"/>
                        <a:t>Cust-ID</a:t>
                      </a:r>
                      <a:endParaRPr lang="en-US" sz="1800" dirty="0"/>
                    </a:p>
                  </a:txBody>
                  <a:tcPr/>
                </a:tc>
                <a:tc>
                  <a:txBody>
                    <a:bodyPr/>
                    <a:lstStyle/>
                    <a:p>
                      <a:r>
                        <a:rPr lang="en-US" sz="1800" dirty="0" smtClean="0"/>
                        <a:t>Item</a:t>
                      </a:r>
                      <a:endParaRPr lang="en-US" sz="1800" dirty="0"/>
                    </a:p>
                  </a:txBody>
                  <a:tcPr/>
                </a:tc>
              </a:tr>
              <a:tr h="440526">
                <a:tc>
                  <a:txBody>
                    <a:bodyPr/>
                    <a:lstStyle/>
                    <a:p>
                      <a:r>
                        <a:rPr lang="en-US" sz="1200" dirty="0" smtClean="0"/>
                        <a:t>P942-4294</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394021-1454</a:t>
                      </a:r>
                    </a:p>
                    <a:p>
                      <a:endParaRPr lang="en-US" sz="1200" dirty="0"/>
                    </a:p>
                  </a:txBody>
                  <a:tcPr/>
                </a:tc>
                <a:tc>
                  <a:txBody>
                    <a:bodyPr/>
                    <a:lstStyle/>
                    <a:p>
                      <a:r>
                        <a:rPr lang="en-US" sz="1200" dirty="0" err="1" smtClean="0"/>
                        <a:t>iPad</a:t>
                      </a:r>
                      <a:endParaRPr lang="en-US" sz="1200" dirty="0"/>
                    </a:p>
                  </a:txBody>
                  <a:tcPr/>
                </a:tc>
              </a:tr>
            </a:tbl>
          </a:graphicData>
        </a:graphic>
      </p:graphicFrame>
      <p:sp>
        <p:nvSpPr>
          <p:cNvPr id="53" name="TextBox 30"/>
          <p:cNvSpPr txBox="1">
            <a:spLocks noChangeArrowheads="1"/>
          </p:cNvSpPr>
          <p:nvPr/>
        </p:nvSpPr>
        <p:spPr bwMode="auto">
          <a:xfrm rot="16200000">
            <a:off x="1294150" y="4758378"/>
            <a:ext cx="1459821" cy="707886"/>
          </a:xfrm>
          <a:prstGeom prst="rect">
            <a:avLst/>
          </a:prstGeom>
          <a:noFill/>
          <a:ln w="9525">
            <a:noFill/>
            <a:miter lim="800000"/>
            <a:headEnd/>
            <a:tailEnd/>
          </a:ln>
        </p:spPr>
        <p:txBody>
          <a:bodyPr wrap="square">
            <a:spAutoFit/>
          </a:bodyPr>
          <a:lstStyle/>
          <a:p>
            <a:pPr algn="l" rtl="0" fontAlgn="base">
              <a:spcBef>
                <a:spcPct val="0"/>
              </a:spcBef>
              <a:spcAft>
                <a:spcPct val="0"/>
              </a:spcAft>
            </a:pPr>
            <a:r>
              <a:rPr lang="en-US" sz="4000" b="1" kern="1200" dirty="0">
                <a:solidFill>
                  <a:srgbClr val="000000"/>
                </a:solidFill>
                <a:latin typeface="Arial" charset="0"/>
                <a:ea typeface="+mn-ea"/>
                <a:cs typeface="Arial Unicode MS" pitchFamily="-108" charset="0"/>
              </a:rPr>
              <a: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957" y="1523999"/>
            <a:ext cx="8805043" cy="5021179"/>
          </a:xfrm>
        </p:spPr>
        <p:txBody>
          <a:bodyPr/>
          <a:lstStyle/>
          <a:p>
            <a:r>
              <a:rPr lang="en-US" dirty="0" smtClean="0"/>
              <a:t>Encodes meaning separately from data &amp; application code</a:t>
            </a:r>
            <a:endParaRPr lang="en-US" b="1" i="1" dirty="0" smtClean="0"/>
          </a:p>
          <a:p>
            <a:pPr lvl="1"/>
            <a:endParaRPr lang="en-US" sz="1000" b="1" i="1" dirty="0" smtClean="0"/>
          </a:p>
          <a:p>
            <a:pPr lvl="1"/>
            <a:r>
              <a:rPr lang="en-US" b="1" i="1" dirty="0" smtClean="0"/>
              <a:t>Data Integration </a:t>
            </a:r>
            <a:r>
              <a:rPr lang="en-US" dirty="0" smtClean="0">
                <a:sym typeface="Wingdings" pitchFamily="2" charset="2"/>
              </a:rPr>
              <a:t></a:t>
            </a:r>
            <a:r>
              <a:rPr lang="en-US" dirty="0" smtClean="0"/>
              <a:t>Can provide a comprehensive (virtual) view of your data, by connecting data, content &amp; processes across internal data silos &amp; the external world</a:t>
            </a:r>
          </a:p>
          <a:p>
            <a:pPr lvl="2"/>
            <a:r>
              <a:rPr lang="en-US" dirty="0" smtClean="0"/>
              <a:t>Facilitates an abstraction (virtual) layer above existing IT infrastructure </a:t>
            </a:r>
            <a:endParaRPr lang="en-US" sz="1000" dirty="0" smtClean="0"/>
          </a:p>
          <a:p>
            <a:pPr lvl="1"/>
            <a:r>
              <a:rPr lang="en-US" b="1" i="1" dirty="0" smtClean="0"/>
              <a:t>Automated Reasoning </a:t>
            </a:r>
            <a:r>
              <a:rPr lang="en-US" dirty="0" smtClean="0">
                <a:sym typeface="Wingdings" pitchFamily="2" charset="2"/>
              </a:rPr>
              <a:t></a:t>
            </a:r>
            <a:r>
              <a:rPr lang="en-US" dirty="0" smtClean="0"/>
              <a:t>Can enable machines &amp; people to understand, share &amp; reason with data at runtime </a:t>
            </a:r>
            <a:endParaRPr lang="en-US" sz="2000" dirty="0" smtClean="0"/>
          </a:p>
          <a:p>
            <a:pPr lvl="1"/>
            <a:r>
              <a:rPr lang="en-US" b="1" i="1" dirty="0" smtClean="0"/>
              <a:t>Highly Adaptable to Change </a:t>
            </a:r>
            <a:r>
              <a:rPr lang="en-US" dirty="0" smtClean="0">
                <a:sym typeface="Wingdings" pitchFamily="2" charset="2"/>
              </a:rPr>
              <a:t> </a:t>
            </a:r>
            <a:r>
              <a:rPr lang="en-US" dirty="0" smtClean="0"/>
              <a:t>Can add, change and implement new relationships in data faster, easier and cheaper</a:t>
            </a:r>
          </a:p>
          <a:p>
            <a:pPr lvl="2"/>
            <a:r>
              <a:rPr lang="en-US" dirty="0" smtClean="0"/>
              <a:t>Accommodates most change as easy as inputting data</a:t>
            </a:r>
          </a:p>
          <a:p>
            <a:pPr lvl="1"/>
            <a:r>
              <a:rPr lang="en-US" b="1" i="1" dirty="0" smtClean="0"/>
              <a:t>Interactive Analytics </a:t>
            </a:r>
            <a:r>
              <a:rPr lang="en-US" dirty="0" smtClean="0">
                <a:sym typeface="Wingdings" pitchFamily="2" charset="2"/>
              </a:rPr>
              <a:t> </a:t>
            </a:r>
            <a:r>
              <a:rPr lang="en-US" dirty="0" smtClean="0"/>
              <a:t>Can directly search topics, concepts and associations that span a vast number of sources in real-time </a:t>
            </a:r>
          </a:p>
          <a:p>
            <a:pPr lvl="1"/>
            <a:r>
              <a:rPr lang="en-US" b="1" i="1" dirty="0" smtClean="0"/>
              <a:t>Richer, more intelligent Analysis </a:t>
            </a:r>
            <a:r>
              <a:rPr lang="en-US" dirty="0" smtClean="0">
                <a:sym typeface="Wingdings" pitchFamily="2" charset="2"/>
              </a:rPr>
              <a:t></a:t>
            </a:r>
            <a:r>
              <a:rPr lang="en-US" dirty="0" smtClean="0"/>
              <a:t>Can foster deeper, more complex analysis, extracting better knowledge from greater amounts of external with internal data, to:</a:t>
            </a:r>
          </a:p>
          <a:p>
            <a:pPr lvl="3"/>
            <a:r>
              <a:rPr lang="en-US" dirty="0" smtClean="0"/>
              <a:t>Test new ideas, do more what-if analyses</a:t>
            </a:r>
          </a:p>
          <a:p>
            <a:pPr lvl="3"/>
            <a:r>
              <a:rPr lang="en-US" dirty="0" smtClean="0"/>
              <a:t>Assess strategies and risks</a:t>
            </a:r>
          </a:p>
          <a:p>
            <a:pPr lvl="3"/>
            <a:r>
              <a:rPr lang="en-US" dirty="0" smtClean="0"/>
              <a:t>Add relationship and correlational capability to today’s statistical focused business intelligence</a:t>
            </a:r>
          </a:p>
          <a:p>
            <a:pPr lvl="3"/>
            <a:r>
              <a:rPr lang="en-US" dirty="0" smtClean="0"/>
              <a:t>Make business intelligence friendlier and more natural to decision makers</a:t>
            </a:r>
          </a:p>
          <a:p>
            <a:endParaRPr lang="en-US" sz="800" dirty="0" smtClean="0"/>
          </a:p>
          <a:p>
            <a:r>
              <a:rPr lang="en-US" dirty="0" smtClean="0"/>
              <a:t>Uses standardized technologies </a:t>
            </a:r>
            <a:r>
              <a:rPr lang="en-US" sz="1400" dirty="0" smtClean="0"/>
              <a:t>(created by the World Wide Web Consortium)</a:t>
            </a:r>
          </a:p>
          <a:p>
            <a:pPr lvl="1"/>
            <a:r>
              <a:rPr lang="en-US" dirty="0" smtClean="0"/>
              <a:t>Resource Description Framework (RDF)</a:t>
            </a:r>
            <a:endParaRPr lang="en-US" sz="1400" dirty="0" smtClean="0"/>
          </a:p>
          <a:p>
            <a:pPr lvl="1"/>
            <a:r>
              <a:rPr lang="en-US" dirty="0" smtClean="0"/>
              <a:t>Web Ontology Language (OWL)</a:t>
            </a:r>
            <a:endParaRPr lang="en-US" sz="1400" dirty="0" smtClean="0"/>
          </a:p>
          <a:p>
            <a:pPr lvl="1"/>
            <a:r>
              <a:rPr lang="en-US" dirty="0" smtClean="0"/>
              <a:t>SPARQL Protocol and RDF Query Language (SPARQL)</a:t>
            </a:r>
          </a:p>
          <a:p>
            <a:pPr lvl="1"/>
            <a:r>
              <a:rPr lang="en-US" sz="1400" dirty="0" smtClean="0"/>
              <a:t>Open Source Orientation</a:t>
            </a:r>
          </a:p>
          <a:p>
            <a:pPr marL="347663" indent="-347663">
              <a:spcBef>
                <a:spcPct val="20000"/>
              </a:spcBef>
              <a:buSzPct val="100000"/>
            </a:pPr>
            <a:endParaRPr lang="en-US" dirty="0" smtClean="0"/>
          </a:p>
          <a:p>
            <a:pPr marL="347663" indent="-347663">
              <a:spcBef>
                <a:spcPct val="20000"/>
              </a:spcBef>
              <a:buSzPct val="100000"/>
            </a:pPr>
            <a:endParaRPr lang="en-US" dirty="0" smtClean="0"/>
          </a:p>
          <a:p>
            <a:pPr marL="714376" lvl="1" indent="-347663">
              <a:spcBef>
                <a:spcPct val="20000"/>
              </a:spcBef>
              <a:buSzPct val="100000"/>
            </a:pPr>
            <a:endParaRPr lang="en-US" dirty="0" smtClean="0"/>
          </a:p>
          <a:p>
            <a:pPr lvl="0">
              <a:buNone/>
            </a:pPr>
            <a:endParaRPr lang="en-US" dirty="0" smtClean="0"/>
          </a:p>
          <a:p>
            <a:pPr marL="347663" indent="-347663">
              <a:spcBef>
                <a:spcPct val="20000"/>
              </a:spcBef>
              <a:buClr>
                <a:schemeClr val="bg1">
                  <a:lumMod val="65000"/>
                  <a:lumOff val="35000"/>
                </a:schemeClr>
              </a:buClr>
              <a:buSzPct val="100000"/>
              <a:buFont typeface="Wingdings" pitchFamily="2" charset="2"/>
              <a:buChar char="v"/>
            </a:pPr>
            <a:endParaRPr lang="en-US" dirty="0" smtClean="0">
              <a:solidFill>
                <a:schemeClr val="bg1">
                  <a:lumMod val="65000"/>
                  <a:lumOff val="35000"/>
                </a:schemeClr>
              </a:solidFill>
            </a:endParaRPr>
          </a:p>
          <a:p>
            <a:pPr lvl="0">
              <a:buNone/>
            </a:pPr>
            <a:endParaRPr lang="en-US" dirty="0" smtClean="0"/>
          </a:p>
          <a:p>
            <a:pPr marL="714376" lvl="1" indent="-347663">
              <a:spcBef>
                <a:spcPct val="20000"/>
              </a:spcBef>
              <a:buClr>
                <a:srgbClr val="C00000"/>
              </a:buClr>
              <a:buSzPct val="100000"/>
              <a:buFont typeface="Wingdings" pitchFamily="2" charset="2"/>
              <a:buChar char="Ø"/>
            </a:pPr>
            <a:endParaRPr lang="en-US" dirty="0" smtClean="0"/>
          </a:p>
        </p:txBody>
      </p:sp>
      <p:sp>
        <p:nvSpPr>
          <p:cNvPr id="3" name="Title 2"/>
          <p:cNvSpPr>
            <a:spLocks noGrp="1"/>
          </p:cNvSpPr>
          <p:nvPr>
            <p:ph type="title"/>
          </p:nvPr>
        </p:nvSpPr>
        <p:spPr/>
        <p:txBody>
          <a:bodyPr/>
          <a:lstStyle/>
          <a:p>
            <a:r>
              <a:rPr lang="en-US" dirty="0" smtClean="0"/>
              <a:t>Web 3.0: Next Generation IT</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7</a:t>
            </a:fld>
            <a:r>
              <a:rPr lang="en-US" smtClean="0"/>
              <a:t> </a:t>
            </a:r>
            <a:endParaRPr lang="en-US"/>
          </a:p>
        </p:txBody>
      </p:sp>
      <p:sp>
        <p:nvSpPr>
          <p:cNvPr id="6" name="TextBox 5"/>
          <p:cNvSpPr txBox="1"/>
          <p:nvPr/>
        </p:nvSpPr>
        <p:spPr>
          <a:xfrm>
            <a:off x="3970020" y="1173480"/>
            <a:ext cx="184731" cy="307777"/>
          </a:xfrm>
          <a:prstGeom prst="rect">
            <a:avLst/>
          </a:prstGeom>
          <a:noFill/>
        </p:spPr>
        <p:txBody>
          <a:bodyPr wrap="none" rtlCol="0">
            <a:spAutoFit/>
          </a:bodyPr>
          <a:lstStyle/>
          <a:p>
            <a:endParaRPr lang="en-US" dirty="0"/>
          </a:p>
        </p:txBody>
      </p:sp>
      <p:sp>
        <p:nvSpPr>
          <p:cNvPr id="7" name="TextBox 6"/>
          <p:cNvSpPr txBox="1"/>
          <p:nvPr/>
        </p:nvSpPr>
        <p:spPr>
          <a:xfrm>
            <a:off x="0" y="914400"/>
            <a:ext cx="9144000" cy="523220"/>
          </a:xfrm>
          <a:prstGeom prst="rect">
            <a:avLst/>
          </a:prstGeom>
          <a:noFill/>
        </p:spPr>
        <p:txBody>
          <a:bodyPr wrap="square" rtlCol="0">
            <a:spAutoFit/>
          </a:bodyPr>
          <a:lstStyle/>
          <a:p>
            <a:pPr algn="ctr"/>
            <a:r>
              <a:rPr lang="en-US" sz="2800" b="1" u="sng" dirty="0" smtClean="0">
                <a:solidFill>
                  <a:srgbClr val="C00000"/>
                </a:solidFill>
              </a:rPr>
              <a:t>Characteristics </a:t>
            </a:r>
            <a:endParaRPr lang="en-US" sz="2800" b="1" u="sng"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3.0: Next Generation IT</a:t>
            </a:r>
            <a:endParaRPr lang="en-US" dirty="0"/>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8</a:t>
            </a:fld>
            <a:r>
              <a:rPr lang="en-US" smtClean="0"/>
              <a:t> </a:t>
            </a:r>
            <a:endParaRPr lang="en-US"/>
          </a:p>
        </p:txBody>
      </p:sp>
      <p:pic>
        <p:nvPicPr>
          <p:cNvPr id="17"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731556" y="5340912"/>
            <a:ext cx="1137757" cy="1251032"/>
          </a:xfrm>
          <a:prstGeom prst="rect">
            <a:avLst/>
          </a:prstGeom>
          <a:noFill/>
        </p:spPr>
      </p:pic>
      <p:pic>
        <p:nvPicPr>
          <p:cNvPr id="18"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2108322" y="5322833"/>
            <a:ext cx="1137757" cy="1251032"/>
          </a:xfrm>
          <a:prstGeom prst="rect">
            <a:avLst/>
          </a:prstGeom>
          <a:noFill/>
        </p:spPr>
      </p:pic>
      <p:pic>
        <p:nvPicPr>
          <p:cNvPr id="19"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3438593" y="5327999"/>
            <a:ext cx="1137757" cy="1251032"/>
          </a:xfrm>
          <a:prstGeom prst="rect">
            <a:avLst/>
          </a:prstGeom>
          <a:noFill/>
        </p:spPr>
      </p:pic>
      <p:pic>
        <p:nvPicPr>
          <p:cNvPr id="20"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4923847" y="5325415"/>
            <a:ext cx="1137757" cy="1251032"/>
          </a:xfrm>
          <a:prstGeom prst="rect">
            <a:avLst/>
          </a:prstGeom>
          <a:noFill/>
        </p:spPr>
      </p:pic>
      <p:pic>
        <p:nvPicPr>
          <p:cNvPr id="21"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6223122" y="5307334"/>
            <a:ext cx="1137757" cy="1251032"/>
          </a:xfrm>
          <a:prstGeom prst="rect">
            <a:avLst/>
          </a:prstGeom>
          <a:noFill/>
        </p:spPr>
      </p:pic>
      <p:pic>
        <p:nvPicPr>
          <p:cNvPr id="30" name="Picture 19" descr="C:\Documents and Settings\mguiton\Local Settings\Temporary Internet Files\Content.IE5\1PCY4EXE\MCj04369980000[1].wmf"/>
          <p:cNvPicPr>
            <a:picLocks noGrp="1" noChangeAspect="1" noChangeArrowheads="1"/>
          </p:cNvPicPr>
          <p:nvPr>
            <p:ph idx="1"/>
          </p:nvPr>
        </p:nvPicPr>
        <p:blipFill>
          <a:blip r:embed="rId3"/>
          <a:srcRect/>
          <a:stretch>
            <a:fillRect/>
          </a:stretch>
        </p:blipFill>
        <p:spPr bwMode="auto">
          <a:xfrm>
            <a:off x="3107097" y="880844"/>
            <a:ext cx="1542394" cy="994226"/>
          </a:xfrm>
          <a:prstGeom prst="rect">
            <a:avLst/>
          </a:prstGeom>
          <a:noFill/>
        </p:spPr>
      </p:pic>
      <p:sp>
        <p:nvSpPr>
          <p:cNvPr id="398" name="TextBox 397"/>
          <p:cNvSpPr txBox="1"/>
          <p:nvPr/>
        </p:nvSpPr>
        <p:spPr>
          <a:xfrm>
            <a:off x="7418566" y="5740842"/>
            <a:ext cx="1702710" cy="892552"/>
          </a:xfrm>
          <a:prstGeom prst="rect">
            <a:avLst/>
          </a:prstGeom>
          <a:noFill/>
        </p:spPr>
        <p:txBody>
          <a:bodyPr wrap="none" rtlCol="0">
            <a:spAutoFit/>
          </a:bodyPr>
          <a:lstStyle/>
          <a:p>
            <a:r>
              <a:rPr lang="en-US" dirty="0" smtClean="0">
                <a:solidFill>
                  <a:schemeClr val="bg1"/>
                </a:solidFill>
              </a:rPr>
              <a:t>Data Silos</a:t>
            </a:r>
          </a:p>
          <a:p>
            <a:r>
              <a:rPr lang="en-US" sz="800" dirty="0" smtClean="0">
                <a:solidFill>
                  <a:schemeClr val="bg1"/>
                </a:solidFill>
              </a:rPr>
              <a:t>(Structured, semi-structured, </a:t>
            </a:r>
          </a:p>
          <a:p>
            <a:r>
              <a:rPr lang="en-US" sz="800" dirty="0" smtClean="0">
                <a:solidFill>
                  <a:schemeClr val="bg1"/>
                </a:solidFill>
              </a:rPr>
              <a:t>unstructured data -&gt; e.g. Oracle, </a:t>
            </a:r>
          </a:p>
          <a:p>
            <a:r>
              <a:rPr lang="en-US" sz="800" dirty="0" smtClean="0">
                <a:solidFill>
                  <a:schemeClr val="bg1"/>
                </a:solidFill>
              </a:rPr>
              <a:t>Sybase, </a:t>
            </a:r>
            <a:r>
              <a:rPr lang="en-US" sz="800" dirty="0" err="1" smtClean="0">
                <a:solidFill>
                  <a:schemeClr val="bg1"/>
                </a:solidFill>
              </a:rPr>
              <a:t>MySQL</a:t>
            </a:r>
            <a:r>
              <a:rPr lang="en-US" sz="800" dirty="0" smtClean="0">
                <a:solidFill>
                  <a:schemeClr val="bg1"/>
                </a:solidFill>
              </a:rPr>
              <a:t>, email, etc.)</a:t>
            </a:r>
          </a:p>
          <a:p>
            <a:endParaRPr lang="en-US" dirty="0">
              <a:solidFill>
                <a:schemeClr val="bg1"/>
              </a:solidFill>
            </a:endParaRPr>
          </a:p>
        </p:txBody>
      </p:sp>
      <p:sp>
        <p:nvSpPr>
          <p:cNvPr id="390" name="TextBox 389"/>
          <p:cNvSpPr txBox="1"/>
          <p:nvPr/>
        </p:nvSpPr>
        <p:spPr>
          <a:xfrm>
            <a:off x="193729" y="898902"/>
            <a:ext cx="1000595" cy="523220"/>
          </a:xfrm>
          <a:prstGeom prst="rect">
            <a:avLst/>
          </a:prstGeom>
          <a:noFill/>
        </p:spPr>
        <p:txBody>
          <a:bodyPr wrap="none" rtlCol="0">
            <a:spAutoFit/>
          </a:bodyPr>
          <a:lstStyle/>
          <a:p>
            <a:r>
              <a:rPr lang="en-US" dirty="0" smtClean="0">
                <a:solidFill>
                  <a:schemeClr val="accent5"/>
                </a:solidFill>
              </a:rPr>
              <a:t>Typical</a:t>
            </a:r>
          </a:p>
          <a:p>
            <a:r>
              <a:rPr lang="en-US" dirty="0" smtClean="0">
                <a:solidFill>
                  <a:schemeClr val="accent5"/>
                </a:solidFill>
              </a:rPr>
              <a:t>Enterprise</a:t>
            </a:r>
            <a:endParaRPr lang="en-US" dirty="0">
              <a:solidFill>
                <a:schemeClr val="accent5"/>
              </a:solidFill>
            </a:endParaRPr>
          </a:p>
        </p:txBody>
      </p:sp>
      <p:sp>
        <p:nvSpPr>
          <p:cNvPr id="391" name="TextBox 390"/>
          <p:cNvSpPr txBox="1"/>
          <p:nvPr/>
        </p:nvSpPr>
        <p:spPr>
          <a:xfrm>
            <a:off x="697424" y="2386738"/>
            <a:ext cx="7069564" cy="1046440"/>
          </a:xfrm>
          <a:prstGeom prst="rect">
            <a:avLst/>
          </a:prstGeom>
          <a:noFill/>
        </p:spPr>
        <p:txBody>
          <a:bodyPr wrap="none" rtlCol="0">
            <a:spAutoFit/>
          </a:bodyPr>
          <a:lstStyle/>
          <a:p>
            <a:r>
              <a:rPr lang="en-US" sz="2000" b="1" u="sng" dirty="0" smtClean="0">
                <a:solidFill>
                  <a:schemeClr val="bg1"/>
                </a:solidFill>
              </a:rPr>
              <a:t>Major Business IT Pain Point</a:t>
            </a:r>
          </a:p>
          <a:p>
            <a:endParaRPr lang="en-US" dirty="0" smtClean="0">
              <a:solidFill>
                <a:schemeClr val="bg1"/>
              </a:solidFill>
            </a:endParaRPr>
          </a:p>
          <a:p>
            <a:pPr>
              <a:buFont typeface="Wingdings" pitchFamily="2" charset="2"/>
              <a:buChar char="v"/>
            </a:pPr>
            <a:r>
              <a:rPr lang="en-US" dirty="0" smtClean="0">
                <a:solidFill>
                  <a:schemeClr val="bg1"/>
                </a:solidFill>
              </a:rPr>
              <a:t> Gain better access to the available data you need to make better business decisions</a:t>
            </a:r>
          </a:p>
          <a:p>
            <a:pPr>
              <a:buFont typeface="Wingdings" pitchFamily="2" charset="2"/>
              <a:buChar char="v"/>
            </a:pPr>
            <a:endParaRPr lang="en-US"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3.0: Next Generation IT</a:t>
            </a:r>
            <a:endParaRPr lang="en-US" dirty="0"/>
          </a:p>
        </p:txBody>
      </p:sp>
      <p:sp>
        <p:nvSpPr>
          <p:cNvPr id="4" name="Footer Placeholder 3"/>
          <p:cNvSpPr>
            <a:spLocks noGrp="1"/>
          </p:cNvSpPr>
          <p:nvPr>
            <p:ph type="ftr" sz="quarter" idx="11"/>
          </p:nvPr>
        </p:nvSpPr>
        <p:spPr/>
        <p:txBody>
          <a:bodyPr/>
          <a:lstStyle/>
          <a:p>
            <a:pPr algn="l" fontAlgn="base">
              <a:spcBef>
                <a:spcPct val="0"/>
              </a:spcBef>
              <a:spcAft>
                <a:spcPct val="0"/>
              </a:spcAft>
              <a:defRPr/>
            </a:pPr>
            <a:r>
              <a:rPr lang="en-US" smtClean="0">
                <a:solidFill>
                  <a:schemeClr val="bg1"/>
                </a:solidFill>
              </a:rPr>
              <a:t>Cray Inc. Preliminary and Proprietary – Not for Public Disclosure</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pPr>
              <a:defRPr/>
            </a:pPr>
            <a:r>
              <a:rPr lang="en-US" smtClean="0"/>
              <a:t>Slide </a:t>
            </a:r>
            <a:fld id="{F4FA3D7D-C2E5-46B6-AF06-A41492EB88CA}" type="slidenum">
              <a:rPr lang="en-US" smtClean="0"/>
              <a:pPr>
                <a:defRPr/>
              </a:pPr>
              <a:t>9</a:t>
            </a:fld>
            <a:r>
              <a:rPr lang="en-US" smtClean="0"/>
              <a:t> </a:t>
            </a:r>
            <a:endParaRPr lang="en-US"/>
          </a:p>
        </p:txBody>
      </p:sp>
      <p:pic>
        <p:nvPicPr>
          <p:cNvPr id="17"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731556" y="5340912"/>
            <a:ext cx="1137757" cy="1251032"/>
          </a:xfrm>
          <a:prstGeom prst="rect">
            <a:avLst/>
          </a:prstGeom>
          <a:noFill/>
        </p:spPr>
      </p:pic>
      <p:pic>
        <p:nvPicPr>
          <p:cNvPr id="18"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2108322" y="5322833"/>
            <a:ext cx="1137757" cy="1251032"/>
          </a:xfrm>
          <a:prstGeom prst="rect">
            <a:avLst/>
          </a:prstGeom>
          <a:noFill/>
        </p:spPr>
      </p:pic>
      <p:pic>
        <p:nvPicPr>
          <p:cNvPr id="19"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3438593" y="5327999"/>
            <a:ext cx="1137757" cy="1251032"/>
          </a:xfrm>
          <a:prstGeom prst="rect">
            <a:avLst/>
          </a:prstGeom>
          <a:noFill/>
        </p:spPr>
      </p:pic>
      <p:pic>
        <p:nvPicPr>
          <p:cNvPr id="20"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4923847" y="5325415"/>
            <a:ext cx="1137757" cy="1251032"/>
          </a:xfrm>
          <a:prstGeom prst="rect">
            <a:avLst/>
          </a:prstGeom>
          <a:noFill/>
        </p:spPr>
      </p:pic>
      <p:pic>
        <p:nvPicPr>
          <p:cNvPr id="21" name="Picture 6" descr="C:\Documents and Settings\mguiton\Local Settings\Temporary Internet Files\Content.IE5\WJMT91BI\MC900155054[1].wmf"/>
          <p:cNvPicPr>
            <a:picLocks noChangeAspect="1" noChangeArrowheads="1"/>
          </p:cNvPicPr>
          <p:nvPr/>
        </p:nvPicPr>
        <p:blipFill>
          <a:blip r:embed="rId2"/>
          <a:srcRect/>
          <a:stretch>
            <a:fillRect/>
          </a:stretch>
        </p:blipFill>
        <p:spPr bwMode="auto">
          <a:xfrm>
            <a:off x="6223122" y="5307334"/>
            <a:ext cx="1137757" cy="1251032"/>
          </a:xfrm>
          <a:prstGeom prst="rect">
            <a:avLst/>
          </a:prstGeom>
          <a:noFill/>
        </p:spPr>
      </p:pic>
      <p:pic>
        <p:nvPicPr>
          <p:cNvPr id="30" name="Picture 19" descr="C:\Documents and Settings\mguiton\Local Settings\Temporary Internet Files\Content.IE5\1PCY4EXE\MCj04369980000[1].wmf"/>
          <p:cNvPicPr>
            <a:picLocks noGrp="1" noChangeAspect="1" noChangeArrowheads="1"/>
          </p:cNvPicPr>
          <p:nvPr>
            <p:ph idx="1"/>
          </p:nvPr>
        </p:nvPicPr>
        <p:blipFill>
          <a:blip r:embed="rId3"/>
          <a:srcRect/>
          <a:stretch>
            <a:fillRect/>
          </a:stretch>
        </p:blipFill>
        <p:spPr bwMode="auto">
          <a:xfrm>
            <a:off x="3107097" y="880844"/>
            <a:ext cx="1542394" cy="994226"/>
          </a:xfrm>
          <a:prstGeom prst="rect">
            <a:avLst/>
          </a:prstGeom>
          <a:noFill/>
        </p:spPr>
      </p:pic>
      <p:sp>
        <p:nvSpPr>
          <p:cNvPr id="398" name="TextBox 397"/>
          <p:cNvSpPr txBox="1"/>
          <p:nvPr/>
        </p:nvSpPr>
        <p:spPr>
          <a:xfrm>
            <a:off x="7418566" y="5740842"/>
            <a:ext cx="1702710" cy="892552"/>
          </a:xfrm>
          <a:prstGeom prst="rect">
            <a:avLst/>
          </a:prstGeom>
          <a:noFill/>
        </p:spPr>
        <p:txBody>
          <a:bodyPr wrap="none" rtlCol="0">
            <a:spAutoFit/>
          </a:bodyPr>
          <a:lstStyle/>
          <a:p>
            <a:r>
              <a:rPr lang="en-US" dirty="0" smtClean="0">
                <a:solidFill>
                  <a:schemeClr val="bg1"/>
                </a:solidFill>
              </a:rPr>
              <a:t>Data Silos</a:t>
            </a:r>
          </a:p>
          <a:p>
            <a:r>
              <a:rPr lang="en-US" sz="800" dirty="0" smtClean="0">
                <a:solidFill>
                  <a:schemeClr val="bg1"/>
                </a:solidFill>
              </a:rPr>
              <a:t>(Structured, semi-structured, </a:t>
            </a:r>
          </a:p>
          <a:p>
            <a:r>
              <a:rPr lang="en-US" sz="800" dirty="0" smtClean="0">
                <a:solidFill>
                  <a:schemeClr val="bg1"/>
                </a:solidFill>
              </a:rPr>
              <a:t>unstructured data -&gt; e.g. Oracle, </a:t>
            </a:r>
          </a:p>
          <a:p>
            <a:r>
              <a:rPr lang="en-US" sz="800" dirty="0" smtClean="0">
                <a:solidFill>
                  <a:schemeClr val="bg1"/>
                </a:solidFill>
              </a:rPr>
              <a:t>Sybase, </a:t>
            </a:r>
            <a:r>
              <a:rPr lang="en-US" sz="800" dirty="0" err="1" smtClean="0">
                <a:solidFill>
                  <a:schemeClr val="bg1"/>
                </a:solidFill>
              </a:rPr>
              <a:t>MySQL</a:t>
            </a:r>
            <a:r>
              <a:rPr lang="en-US" sz="800" dirty="0" smtClean="0">
                <a:solidFill>
                  <a:schemeClr val="bg1"/>
                </a:solidFill>
              </a:rPr>
              <a:t>, email, etc.)</a:t>
            </a:r>
          </a:p>
          <a:p>
            <a:endParaRPr lang="en-US" dirty="0">
              <a:solidFill>
                <a:schemeClr val="bg1"/>
              </a:solidFill>
            </a:endParaRPr>
          </a:p>
        </p:txBody>
      </p:sp>
      <p:sp>
        <p:nvSpPr>
          <p:cNvPr id="458" name="TextBox 457"/>
          <p:cNvSpPr txBox="1"/>
          <p:nvPr/>
        </p:nvSpPr>
        <p:spPr>
          <a:xfrm>
            <a:off x="7309517" y="4511602"/>
            <a:ext cx="1696298" cy="553998"/>
          </a:xfrm>
          <a:prstGeom prst="rect">
            <a:avLst/>
          </a:prstGeom>
          <a:noFill/>
        </p:spPr>
        <p:txBody>
          <a:bodyPr wrap="none" rtlCol="0">
            <a:spAutoFit/>
          </a:bodyPr>
          <a:lstStyle/>
          <a:p>
            <a:r>
              <a:rPr lang="en-US" dirty="0" smtClean="0">
                <a:solidFill>
                  <a:schemeClr val="bg1"/>
                </a:solidFill>
              </a:rPr>
              <a:t>RDF Data Stores</a:t>
            </a:r>
          </a:p>
          <a:p>
            <a:r>
              <a:rPr lang="en-US" sz="800" dirty="0" smtClean="0">
                <a:solidFill>
                  <a:schemeClr val="bg1"/>
                </a:solidFill>
              </a:rPr>
              <a:t>(Heterogeneous data converted  </a:t>
            </a:r>
          </a:p>
          <a:p>
            <a:r>
              <a:rPr lang="en-US" sz="800" dirty="0" smtClean="0">
                <a:solidFill>
                  <a:schemeClr val="bg1"/>
                </a:solidFill>
              </a:rPr>
              <a:t>to standardized RDF)</a:t>
            </a:r>
            <a:endParaRPr lang="en-US" sz="800" dirty="0">
              <a:solidFill>
                <a:schemeClr val="bg1"/>
              </a:solidFill>
            </a:endParaRPr>
          </a:p>
        </p:txBody>
      </p:sp>
      <p:sp>
        <p:nvSpPr>
          <p:cNvPr id="570" name="Down Arrow 569"/>
          <p:cNvSpPr/>
          <p:nvPr/>
        </p:nvSpPr>
        <p:spPr>
          <a:xfrm flipV="1">
            <a:off x="1305652" y="5137685"/>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2" name="Down Arrow 581"/>
          <p:cNvSpPr/>
          <p:nvPr/>
        </p:nvSpPr>
        <p:spPr>
          <a:xfrm flipV="1">
            <a:off x="2666920" y="512735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3" name="Down Arrow 582"/>
          <p:cNvSpPr/>
          <p:nvPr/>
        </p:nvSpPr>
        <p:spPr>
          <a:xfrm flipV="1">
            <a:off x="6786887" y="5109271"/>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4" name="Down Arrow 583"/>
          <p:cNvSpPr/>
          <p:nvPr/>
        </p:nvSpPr>
        <p:spPr>
          <a:xfrm flipV="1">
            <a:off x="5482445" y="5137684"/>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5" name="Down Arrow 584"/>
          <p:cNvSpPr/>
          <p:nvPr/>
        </p:nvSpPr>
        <p:spPr>
          <a:xfrm flipV="1">
            <a:off x="3999774" y="5135102"/>
            <a:ext cx="96944" cy="17823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0" name="TextBox 389"/>
          <p:cNvSpPr txBox="1"/>
          <p:nvPr/>
        </p:nvSpPr>
        <p:spPr>
          <a:xfrm>
            <a:off x="193729" y="898902"/>
            <a:ext cx="1000595" cy="523220"/>
          </a:xfrm>
          <a:prstGeom prst="rect">
            <a:avLst/>
          </a:prstGeom>
          <a:noFill/>
        </p:spPr>
        <p:txBody>
          <a:bodyPr wrap="none" rtlCol="0">
            <a:spAutoFit/>
          </a:bodyPr>
          <a:lstStyle/>
          <a:p>
            <a:r>
              <a:rPr lang="en-US" dirty="0" smtClean="0">
                <a:solidFill>
                  <a:schemeClr val="accent5"/>
                </a:solidFill>
              </a:rPr>
              <a:t>Typical</a:t>
            </a:r>
          </a:p>
          <a:p>
            <a:r>
              <a:rPr lang="en-US" dirty="0" smtClean="0">
                <a:solidFill>
                  <a:schemeClr val="accent5"/>
                </a:solidFill>
              </a:rPr>
              <a:t>Enterprise</a:t>
            </a:r>
            <a:endParaRPr lang="en-US" dirty="0">
              <a:solidFill>
                <a:schemeClr val="accent5"/>
              </a:solidFill>
            </a:endParaRPr>
          </a:p>
        </p:txBody>
      </p:sp>
      <p:grpSp>
        <p:nvGrpSpPr>
          <p:cNvPr id="476" name="Group 475"/>
          <p:cNvGrpSpPr/>
          <p:nvPr/>
        </p:nvGrpSpPr>
        <p:grpSpPr>
          <a:xfrm>
            <a:off x="857895" y="4141470"/>
            <a:ext cx="6377295" cy="1020596"/>
            <a:chOff x="857895" y="4141470"/>
            <a:chExt cx="6377295" cy="1020596"/>
          </a:xfrm>
        </p:grpSpPr>
        <p:grpSp>
          <p:nvGrpSpPr>
            <p:cNvPr id="484" name="Group 210"/>
            <p:cNvGrpSpPr/>
            <p:nvPr/>
          </p:nvGrpSpPr>
          <p:grpSpPr>
            <a:xfrm>
              <a:off x="857895" y="4339596"/>
              <a:ext cx="1005196" cy="735332"/>
              <a:chOff x="408315" y="3386379"/>
              <a:chExt cx="1531685" cy="1171155"/>
            </a:xfrm>
          </p:grpSpPr>
          <p:grpSp>
            <p:nvGrpSpPr>
              <p:cNvPr id="732" name="Group 491"/>
              <p:cNvGrpSpPr/>
              <p:nvPr/>
            </p:nvGrpSpPr>
            <p:grpSpPr>
              <a:xfrm>
                <a:off x="870875" y="3940185"/>
                <a:ext cx="596685" cy="617349"/>
                <a:chOff x="1046135" y="4458345"/>
                <a:chExt cx="596685" cy="617349"/>
              </a:xfrm>
            </p:grpSpPr>
            <p:cxnSp>
              <p:nvCxnSpPr>
                <p:cNvPr id="775" name="Straight Arrow Connector 774"/>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76" name="Oval 775"/>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1" name="Straight Arrow Connector 780"/>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2" name="Straight Arrow Connector 781"/>
                <p:cNvCxnSpPr>
                  <a:endCxn id="785"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3" name="Straight Arrow Connector 782"/>
                <p:cNvCxnSpPr>
                  <a:endCxn id="784"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84" name="Oval 783"/>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6" name="Straight Arrow Connector 785"/>
                <p:cNvCxnSpPr>
                  <a:endCxn id="779"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7" name="Straight Arrow Connector 786"/>
                <p:cNvCxnSpPr>
                  <a:endCxn id="780"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33" name="Group 168"/>
              <p:cNvGrpSpPr/>
              <p:nvPr/>
            </p:nvGrpSpPr>
            <p:grpSpPr>
              <a:xfrm>
                <a:off x="408315" y="3608198"/>
                <a:ext cx="596685" cy="617349"/>
                <a:chOff x="1046135" y="4458345"/>
                <a:chExt cx="596685" cy="617349"/>
              </a:xfrm>
            </p:grpSpPr>
            <p:cxnSp>
              <p:nvCxnSpPr>
                <p:cNvPr id="762" name="Straight Arrow Connector 761"/>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63" name="Oval 762"/>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171"/>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172"/>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173"/>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74"/>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8" name="Straight Arrow Connector 767"/>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9" name="Straight Arrow Connector 768"/>
                <p:cNvCxnSpPr>
                  <a:endCxn id="772"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0" name="Straight Arrow Connector 769"/>
                <p:cNvCxnSpPr>
                  <a:endCxn id="771"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71" name="Oval 770"/>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3" name="Straight Arrow Connector 772"/>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4" name="Straight Arrow Connector 77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34" name="Group 182"/>
              <p:cNvGrpSpPr/>
              <p:nvPr/>
            </p:nvGrpSpPr>
            <p:grpSpPr>
              <a:xfrm>
                <a:off x="880819" y="3386379"/>
                <a:ext cx="596685" cy="617349"/>
                <a:chOff x="1046135" y="4458345"/>
                <a:chExt cx="596685" cy="617349"/>
              </a:xfrm>
            </p:grpSpPr>
            <p:cxnSp>
              <p:nvCxnSpPr>
                <p:cNvPr id="749" name="Straight Arrow Connector 748"/>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50" name="Oval 749"/>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751"/>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5" name="Straight Arrow Connector 754"/>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56" name="Straight Arrow Connector 755"/>
                <p:cNvCxnSpPr>
                  <a:endCxn id="759"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57" name="Straight Arrow Connector 756"/>
                <p:cNvCxnSpPr>
                  <a:endCxn id="758"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58" name="Oval 757"/>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0" name="Straight Arrow Connector 759"/>
                <p:cNvCxnSpPr>
                  <a:endCxn id="753"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61" name="Straight Arrow Connector 760"/>
                <p:cNvCxnSpPr>
                  <a:endCxn id="754"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35" name="Group 196"/>
              <p:cNvGrpSpPr/>
              <p:nvPr/>
            </p:nvGrpSpPr>
            <p:grpSpPr>
              <a:xfrm>
                <a:off x="1343315" y="3719205"/>
                <a:ext cx="596685" cy="617349"/>
                <a:chOff x="1046135" y="4458345"/>
                <a:chExt cx="596685" cy="617349"/>
              </a:xfrm>
            </p:grpSpPr>
            <p:cxnSp>
              <p:nvCxnSpPr>
                <p:cNvPr id="736" name="Straight Arrow Connector 735"/>
                <p:cNvCxnSpPr/>
                <p:nvPr/>
              </p:nvCxnSpPr>
              <p:spPr>
                <a:xfrm rot="16200000" flipH="1">
                  <a:off x="1145508" y="457016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37" name="Oval 736"/>
                <p:cNvSpPr/>
                <p:nvPr/>
              </p:nvSpPr>
              <p:spPr>
                <a:xfrm>
                  <a:off x="1120279" y="44962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1309170" y="472725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p:nvPr/>
              </p:nvSpPr>
              <p:spPr>
                <a:xfrm>
                  <a:off x="1498062" y="4589011"/>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1046135" y="4797319"/>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1595155" y="4801106"/>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2" name="Straight Arrow Connector 741"/>
                <p:cNvCxnSpPr/>
                <p:nvPr/>
              </p:nvCxnSpPr>
              <p:spPr>
                <a:xfrm flipV="1">
                  <a:off x="1351538" y="4626885"/>
                  <a:ext cx="155350" cy="14013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3" name="Straight Arrow Connector 742"/>
                <p:cNvCxnSpPr>
                  <a:endCxn id="746" idx="1"/>
                </p:cNvCxnSpPr>
                <p:nvPr/>
              </p:nvCxnSpPr>
              <p:spPr>
                <a:xfrm>
                  <a:off x="1084972" y="4861705"/>
                  <a:ext cx="232945" cy="15579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4" name="Straight Arrow Connector 743"/>
                <p:cNvCxnSpPr>
                  <a:endCxn id="745" idx="5"/>
                </p:cNvCxnSpPr>
                <p:nvPr/>
              </p:nvCxnSpPr>
              <p:spPr>
                <a:xfrm rot="10800000">
                  <a:off x="1374570" y="4516535"/>
                  <a:ext cx="137615" cy="7058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45" name="Oval 744"/>
                <p:cNvSpPr/>
                <p:nvPr/>
              </p:nvSpPr>
              <p:spPr>
                <a:xfrm>
                  <a:off x="1333885" y="4458345"/>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p:nvSpPr>
              <p:spPr>
                <a:xfrm>
                  <a:off x="1310936" y="5007520"/>
                  <a:ext cx="47665" cy="68174"/>
                </a:xfrm>
                <a:prstGeom prst="ellipse">
                  <a:avLst/>
                </a:prstGeom>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7" name="Straight Arrow Connector 746"/>
                <p:cNvCxnSpPr>
                  <a:endCxn id="740" idx="6"/>
                </p:cNvCxnSpPr>
                <p:nvPr/>
              </p:nvCxnSpPr>
              <p:spPr>
                <a:xfrm rot="10800000" flipV="1">
                  <a:off x="1093800" y="4789745"/>
                  <a:ext cx="220667" cy="4166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8" name="Straight Arrow Connector 747"/>
                <p:cNvCxnSpPr>
                  <a:endCxn id="741" idx="3"/>
                </p:cNvCxnSpPr>
                <p:nvPr/>
              </p:nvCxnSpPr>
              <p:spPr>
                <a:xfrm flipV="1">
                  <a:off x="1365662" y="4859296"/>
                  <a:ext cx="236474" cy="17284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486" name="Group 262"/>
            <p:cNvGrpSpPr/>
            <p:nvPr/>
          </p:nvGrpSpPr>
          <p:grpSpPr>
            <a:xfrm>
              <a:off x="2274874" y="4229099"/>
              <a:ext cx="883616" cy="882937"/>
              <a:chOff x="1086155" y="2437825"/>
              <a:chExt cx="1423075" cy="1420724"/>
            </a:xfrm>
          </p:grpSpPr>
          <p:grpSp>
            <p:nvGrpSpPr>
              <p:cNvPr id="664" name="Group 492"/>
              <p:cNvGrpSpPr/>
              <p:nvPr/>
            </p:nvGrpSpPr>
            <p:grpSpPr>
              <a:xfrm>
                <a:off x="1086155" y="3138865"/>
                <a:ext cx="653455" cy="719684"/>
                <a:chOff x="2547870" y="4271429"/>
                <a:chExt cx="653455" cy="719684"/>
              </a:xfrm>
            </p:grpSpPr>
            <p:cxnSp>
              <p:nvCxnSpPr>
                <p:cNvPr id="716" name="Straight Arrow Connector 715"/>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17" name="Straight Arrow Connector 716"/>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18" name="Straight Arrow Connector 717"/>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19" name="Straight Arrow Connector 718"/>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0" name="Straight Arrow Connector 719"/>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1" name="Straight Arrow Connector 720"/>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2" name="Straight Arrow Connector 721"/>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3" name="Straight Arrow Connector 722"/>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24" name="Oval 723"/>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211"/>
              <p:cNvGrpSpPr/>
              <p:nvPr/>
            </p:nvGrpSpPr>
            <p:grpSpPr>
              <a:xfrm rot="20835891">
                <a:off x="1752906" y="3089338"/>
                <a:ext cx="653455" cy="719684"/>
                <a:chOff x="2547870" y="4271429"/>
                <a:chExt cx="653455" cy="719684"/>
              </a:xfrm>
            </p:grpSpPr>
            <p:cxnSp>
              <p:nvCxnSpPr>
                <p:cNvPr id="700" name="Straight Arrow Connector 699"/>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1" name="Straight Arrow Connector 700"/>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2" name="Straight Arrow Connector 701"/>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3" name="Straight Arrow Connector 702"/>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4" name="Straight Arrow Connector 703"/>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5" name="Straight Arrow Connector 704"/>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6" name="Straight Arrow Connector 705"/>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7" name="Straight Arrow Connector 706"/>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708" name="Oval 707"/>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228"/>
              <p:cNvGrpSpPr/>
              <p:nvPr/>
            </p:nvGrpSpPr>
            <p:grpSpPr>
              <a:xfrm>
                <a:off x="1855775" y="2437825"/>
                <a:ext cx="653455" cy="719684"/>
                <a:chOff x="2547870" y="4271429"/>
                <a:chExt cx="653455" cy="719684"/>
              </a:xfrm>
            </p:grpSpPr>
            <p:cxnSp>
              <p:nvCxnSpPr>
                <p:cNvPr id="684" name="Straight Arrow Connector 683"/>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5" name="Straight Arrow Connector 684"/>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6" name="Straight Arrow Connector 685"/>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7" name="Straight Arrow Connector 686"/>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8" name="Straight Arrow Connector 687"/>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9" name="Straight Arrow Connector 688"/>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90" name="Straight Arrow Connector 689"/>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91" name="Straight Arrow Connector 690"/>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692" name="Oval 691"/>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245"/>
              <p:cNvGrpSpPr/>
              <p:nvPr/>
            </p:nvGrpSpPr>
            <p:grpSpPr>
              <a:xfrm rot="10800000">
                <a:off x="1116635" y="2502595"/>
                <a:ext cx="653455" cy="719684"/>
                <a:chOff x="2547870" y="4271429"/>
                <a:chExt cx="653455" cy="719684"/>
              </a:xfrm>
            </p:grpSpPr>
            <p:cxnSp>
              <p:nvCxnSpPr>
                <p:cNvPr id="668" name="Straight Arrow Connector 667"/>
                <p:cNvCxnSpPr/>
                <p:nvPr/>
              </p:nvCxnSpPr>
              <p:spPr>
                <a:xfrm rot="16200000" flipH="1">
                  <a:off x="2832510" y="470666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9" name="Straight Arrow Connector 668"/>
                <p:cNvCxnSpPr/>
                <p:nvPr/>
              </p:nvCxnSpPr>
              <p:spPr>
                <a:xfrm rot="10800000" flipV="1">
                  <a:off x="2703449" y="4666803"/>
                  <a:ext cx="103833" cy="270960"/>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0" name="Straight Arrow Connector 669"/>
                <p:cNvCxnSpPr/>
                <p:nvPr/>
              </p:nvCxnSpPr>
              <p:spPr>
                <a:xfrm>
                  <a:off x="2843023" y="4651096"/>
                  <a:ext cx="265936" cy="16319"/>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1" name="Straight Arrow Connector 670"/>
                <p:cNvCxnSpPr/>
                <p:nvPr/>
              </p:nvCxnSpPr>
              <p:spPr>
                <a:xfrm rot="16200000" flipV="1">
                  <a:off x="2829100" y="4390684"/>
                  <a:ext cx="358718" cy="21246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2" name="Straight Arrow Connector 671"/>
                <p:cNvCxnSpPr/>
                <p:nvPr/>
              </p:nvCxnSpPr>
              <p:spPr>
                <a:xfrm rot="10800000" flipV="1">
                  <a:off x="2600077" y="4335693"/>
                  <a:ext cx="277401" cy="22040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3" name="Straight Arrow Connector 672"/>
                <p:cNvCxnSpPr/>
                <p:nvPr/>
              </p:nvCxnSpPr>
              <p:spPr>
                <a:xfrm>
                  <a:off x="2918560" y="4305215"/>
                  <a:ext cx="261962" cy="123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rot="5400000">
                  <a:off x="3000962" y="4478149"/>
                  <a:ext cx="329074" cy="3356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5" name="Straight Arrow Connector 674"/>
                <p:cNvCxnSpPr/>
                <p:nvPr/>
              </p:nvCxnSpPr>
              <p:spPr>
                <a:xfrm rot="10800000">
                  <a:off x="2614654" y="4300334"/>
                  <a:ext cx="264188" cy="1661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676" name="Oval 675"/>
                <p:cNvSpPr/>
                <p:nvPr/>
              </p:nvSpPr>
              <p:spPr>
                <a:xfrm>
                  <a:off x="3153660" y="428666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2867910" y="42790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2803140" y="462194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559300" y="427142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a:off x="3109886" y="4648200"/>
                  <a:ext cx="45719" cy="72403"/>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2547870" y="454955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2993640" y="486578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2677410" y="4922939"/>
                  <a:ext cx="47665" cy="68174"/>
                </a:xfrm>
                <a:prstGeom prst="ellipse">
                  <a:avLst/>
                </a:prstGeom>
                <a:solidFill>
                  <a:srgbClr val="FF0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2" name="Group 308"/>
            <p:cNvGrpSpPr/>
            <p:nvPr/>
          </p:nvGrpSpPr>
          <p:grpSpPr>
            <a:xfrm>
              <a:off x="3577357" y="4225292"/>
              <a:ext cx="1135619" cy="936775"/>
              <a:chOff x="1394226" y="2343072"/>
              <a:chExt cx="1880161" cy="1474064"/>
            </a:xfrm>
          </p:grpSpPr>
          <p:grpSp>
            <p:nvGrpSpPr>
              <p:cNvPr id="604" name="Group 493"/>
              <p:cNvGrpSpPr/>
              <p:nvPr/>
            </p:nvGrpSpPr>
            <p:grpSpPr>
              <a:xfrm>
                <a:off x="1394226" y="2983152"/>
                <a:ext cx="742949" cy="833984"/>
                <a:chOff x="3826166" y="4099979"/>
                <a:chExt cx="742949" cy="833984"/>
              </a:xfrm>
            </p:grpSpPr>
            <p:cxnSp>
              <p:nvCxnSpPr>
                <p:cNvPr id="650" name="Straight Arrow Connector 649"/>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1" name="Straight Arrow Connector 650"/>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2" name="Straight Arrow Connector 651"/>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3" name="Straight Arrow Connector 652"/>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4" name="Straight Arrow Connector 653"/>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5" name="Straight Arrow Connector 654"/>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6" name="Straight Arrow Connector 655"/>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657" name="Oval 656"/>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263"/>
              <p:cNvGrpSpPr/>
              <p:nvPr/>
            </p:nvGrpSpPr>
            <p:grpSpPr>
              <a:xfrm>
                <a:off x="2140986" y="2895522"/>
                <a:ext cx="742949" cy="833984"/>
                <a:chOff x="3826166" y="4099979"/>
                <a:chExt cx="742949" cy="833984"/>
              </a:xfrm>
            </p:grpSpPr>
            <p:cxnSp>
              <p:nvCxnSpPr>
                <p:cNvPr id="636" name="Straight Arrow Connector 635"/>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7" name="Straight Arrow Connector 636"/>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8" name="Straight Arrow Connector 637"/>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9" name="Straight Arrow Connector 638"/>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0" name="Straight Arrow Connector 639"/>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1" name="Straight Arrow Connector 640"/>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2" name="Straight Arrow Connector 641"/>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643" name="Oval 642"/>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278"/>
              <p:cNvGrpSpPr/>
              <p:nvPr/>
            </p:nvGrpSpPr>
            <p:grpSpPr>
              <a:xfrm rot="2909657">
                <a:off x="2506547" y="2556430"/>
                <a:ext cx="742949" cy="792730"/>
                <a:chOff x="3826166" y="4099979"/>
                <a:chExt cx="742949" cy="833984"/>
              </a:xfrm>
            </p:grpSpPr>
            <p:cxnSp>
              <p:nvCxnSpPr>
                <p:cNvPr id="622" name="Straight Arrow Connector 621"/>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3" name="Straight Arrow Connector 622"/>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4" name="Straight Arrow Connector 623"/>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5" name="Straight Arrow Connector 624"/>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629" name="Oval 628"/>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293"/>
              <p:cNvGrpSpPr/>
              <p:nvPr/>
            </p:nvGrpSpPr>
            <p:grpSpPr>
              <a:xfrm>
                <a:off x="1527576" y="2343072"/>
                <a:ext cx="742949" cy="833984"/>
                <a:chOff x="3826166" y="4099979"/>
                <a:chExt cx="742949" cy="833984"/>
              </a:xfrm>
            </p:grpSpPr>
            <p:cxnSp>
              <p:nvCxnSpPr>
                <p:cNvPr id="608" name="Straight Arrow Connector 607"/>
                <p:cNvCxnSpPr/>
                <p:nvPr/>
              </p:nvCxnSpPr>
              <p:spPr>
                <a:xfrm rot="10800000" flipV="1">
                  <a:off x="3856383" y="4293289"/>
                  <a:ext cx="306558" cy="159443"/>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09" name="Straight Arrow Connector 608"/>
                <p:cNvCxnSpPr/>
                <p:nvPr/>
              </p:nvCxnSpPr>
              <p:spPr>
                <a:xfrm rot="16200000" flipH="1">
                  <a:off x="3748385" y="4599177"/>
                  <a:ext cx="380755" cy="16919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0" name="Straight Arrow Connector 609"/>
                <p:cNvCxnSpPr/>
                <p:nvPr/>
              </p:nvCxnSpPr>
              <p:spPr>
                <a:xfrm rot="16200000" flipH="1">
                  <a:off x="3948493" y="4552794"/>
                  <a:ext cx="522553" cy="72455"/>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flipV="1">
                  <a:off x="4262333" y="4691273"/>
                  <a:ext cx="293764" cy="162584"/>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rot="10800000">
                  <a:off x="3941198" y="4147932"/>
                  <a:ext cx="217335" cy="98068"/>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3" name="Straight Arrow Connector 612"/>
                <p:cNvCxnSpPr/>
                <p:nvPr/>
              </p:nvCxnSpPr>
              <p:spPr>
                <a:xfrm rot="16200000" flipH="1">
                  <a:off x="4170980" y="4287899"/>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4" name="Straight Arrow Connector 613"/>
                <p:cNvCxnSpPr/>
                <p:nvPr/>
              </p:nvCxnSpPr>
              <p:spPr>
                <a:xfrm rot="16200000" flipH="1">
                  <a:off x="4357835" y="4498608"/>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615" name="Oval 614"/>
                <p:cNvSpPr/>
                <p:nvPr/>
              </p:nvSpPr>
              <p:spPr>
                <a:xfrm>
                  <a:off x="4148070" y="423713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4334760" y="443525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3892800" y="409997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4521450" y="465242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3826166" y="4438650"/>
                  <a:ext cx="45719" cy="72403"/>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4224270" y="483530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4010910" y="4865789"/>
                  <a:ext cx="47665" cy="68174"/>
                </a:xfrm>
                <a:prstGeom prst="ellipse">
                  <a:avLst/>
                </a:prstGeom>
                <a:solidFill>
                  <a:srgbClr val="FFC00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3" name="Group 351"/>
            <p:cNvGrpSpPr/>
            <p:nvPr/>
          </p:nvGrpSpPr>
          <p:grpSpPr>
            <a:xfrm>
              <a:off x="4996229" y="4141470"/>
              <a:ext cx="1111200" cy="1001063"/>
              <a:chOff x="3468420" y="2150915"/>
              <a:chExt cx="1809339" cy="1357129"/>
            </a:xfrm>
          </p:grpSpPr>
          <p:grpSp>
            <p:nvGrpSpPr>
              <p:cNvPr id="543" name="Group 494"/>
              <p:cNvGrpSpPr/>
              <p:nvPr/>
            </p:nvGrpSpPr>
            <p:grpSpPr>
              <a:xfrm rot="3433791">
                <a:off x="3452004" y="2680506"/>
                <a:ext cx="756325" cy="723494"/>
                <a:chOff x="5222490" y="4191419"/>
                <a:chExt cx="756325" cy="723494"/>
              </a:xfrm>
            </p:grpSpPr>
            <p:cxnSp>
              <p:nvCxnSpPr>
                <p:cNvPr id="591" name="Straight Arrow Connector 590"/>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2" name="Straight Arrow Connector 591"/>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3" name="Straight Arrow Connector 592"/>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4" name="Straight Arrow Connector 593"/>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5" name="Straight Arrow Connector 594"/>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6" name="Straight Arrow Connector 595"/>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597" name="Oval 596"/>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4" name="Group 309"/>
              <p:cNvGrpSpPr/>
              <p:nvPr/>
            </p:nvGrpSpPr>
            <p:grpSpPr>
              <a:xfrm>
                <a:off x="3913010" y="2150915"/>
                <a:ext cx="756325" cy="723494"/>
                <a:chOff x="5222490" y="4191419"/>
                <a:chExt cx="756325" cy="723494"/>
              </a:xfrm>
            </p:grpSpPr>
            <p:cxnSp>
              <p:nvCxnSpPr>
                <p:cNvPr id="574" name="Straight Arrow Connector 573"/>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5" name="Straight Arrow Connector 574"/>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6" name="Straight Arrow Connector 575"/>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7" name="Straight Arrow Connector 576"/>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8" name="Straight Arrow Connector 577"/>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9" name="Straight Arrow Connector 578"/>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580" name="Oval 579"/>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5" name="Group 323"/>
              <p:cNvGrpSpPr/>
              <p:nvPr/>
            </p:nvGrpSpPr>
            <p:grpSpPr>
              <a:xfrm rot="18127000">
                <a:off x="4042550" y="2688125"/>
                <a:ext cx="756325" cy="723494"/>
                <a:chOff x="5222490" y="4191419"/>
                <a:chExt cx="756325" cy="723494"/>
              </a:xfrm>
            </p:grpSpPr>
            <p:cxnSp>
              <p:nvCxnSpPr>
                <p:cNvPr id="560" name="Straight Arrow Connector 559"/>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1" name="Straight Arrow Connector 560"/>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2" name="Straight Arrow Connector 561"/>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3" name="Straight Arrow Connector 562"/>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4" name="Straight Arrow Connector 563"/>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5" name="Straight Arrow Connector 564"/>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566" name="Oval 565"/>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6" name="Group 337"/>
              <p:cNvGrpSpPr/>
              <p:nvPr/>
            </p:nvGrpSpPr>
            <p:grpSpPr>
              <a:xfrm rot="7185673">
                <a:off x="4537849" y="2768135"/>
                <a:ext cx="756325" cy="723494"/>
                <a:chOff x="5222490" y="4191419"/>
                <a:chExt cx="756325" cy="723494"/>
              </a:xfrm>
            </p:grpSpPr>
            <p:cxnSp>
              <p:nvCxnSpPr>
                <p:cNvPr id="547" name="Straight Arrow Connector 546"/>
                <p:cNvCxnSpPr/>
                <p:nvPr/>
              </p:nvCxnSpPr>
              <p:spPr>
                <a:xfrm rot="16200000" flipH="1">
                  <a:off x="5448489" y="4523787"/>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8" name="Straight Arrow Connector 547"/>
                <p:cNvCxnSpPr/>
                <p:nvPr/>
              </p:nvCxnSpPr>
              <p:spPr>
                <a:xfrm flipV="1">
                  <a:off x="5466953" y="4468633"/>
                  <a:ext cx="297742" cy="154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9" name="Straight Arrow Connector 548"/>
                <p:cNvCxnSpPr/>
                <p:nvPr/>
              </p:nvCxnSpPr>
              <p:spPr>
                <a:xfrm rot="10800000" flipV="1">
                  <a:off x="5252123" y="4492487"/>
                  <a:ext cx="178618" cy="15298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0" name="Straight Arrow Connector 549"/>
                <p:cNvCxnSpPr/>
                <p:nvPr/>
              </p:nvCxnSpPr>
              <p:spPr>
                <a:xfrm rot="16200000" flipH="1">
                  <a:off x="5244405" y="4685464"/>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1" name="Straight Arrow Connector 550"/>
                <p:cNvCxnSpPr/>
                <p:nvPr/>
              </p:nvCxnSpPr>
              <p:spPr>
                <a:xfrm rot="16200000" flipH="1">
                  <a:off x="5770517" y="4511860"/>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2" name="Straight Arrow Connector 551"/>
                <p:cNvCxnSpPr/>
                <p:nvPr/>
              </p:nvCxnSpPr>
              <p:spPr>
                <a:xfrm rot="5400000" flipH="1" flipV="1">
                  <a:off x="5079321" y="4414970"/>
                  <a:ext cx="369321" cy="4727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553" name="Oval 552"/>
                <p:cNvSpPr/>
                <p:nvPr/>
              </p:nvSpPr>
              <p:spPr>
                <a:xfrm>
                  <a:off x="5412990" y="484673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a:off x="5611110" y="469052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5264400" y="419141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a:off x="5933096" y="4663440"/>
                  <a:ext cx="45719" cy="72403"/>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5222490" y="46067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5752080" y="444287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5424420" y="4454309"/>
                  <a:ext cx="47665" cy="68174"/>
                </a:xfrm>
                <a:prstGeom prst="ellipse">
                  <a:avLst/>
                </a:prstGeom>
                <a:solidFill>
                  <a:srgbClr val="7030A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4" name="Group 388"/>
            <p:cNvGrpSpPr/>
            <p:nvPr/>
          </p:nvGrpSpPr>
          <p:grpSpPr>
            <a:xfrm>
              <a:off x="6309360" y="4305298"/>
              <a:ext cx="925830" cy="732691"/>
              <a:chOff x="3272433" y="1929439"/>
              <a:chExt cx="1583095" cy="1272134"/>
            </a:xfrm>
          </p:grpSpPr>
          <p:grpSp>
            <p:nvGrpSpPr>
              <p:cNvPr id="495" name="Group 495"/>
              <p:cNvGrpSpPr/>
              <p:nvPr/>
            </p:nvGrpSpPr>
            <p:grpSpPr>
              <a:xfrm>
                <a:off x="3794403" y="2542849"/>
                <a:ext cx="577255" cy="658724"/>
                <a:chOff x="6308340" y="4340009"/>
                <a:chExt cx="577255" cy="658724"/>
              </a:xfrm>
            </p:grpSpPr>
            <p:cxnSp>
              <p:nvCxnSpPr>
                <p:cNvPr id="532" name="Straight Arrow Connector 531"/>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3" name="Straight Arrow Connector 532"/>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4" name="Straight Arrow Connector 533"/>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5" name="Straight Arrow Connector 534"/>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6" name="Straight Arrow Connector 535"/>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537" name="Oval 536"/>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352"/>
              <p:cNvGrpSpPr/>
              <p:nvPr/>
            </p:nvGrpSpPr>
            <p:grpSpPr>
              <a:xfrm>
                <a:off x="3272433" y="2169469"/>
                <a:ext cx="577255" cy="658724"/>
                <a:chOff x="6308340" y="4340009"/>
                <a:chExt cx="577255" cy="658724"/>
              </a:xfrm>
            </p:grpSpPr>
            <p:cxnSp>
              <p:nvCxnSpPr>
                <p:cNvPr id="521" name="Straight Arrow Connector 520"/>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2" name="Straight Arrow Connector 521"/>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3" name="Straight Arrow Connector 522"/>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4" name="Straight Arrow Connector 523"/>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5" name="Straight Arrow Connector 524"/>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526" name="Oval 525"/>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364"/>
              <p:cNvGrpSpPr/>
              <p:nvPr/>
            </p:nvGrpSpPr>
            <p:grpSpPr>
              <a:xfrm>
                <a:off x="4278273" y="2531419"/>
                <a:ext cx="577255" cy="658724"/>
                <a:chOff x="6308340" y="4340009"/>
                <a:chExt cx="577255" cy="658724"/>
              </a:xfrm>
            </p:grpSpPr>
            <p:cxnSp>
              <p:nvCxnSpPr>
                <p:cNvPr id="510" name="Straight Arrow Connector 509"/>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1" name="Straight Arrow Connector 510"/>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2" name="Straight Arrow Connector 511"/>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3" name="Straight Arrow Connector 512"/>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4" name="Straight Arrow Connector 513"/>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515" name="Oval 514"/>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8" name="Group 376"/>
              <p:cNvGrpSpPr/>
              <p:nvPr/>
            </p:nvGrpSpPr>
            <p:grpSpPr>
              <a:xfrm>
                <a:off x="4057293" y="1929439"/>
                <a:ext cx="577255" cy="658724"/>
                <a:chOff x="6308340" y="4340009"/>
                <a:chExt cx="577255" cy="658724"/>
              </a:xfrm>
            </p:grpSpPr>
            <p:cxnSp>
              <p:nvCxnSpPr>
                <p:cNvPr id="499" name="Straight Arrow Connector 498"/>
                <p:cNvCxnSpPr/>
                <p:nvPr/>
              </p:nvCxnSpPr>
              <p:spPr>
                <a:xfrm rot="16200000" flipH="1">
                  <a:off x="6676966" y="4766301"/>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rot="5400000">
                  <a:off x="6541124" y="4777845"/>
                  <a:ext cx="168889" cy="107056"/>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1" name="Straight Arrow Connector 500"/>
                <p:cNvCxnSpPr/>
                <p:nvPr/>
              </p:nvCxnSpPr>
              <p:spPr>
                <a:xfrm rot="16200000" flipH="1">
                  <a:off x="6635883" y="4399216"/>
                  <a:ext cx="193159" cy="158881"/>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2" name="Straight Arrow Connector 501"/>
                <p:cNvCxnSpPr/>
                <p:nvPr/>
              </p:nvCxnSpPr>
              <p:spPr>
                <a:xfrm flipV="1">
                  <a:off x="6361043" y="4353924"/>
                  <a:ext cx="261355" cy="226027"/>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3" name="Straight Arrow Connector 502"/>
                <p:cNvCxnSpPr/>
                <p:nvPr/>
              </p:nvCxnSpPr>
              <p:spPr>
                <a:xfrm rot="10800000">
                  <a:off x="6353093" y="4611756"/>
                  <a:ext cx="310100" cy="111322"/>
                </a:xfrm>
                <a:prstGeom prst="straightConnector1">
                  <a:avLst/>
                </a:prstGeom>
                <a:ln>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sp>
              <p:nvSpPr>
                <p:cNvPr id="504" name="Oval 503"/>
                <p:cNvSpPr/>
                <p:nvPr/>
              </p:nvSpPr>
              <p:spPr>
                <a:xfrm>
                  <a:off x="6620760" y="434000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6308340" y="45571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6839876" y="4926330"/>
                  <a:ext cx="45719" cy="72403"/>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796020" y="454955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6533130" y="490007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6655050" y="4698149"/>
                  <a:ext cx="47665" cy="68174"/>
                </a:xfrm>
                <a:prstGeom prst="ellipse">
                  <a:avLst/>
                </a:prstGeom>
                <a:solidFill>
                  <a:srgbClr val="00B0F0"/>
                </a:solidFill>
                <a:ln>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ld cray theme">
  <a:themeElements>
    <a:clrScheme name="cray">
      <a:dk1>
        <a:sysClr val="windowText" lastClr="000000"/>
      </a:dk1>
      <a:lt1>
        <a:srgbClr val="FFFFFF"/>
      </a:lt1>
      <a:dk2>
        <a:srgbClr val="2D393F"/>
      </a:dk2>
      <a:lt2>
        <a:srgbClr val="FFFFFF"/>
      </a:lt2>
      <a:accent1>
        <a:srgbClr val="A5B592"/>
      </a:accent1>
      <a:accent2>
        <a:srgbClr val="DD7E0E"/>
      </a:accent2>
      <a:accent3>
        <a:srgbClr val="E7BC29"/>
      </a:accent3>
      <a:accent4>
        <a:srgbClr val="B55475"/>
      </a:accent4>
      <a:accent5>
        <a:srgbClr val="3A577A"/>
      </a:accent5>
      <a:accent6>
        <a:srgbClr val="2D393F"/>
      </a:accent6>
      <a:hlink>
        <a:srgbClr val="0070C0"/>
      </a:hlink>
      <a:folHlink>
        <a:srgbClr val="3A57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FD0F180B38C94AB0ACD476C65F15D2" ma:contentTypeVersion="0" ma:contentTypeDescription="Create a new document." ma:contentTypeScope="" ma:versionID="37e2d3ffa88925b6bc8a923da1888d7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2234E-A3DE-45F4-8CCC-55162B3E8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1590A56-7EF8-4E02-B3A4-BB9A96A1C95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641D9C98-6E20-45AC-BFD0-4E71DFC70C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41691</TotalTime>
  <Words>1866</Words>
  <Application>Microsoft Office PowerPoint</Application>
  <PresentationFormat>Letter Paper (8.5x11 in)</PresentationFormat>
  <Paragraphs>507</Paragraphs>
  <Slides>29</Slides>
  <Notes>11</Notes>
  <HiddenSlides>0</HiddenSlides>
  <MMClips>0</MMClips>
  <ScaleCrop>false</ScaleCrop>
  <HeadingPairs>
    <vt:vector size="6" baseType="variant">
      <vt:variant>
        <vt:lpstr>Theme</vt:lpstr>
      </vt:variant>
      <vt:variant>
        <vt:i4>1</vt:i4>
      </vt:variant>
      <vt:variant>
        <vt:lpstr>Slide Titles</vt:lpstr>
      </vt:variant>
      <vt:variant>
        <vt:i4>29</vt:i4>
      </vt:variant>
      <vt:variant>
        <vt:lpstr>Custom Shows</vt:lpstr>
      </vt:variant>
      <vt:variant>
        <vt:i4>2</vt:i4>
      </vt:variant>
    </vt:vector>
  </HeadingPairs>
  <TitlesOfParts>
    <vt:vector size="32" baseType="lpstr">
      <vt:lpstr>old cray theme</vt:lpstr>
      <vt:lpstr>Slide 1</vt:lpstr>
      <vt:lpstr>Slide 2</vt:lpstr>
      <vt:lpstr>Cray Customer Base</vt:lpstr>
      <vt:lpstr>Web 3.0: Next Generation IT</vt:lpstr>
      <vt:lpstr>Web 3.0: Next Generation IT</vt:lpstr>
      <vt:lpstr>Web 3.0: Next Generation IT</vt:lpstr>
      <vt:lpstr>Web 3.0: Next Generation IT</vt:lpstr>
      <vt:lpstr>Web 3.0: Next Generation IT</vt:lpstr>
      <vt:lpstr>Web 3.0: Next Generation IT</vt:lpstr>
      <vt:lpstr>Web 3.0: Next Generation IT</vt:lpstr>
      <vt:lpstr>Cray Offering</vt:lpstr>
      <vt:lpstr>Web 3.0: Next Generation IT</vt:lpstr>
      <vt:lpstr>Web 3.0: Next Generation IT</vt:lpstr>
      <vt:lpstr>Web 3.0: Next Generation IT</vt:lpstr>
      <vt:lpstr>Web 3.0: Next Generation IT</vt:lpstr>
      <vt:lpstr>Web 3.0: Next Generation IT</vt:lpstr>
      <vt:lpstr>Web 3.0: Next Generation IT</vt:lpstr>
      <vt:lpstr>Slide 18</vt:lpstr>
      <vt:lpstr>Slide 19</vt:lpstr>
      <vt:lpstr>Web 3.0: Next Generation IT</vt:lpstr>
      <vt:lpstr>Web 3.0: Next Generation IT</vt:lpstr>
      <vt:lpstr>Web 3.0 Semantic  Disruptive Technology</vt:lpstr>
      <vt:lpstr>Web 3.0: Next Generation IT</vt:lpstr>
      <vt:lpstr>IT Prognosticators </vt:lpstr>
      <vt:lpstr>Web 3.0: Next Generation IT</vt:lpstr>
      <vt:lpstr>Slide 26</vt:lpstr>
      <vt:lpstr>Web 3.0: Next Generation IT</vt:lpstr>
      <vt:lpstr>Knowledge Discovery</vt:lpstr>
      <vt:lpstr>Thank You!</vt:lpstr>
      <vt:lpstr>Short Overview</vt:lpstr>
      <vt:lpstr>Test Show</vt:lpstr>
    </vt:vector>
  </TitlesOfParts>
  <Company>Cray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Cray Corporate Update</dc:title>
  <dc:creator>Christy Adkinson</dc:creator>
  <cp:lastModifiedBy>Cray Employee</cp:lastModifiedBy>
  <cp:revision>1805</cp:revision>
  <dcterms:created xsi:type="dcterms:W3CDTF">2007-03-21T17:54:40Z</dcterms:created>
  <dcterms:modified xsi:type="dcterms:W3CDTF">2010-11-09T17:03:10Z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0x0101001EFD0F180B38C94AB0ACD476C65F15D2</vt:lpwstr>
  </property>
</Properties>
</file>